
<file path=[Content_Types].xml><?xml version="1.0" encoding="utf-8"?>
<Types xmlns="http://schemas.openxmlformats.org/package/2006/content-types">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9" r:id="rId4"/>
    <p:sldId id="275" r:id="rId5"/>
    <p:sldId id="263" r:id="rId6"/>
    <p:sldId id="313" r:id="rId7"/>
    <p:sldId id="264" r:id="rId8"/>
    <p:sldId id="271" r:id="rId9"/>
    <p:sldId id="279" r:id="rId10"/>
    <p:sldId id="278" r:id="rId11"/>
    <p:sldId id="314" r:id="rId12"/>
    <p:sldId id="315" r:id="rId13"/>
    <p:sldId id="277" r:id="rId14"/>
    <p:sldId id="261" r:id="rId15"/>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икина Варвара Олеговна" initials="АВО" lastIdx="1" clrIdx="0">
    <p:extLst>
      <p:ext uri="{19B8F6BF-5375-455C-9EA6-DF929625EA0E}">
        <p15:presenceInfo xmlns:p15="http://schemas.microsoft.com/office/powerpoint/2012/main" userId="S::st001720@ad.pu.ru::96378615-3d9b-47bb-b8df-727134a32c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2A1D"/>
    <a:srgbClr val="FEFDDA"/>
    <a:srgbClr val="FFCCCC"/>
    <a:srgbClr val="5E7076"/>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72749" autoAdjust="0"/>
  </p:normalViewPr>
  <p:slideViewPr>
    <p:cSldViewPr>
      <p:cViewPr varScale="1">
        <p:scale>
          <a:sx n="92" d="100"/>
          <a:sy n="92" d="100"/>
        </p:scale>
        <p:origin x="84" y="14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ARYAA\1%20&#1059;&#1053;&#1048;&#1042;&#1045;&#1056;&#1057;&#1048;&#1058;&#1045;&#1058;\2%20&#1043;&#1088;&#1072;&#1085;&#1090;&#1099;\&#1056;&#1060;&#1060;&#1048;\&#1069;&#1050;&#1054;\&#1041;&#1040;&#1047;&#1040;%20&#1044;&#1040;&#1053;&#1053;&#1067;&#1061;\Bulgaria%20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ARYAA\1%20&#1059;&#1053;&#1048;&#1042;&#1045;&#1056;&#1057;&#1048;&#1058;&#1045;&#1058;\2%20&#1043;&#1088;&#1072;&#1085;&#1090;&#1099;\&#1056;&#1060;&#1060;&#1048;\&#1069;&#1050;&#1054;\&#1041;&#1040;&#1047;&#1040;%20&#1044;&#1040;&#1053;&#1053;&#1067;&#1061;\Bulgaria%2020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1050;&#1085;&#1080;&#1075;&#1072;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1050;&#1085;&#1080;&#1075;&#1072;3"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55842325264896"/>
          <c:y val="5.6340355637404339E-2"/>
          <c:w val="0.80611670069019148"/>
          <c:h val="0.87957858966670188"/>
        </c:manualLayout>
      </c:layout>
      <c:barChart>
        <c:barDir val="bar"/>
        <c:grouping val="clustered"/>
        <c:varyColors val="0"/>
        <c:ser>
          <c:idx val="0"/>
          <c:order val="0"/>
          <c:spPr>
            <a:solidFill>
              <a:schemeClr val="accent1"/>
            </a:solidFill>
            <a:ln>
              <a:noFill/>
            </a:ln>
            <a:effectLst/>
          </c:spPr>
          <c:invertIfNegative val="0"/>
          <c:cat>
            <c:strRef>
              <c:f>Лист1!$A$22:$A$27</c:f>
              <c:strCache>
                <c:ptCount val="6"/>
                <c:pt idx="0">
                  <c:v>own health</c:v>
                </c:pt>
                <c:pt idx="1">
                  <c:v>child's health</c:v>
                </c:pt>
                <c:pt idx="2">
                  <c:v>financial situation</c:v>
                </c:pt>
                <c:pt idx="3">
                  <c:v>realtives' health</c:v>
                </c:pt>
                <c:pt idx="4">
                  <c:v>political situation</c:v>
                </c:pt>
                <c:pt idx="5">
                  <c:v>medical care</c:v>
                </c:pt>
              </c:strCache>
            </c:strRef>
          </c:cat>
          <c:val>
            <c:numRef>
              <c:f>Лист1!$B$22:$B$27</c:f>
              <c:numCache>
                <c:formatCode>0.00</c:formatCode>
                <c:ptCount val="6"/>
                <c:pt idx="0">
                  <c:v>12</c:v>
                </c:pt>
                <c:pt idx="1">
                  <c:v>16.8</c:v>
                </c:pt>
                <c:pt idx="2">
                  <c:v>30</c:v>
                </c:pt>
                <c:pt idx="3">
                  <c:v>31</c:v>
                </c:pt>
                <c:pt idx="4">
                  <c:v>38.5</c:v>
                </c:pt>
                <c:pt idx="5">
                  <c:v>46</c:v>
                </c:pt>
              </c:numCache>
            </c:numRef>
          </c:val>
          <c:extLst>
            <c:ext xmlns:c16="http://schemas.microsoft.com/office/drawing/2014/chart" uri="{C3380CC4-5D6E-409C-BE32-E72D297353CC}">
              <c16:uniqueId val="{00000000-C33A-4A02-9096-6C01892E7A0E}"/>
            </c:ext>
          </c:extLst>
        </c:ser>
        <c:dLbls>
          <c:showLegendKey val="0"/>
          <c:showVal val="0"/>
          <c:showCatName val="0"/>
          <c:showSerName val="0"/>
          <c:showPercent val="0"/>
          <c:showBubbleSize val="0"/>
        </c:dLbls>
        <c:gapWidth val="182"/>
        <c:axId val="484338656"/>
        <c:axId val="545075168"/>
      </c:barChart>
      <c:catAx>
        <c:axId val="484338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u-RU"/>
          </a:p>
        </c:txPr>
        <c:crossAx val="545075168"/>
        <c:crosses val="autoZero"/>
        <c:auto val="1"/>
        <c:lblAlgn val="ctr"/>
        <c:lblOffset val="100"/>
        <c:noMultiLvlLbl val="0"/>
      </c:catAx>
      <c:valAx>
        <c:axId val="545075168"/>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4843386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Лист1!$A$30:$A$34</c:f>
              <c:strCache>
                <c:ptCount val="5"/>
                <c:pt idx="0">
                  <c:v>own undestranding what is safe</c:v>
                </c:pt>
                <c:pt idx="1">
                  <c:v>information from WHO</c:v>
                </c:pt>
                <c:pt idx="2">
                  <c:v>from Russian government</c:v>
                </c:pt>
                <c:pt idx="3">
                  <c:v>rely on other countries' experience</c:v>
                </c:pt>
                <c:pt idx="4">
                  <c:v>rely on friends and colleagues' opinion</c:v>
                </c:pt>
              </c:strCache>
            </c:strRef>
          </c:cat>
          <c:val>
            <c:numRef>
              <c:f>Лист1!$B$30:$B$34</c:f>
              <c:numCache>
                <c:formatCode>0</c:formatCode>
                <c:ptCount val="5"/>
                <c:pt idx="0">
                  <c:v>47</c:v>
                </c:pt>
                <c:pt idx="1">
                  <c:v>24</c:v>
                </c:pt>
                <c:pt idx="2">
                  <c:v>8</c:v>
                </c:pt>
                <c:pt idx="3">
                  <c:v>3</c:v>
                </c:pt>
                <c:pt idx="4">
                  <c:v>1</c:v>
                </c:pt>
              </c:numCache>
            </c:numRef>
          </c:val>
          <c:extLst>
            <c:ext xmlns:c16="http://schemas.microsoft.com/office/drawing/2014/chart" uri="{C3380CC4-5D6E-409C-BE32-E72D297353CC}">
              <c16:uniqueId val="{00000000-3985-414D-8BE6-A11F67D19211}"/>
            </c:ext>
          </c:extLst>
        </c:ser>
        <c:dLbls>
          <c:showLegendKey val="0"/>
          <c:showVal val="0"/>
          <c:showCatName val="0"/>
          <c:showSerName val="0"/>
          <c:showPercent val="0"/>
          <c:showBubbleSize val="0"/>
        </c:dLbls>
        <c:gapWidth val="182"/>
        <c:axId val="545076808"/>
        <c:axId val="545077464"/>
      </c:barChart>
      <c:catAx>
        <c:axId val="545076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u-RU"/>
          </a:p>
        </c:txPr>
        <c:crossAx val="545077464"/>
        <c:crosses val="autoZero"/>
        <c:auto val="1"/>
        <c:lblAlgn val="ctr"/>
        <c:lblOffset val="100"/>
        <c:noMultiLvlLbl val="0"/>
      </c:catAx>
      <c:valAx>
        <c:axId val="5450774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545076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dirty="0"/>
              <a:t>feelings toward a child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Лист1!$D$6</c:f>
              <c:strCache>
                <c:ptCount val="1"/>
                <c:pt idx="0">
                  <c:v>feelings toward a child</c:v>
                </c:pt>
              </c:strCache>
            </c:strRef>
          </c:tx>
          <c:dPt>
            <c:idx val="0"/>
            <c:bubble3D val="0"/>
            <c:spPr>
              <a:solidFill>
                <a:srgbClr val="92D050"/>
              </a:solidFill>
              <a:ln w="19050">
                <a:solidFill>
                  <a:schemeClr val="lt1"/>
                </a:solidFill>
              </a:ln>
              <a:effectLst/>
            </c:spPr>
            <c:extLst>
              <c:ext xmlns:c16="http://schemas.microsoft.com/office/drawing/2014/chart" uri="{C3380CC4-5D6E-409C-BE32-E72D297353CC}">
                <c16:uniqueId val="{00000001-A674-476F-B050-5B7A357F7F99}"/>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A674-476F-B050-5B7A357F7F99}"/>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A674-476F-B050-5B7A357F7F99}"/>
              </c:ext>
            </c:extLst>
          </c:dPt>
          <c:cat>
            <c:strRef>
              <c:f>Лист1!$A$7:$A$9</c:f>
              <c:strCache>
                <c:ptCount val="3"/>
                <c:pt idx="0">
                  <c:v>high</c:v>
                </c:pt>
                <c:pt idx="1">
                  <c:v>average</c:v>
                </c:pt>
                <c:pt idx="2">
                  <c:v>low</c:v>
                </c:pt>
              </c:strCache>
            </c:strRef>
          </c:cat>
          <c:val>
            <c:numRef>
              <c:f>Лист1!$D$7:$D$9</c:f>
              <c:numCache>
                <c:formatCode>General</c:formatCode>
                <c:ptCount val="3"/>
                <c:pt idx="0">
                  <c:v>65</c:v>
                </c:pt>
                <c:pt idx="1">
                  <c:v>19</c:v>
                </c:pt>
                <c:pt idx="2">
                  <c:v>0</c:v>
                </c:pt>
              </c:numCache>
            </c:numRef>
          </c:val>
          <c:extLst>
            <c:ext xmlns:c16="http://schemas.microsoft.com/office/drawing/2014/chart" uri="{C3380CC4-5D6E-409C-BE32-E72D297353CC}">
              <c16:uniqueId val="{00000006-A674-476F-B050-5B7A357F7F99}"/>
            </c:ext>
          </c:extLst>
        </c:ser>
        <c:ser>
          <c:idx val="1"/>
          <c:order val="1"/>
          <c:tx>
            <c:strRef>
              <c:f>Лист1!$C$6</c:f>
              <c:strCache>
                <c:ptCount val="1"/>
                <c:pt idx="0">
                  <c:v>intensity of feelings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8-A674-476F-B050-5B7A357F7F99}"/>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A-A674-476F-B050-5B7A357F7F99}"/>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C-A674-476F-B050-5B7A357F7F99}"/>
              </c:ext>
            </c:extLst>
          </c:dPt>
          <c:cat>
            <c:strRef>
              <c:f>Лист1!$A$7:$A$9</c:f>
              <c:strCache>
                <c:ptCount val="3"/>
                <c:pt idx="0">
                  <c:v>high</c:v>
                </c:pt>
                <c:pt idx="1">
                  <c:v>average</c:v>
                </c:pt>
                <c:pt idx="2">
                  <c:v>low</c:v>
                </c:pt>
              </c:strCache>
            </c:strRef>
          </c:cat>
          <c:val>
            <c:numRef>
              <c:f>Лист1!$C$7:$C$9</c:f>
              <c:numCache>
                <c:formatCode>General</c:formatCode>
                <c:ptCount val="3"/>
                <c:pt idx="0">
                  <c:v>0</c:v>
                </c:pt>
                <c:pt idx="1">
                  <c:v>50</c:v>
                </c:pt>
                <c:pt idx="2">
                  <c:v>32</c:v>
                </c:pt>
              </c:numCache>
            </c:numRef>
          </c:val>
          <c:extLst>
            <c:ext xmlns:c16="http://schemas.microsoft.com/office/drawing/2014/chart" uri="{C3380CC4-5D6E-409C-BE32-E72D297353CC}">
              <c16:uniqueId val="{0000000D-A674-476F-B050-5B7A357F7F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intensity of feelings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Лист1!$C$6</c:f>
              <c:strCache>
                <c:ptCount val="1"/>
                <c:pt idx="0">
                  <c:v>intensity of feelings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506-4364-B4CB-1249D20039EE}"/>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C506-4364-B4CB-1249D20039EE}"/>
              </c:ext>
            </c:extLst>
          </c:dPt>
          <c:dPt>
            <c:idx val="2"/>
            <c:bubble3D val="0"/>
            <c:spPr>
              <a:solidFill>
                <a:srgbClr val="7030A0"/>
              </a:solidFill>
              <a:ln w="19050">
                <a:solidFill>
                  <a:schemeClr val="lt1"/>
                </a:solidFill>
              </a:ln>
              <a:effectLst/>
            </c:spPr>
            <c:extLst>
              <c:ext xmlns:c16="http://schemas.microsoft.com/office/drawing/2014/chart" uri="{C3380CC4-5D6E-409C-BE32-E72D297353CC}">
                <c16:uniqueId val="{00000005-C506-4364-B4CB-1249D20039EE}"/>
              </c:ext>
            </c:extLst>
          </c:dPt>
          <c:cat>
            <c:strRef>
              <c:f>Лист1!$A$7:$B$9</c:f>
              <c:strCache>
                <c:ptCount val="3"/>
                <c:pt idx="0">
                  <c:v>high</c:v>
                </c:pt>
                <c:pt idx="1">
                  <c:v>average</c:v>
                </c:pt>
                <c:pt idx="2">
                  <c:v>low</c:v>
                </c:pt>
              </c:strCache>
            </c:strRef>
          </c:cat>
          <c:val>
            <c:numRef>
              <c:f>Лист1!$C$7:$C$9</c:f>
              <c:numCache>
                <c:formatCode>General</c:formatCode>
                <c:ptCount val="3"/>
                <c:pt idx="0">
                  <c:v>0</c:v>
                </c:pt>
                <c:pt idx="1">
                  <c:v>50</c:v>
                </c:pt>
                <c:pt idx="2">
                  <c:v>32</c:v>
                </c:pt>
              </c:numCache>
            </c:numRef>
          </c:val>
          <c:extLst>
            <c:ext xmlns:c16="http://schemas.microsoft.com/office/drawing/2014/chart" uri="{C3380CC4-5D6E-409C-BE32-E72D297353CC}">
              <c16:uniqueId val="{00000006-C506-4364-B4CB-1249D20039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a:t>attitude to pregnancy</a:t>
            </a:r>
            <a:endParaRPr lang="ru-RU" sz="2000" b="1"/>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bar"/>
        <c:grouping val="stacked"/>
        <c:varyColors val="0"/>
        <c:ser>
          <c:idx val="0"/>
          <c:order val="0"/>
          <c:spPr>
            <a:solidFill>
              <a:schemeClr val="accent1"/>
            </a:solidFill>
            <a:ln>
              <a:noFill/>
            </a:ln>
            <a:effectLst/>
          </c:spPr>
          <c:invertIfNegative val="0"/>
          <c:cat>
            <c:strRef>
              <c:f>Лист1!$A$15:$A$17</c:f>
              <c:strCache>
                <c:ptCount val="3"/>
                <c:pt idx="0">
                  <c:v>mixed</c:v>
                </c:pt>
                <c:pt idx="1">
                  <c:v>euphoric</c:v>
                </c:pt>
                <c:pt idx="2">
                  <c:v>optimal</c:v>
                </c:pt>
              </c:strCache>
            </c:strRef>
          </c:cat>
          <c:val>
            <c:numRef>
              <c:f>Лист1!$B$15:$B$17</c:f>
              <c:numCache>
                <c:formatCode>General</c:formatCode>
                <c:ptCount val="3"/>
                <c:pt idx="0">
                  <c:v>14</c:v>
                </c:pt>
                <c:pt idx="1">
                  <c:v>5</c:v>
                </c:pt>
                <c:pt idx="2">
                  <c:v>64</c:v>
                </c:pt>
              </c:numCache>
            </c:numRef>
          </c:val>
          <c:extLst>
            <c:ext xmlns:c16="http://schemas.microsoft.com/office/drawing/2014/chart" uri="{C3380CC4-5D6E-409C-BE32-E72D297353CC}">
              <c16:uniqueId val="{00000000-3641-4465-8D7A-255363A44EA9}"/>
            </c:ext>
          </c:extLst>
        </c:ser>
        <c:dLbls>
          <c:showLegendKey val="0"/>
          <c:showVal val="0"/>
          <c:showCatName val="0"/>
          <c:showSerName val="0"/>
          <c:showPercent val="0"/>
          <c:showBubbleSize val="0"/>
        </c:dLbls>
        <c:gapWidth val="150"/>
        <c:overlap val="100"/>
        <c:axId val="544059472"/>
        <c:axId val="544060456"/>
      </c:barChart>
      <c:catAx>
        <c:axId val="544059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ru-RU"/>
          </a:p>
        </c:txPr>
        <c:crossAx val="544060456"/>
        <c:crosses val="autoZero"/>
        <c:auto val="1"/>
        <c:lblAlgn val="ctr"/>
        <c:lblOffset val="100"/>
        <c:noMultiLvlLbl val="0"/>
      </c:catAx>
      <c:valAx>
        <c:axId val="544060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544059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10-10T22:08:22.544" idx="1">
    <p:pos x="5255" y="1330"/>
    <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4E57AF-17F8-4074-B199-13EDC5C91164}" type="datetimeFigureOut">
              <a:rPr lang="ru-RU" smtClean="0"/>
              <a:t>17.10.2020</a:t>
            </a:fld>
            <a:endParaRPr lang="ru-RU" dirty="0"/>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4D7599-D370-4ABF-BD0A-1BED5BC5FDB1}" type="slidenum">
              <a:rPr lang="ru-RU" smtClean="0"/>
              <a:t>‹#›</a:t>
            </a:fld>
            <a:endParaRPr lang="ru-RU" dirty="0"/>
          </a:p>
        </p:txBody>
      </p:sp>
    </p:spTree>
    <p:extLst>
      <p:ext uri="{BB962C8B-B14F-4D97-AF65-F5344CB8AC3E}">
        <p14:creationId xmlns:p14="http://schemas.microsoft.com/office/powerpoint/2010/main" val="368216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34D7599-D370-4ABF-BD0A-1BED5BC5FDB1}" type="slidenum">
              <a:rPr lang="ru-RU" smtClean="0"/>
              <a:t>14</a:t>
            </a:fld>
            <a:endParaRPr lang="ru-RU" dirty="0"/>
          </a:p>
        </p:txBody>
      </p:sp>
    </p:spTree>
    <p:extLst>
      <p:ext uri="{BB962C8B-B14F-4D97-AF65-F5344CB8AC3E}">
        <p14:creationId xmlns:p14="http://schemas.microsoft.com/office/powerpoint/2010/main" val="30582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685800" y="1597819"/>
            <a:ext cx="7772400" cy="1102519"/>
          </a:xfrm>
        </p:spPr>
        <p:txBody>
          <a:bodyPr/>
          <a:lstStyle>
            <a:lvl1pPr>
              <a:defRPr>
                <a:solidFill>
                  <a:srgbClr val="5E7076"/>
                </a:solidFill>
              </a:defRPr>
            </a:lvl1pPr>
          </a:lstStyle>
          <a:p>
            <a:r>
              <a:rPr lang="ru-RU" dirty="0"/>
              <a:t>Заголовок</a:t>
            </a:r>
          </a:p>
        </p:txBody>
      </p:sp>
      <p:sp>
        <p:nvSpPr>
          <p:cNvPr id="3" name="Подзаголовок 2"/>
          <p:cNvSpPr>
            <a:spLocks noGrp="1"/>
          </p:cNvSpPr>
          <p:nvPr>
            <p:ph type="subTitle" idx="1" hasCustomPrompt="1"/>
          </p:nvPr>
        </p:nvSpPr>
        <p:spPr>
          <a:xfrm>
            <a:off x="1403648" y="2859782"/>
            <a:ext cx="6400800" cy="1314450"/>
          </a:xfrm>
        </p:spPr>
        <p:txBody>
          <a:bodyPr/>
          <a:lstStyle>
            <a:lvl1pPr marL="0" indent="0" algn="ctr">
              <a:buNone/>
              <a:defRPr>
                <a:solidFill>
                  <a:srgbClr val="5E7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a:t>Подзаголовок</a:t>
            </a:r>
          </a:p>
        </p:txBody>
      </p:sp>
      <p:sp>
        <p:nvSpPr>
          <p:cNvPr id="7" name="Подзаголовок 2"/>
          <p:cNvSpPr txBox="1">
            <a:spLocks/>
          </p:cNvSpPr>
          <p:nvPr userDrawn="1"/>
        </p:nvSpPr>
        <p:spPr>
          <a:xfrm>
            <a:off x="380057" y="4587974"/>
            <a:ext cx="1071893" cy="36004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rgbClr val="5E7076"/>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800" baseline="0" dirty="0">
                <a:solidFill>
                  <a:schemeClr val="bg1"/>
                </a:solidFill>
              </a:rPr>
              <a:t>spbu.ru</a:t>
            </a:r>
            <a:endParaRPr lang="ru-RU" sz="1800" baseline="0" dirty="0">
              <a:solidFill>
                <a:schemeClr val="bg1"/>
              </a:solidFill>
            </a:endParaRPr>
          </a:p>
        </p:txBody>
      </p:sp>
    </p:spTree>
    <p:extLst>
      <p:ext uri="{BB962C8B-B14F-4D97-AF65-F5344CB8AC3E}">
        <p14:creationId xmlns:p14="http://schemas.microsoft.com/office/powerpoint/2010/main" val="2706312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323527" y="843559"/>
            <a:ext cx="8704741" cy="504056"/>
          </a:xfrm>
        </p:spPr>
        <p:txBody>
          <a:bodyPr>
            <a:noAutofit/>
          </a:bodyPr>
          <a:lstStyle>
            <a:lvl1pPr algn="l">
              <a:defRPr sz="2800" b="1">
                <a:solidFill>
                  <a:srgbClr val="5E7076"/>
                </a:solidFill>
              </a:defRPr>
            </a:lvl1pPr>
          </a:lstStyle>
          <a:p>
            <a:r>
              <a:rPr lang="ru-RU" dirty="0"/>
              <a:t>Заголовок</a:t>
            </a:r>
          </a:p>
        </p:txBody>
      </p:sp>
      <p:sp>
        <p:nvSpPr>
          <p:cNvPr id="3" name="Подзаголовок 2"/>
          <p:cNvSpPr>
            <a:spLocks noGrp="1"/>
          </p:cNvSpPr>
          <p:nvPr>
            <p:ph type="subTitle" idx="1" hasCustomPrompt="1"/>
          </p:nvPr>
        </p:nvSpPr>
        <p:spPr>
          <a:xfrm>
            <a:off x="323527" y="1419622"/>
            <a:ext cx="8704741" cy="3024336"/>
          </a:xfrm>
        </p:spPr>
        <p:txBody>
          <a:bodyPr>
            <a:normAutofit/>
          </a:bodyPr>
          <a:lstStyle>
            <a:lvl1pPr marL="0" indent="0" algn="l">
              <a:buNone/>
              <a:defRPr sz="2400">
                <a:solidFill>
                  <a:srgbClr val="5E7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a:t>Текст</a:t>
            </a:r>
          </a:p>
        </p:txBody>
      </p:sp>
      <p:sp>
        <p:nvSpPr>
          <p:cNvPr id="5" name="Номер слайда 5"/>
          <p:cNvSpPr>
            <a:spLocks noGrp="1"/>
          </p:cNvSpPr>
          <p:nvPr>
            <p:ph type="sldNum" sz="quarter" idx="12"/>
          </p:nvPr>
        </p:nvSpPr>
        <p:spPr>
          <a:xfrm>
            <a:off x="395536" y="4659982"/>
            <a:ext cx="1512168" cy="216024"/>
          </a:xfrm>
        </p:spPr>
        <p:txBody>
          <a:bodyPr/>
          <a:lstStyle>
            <a:lvl1pPr algn="l">
              <a:defRPr/>
            </a:lvl1pPr>
          </a:lstStyle>
          <a:p>
            <a:fld id="{CB07D4DF-2351-4A60-A90B-60ED82532F73}" type="slidenum">
              <a:rPr lang="ru-RU" smtClean="0"/>
              <a:pPr/>
              <a:t>‹#›</a:t>
            </a:fld>
            <a:endParaRPr lang="ru-RU" dirty="0"/>
          </a:p>
        </p:txBody>
      </p:sp>
      <p:sp>
        <p:nvSpPr>
          <p:cNvPr id="6" name="Подзаголовок 2"/>
          <p:cNvSpPr txBox="1">
            <a:spLocks/>
          </p:cNvSpPr>
          <p:nvPr userDrawn="1"/>
        </p:nvSpPr>
        <p:spPr>
          <a:xfrm>
            <a:off x="7956376" y="4587974"/>
            <a:ext cx="1071893" cy="36004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rgbClr val="5E7076"/>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r"/>
            <a:r>
              <a:rPr lang="en-US" sz="1800" baseline="0" dirty="0">
                <a:solidFill>
                  <a:schemeClr val="bg1"/>
                </a:solidFill>
              </a:rPr>
              <a:t>spbu.ru</a:t>
            </a:r>
            <a:endParaRPr lang="ru-RU" sz="1800" baseline="0" dirty="0">
              <a:solidFill>
                <a:schemeClr val="bg1"/>
              </a:solidFill>
            </a:endParaRPr>
          </a:p>
        </p:txBody>
      </p:sp>
      <p:sp>
        <p:nvSpPr>
          <p:cNvPr id="8" name="Заголовок 1"/>
          <p:cNvSpPr txBox="1">
            <a:spLocks/>
          </p:cNvSpPr>
          <p:nvPr userDrawn="1"/>
        </p:nvSpPr>
        <p:spPr>
          <a:xfrm>
            <a:off x="323528" y="267494"/>
            <a:ext cx="3610744" cy="421555"/>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accent2">
                    <a:lumMod val="75000"/>
                  </a:schemeClr>
                </a:solidFill>
                <a:latin typeface="+mj-lt"/>
                <a:ea typeface="+mj-ea"/>
                <a:cs typeface="+mj-cs"/>
              </a:defRPr>
            </a:lvl1pPr>
          </a:lstStyle>
          <a:p>
            <a:r>
              <a:rPr lang="ru-RU" dirty="0"/>
              <a:t>Колонтитул</a:t>
            </a:r>
          </a:p>
        </p:txBody>
      </p:sp>
    </p:spTree>
    <p:extLst>
      <p:ext uri="{BB962C8B-B14F-4D97-AF65-F5344CB8AC3E}">
        <p14:creationId xmlns:p14="http://schemas.microsoft.com/office/powerpoint/2010/main" val="1811540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Рабочий слайд с фотографией">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323528" y="267494"/>
            <a:ext cx="3610744" cy="421555"/>
          </a:xfrm>
        </p:spPr>
        <p:txBody>
          <a:bodyPr>
            <a:noAutofit/>
          </a:bodyPr>
          <a:lstStyle>
            <a:lvl1pPr algn="l">
              <a:defRPr sz="2800">
                <a:solidFill>
                  <a:schemeClr val="accent2">
                    <a:lumMod val="75000"/>
                  </a:schemeClr>
                </a:solidFill>
              </a:defRPr>
            </a:lvl1pPr>
          </a:lstStyle>
          <a:p>
            <a:r>
              <a:rPr lang="ru-RU" dirty="0"/>
              <a:t>Колонтитул</a:t>
            </a:r>
          </a:p>
        </p:txBody>
      </p:sp>
      <p:sp>
        <p:nvSpPr>
          <p:cNvPr id="6" name="Номер слайда 5"/>
          <p:cNvSpPr>
            <a:spLocks noGrp="1"/>
          </p:cNvSpPr>
          <p:nvPr>
            <p:ph type="sldNum" sz="quarter" idx="12"/>
          </p:nvPr>
        </p:nvSpPr>
        <p:spPr>
          <a:xfrm>
            <a:off x="395536" y="4659982"/>
            <a:ext cx="1512168" cy="216024"/>
          </a:xfrm>
        </p:spPr>
        <p:txBody>
          <a:bodyPr/>
          <a:lstStyle>
            <a:lvl1pPr algn="l">
              <a:defRPr/>
            </a:lvl1pPr>
          </a:lstStyle>
          <a:p>
            <a:fld id="{CB07D4DF-2351-4A60-A90B-60ED82532F73}" type="slidenum">
              <a:rPr lang="ru-RU" smtClean="0"/>
              <a:pPr/>
              <a:t>‹#›</a:t>
            </a:fld>
            <a:endParaRPr lang="ru-RU" dirty="0"/>
          </a:p>
        </p:txBody>
      </p:sp>
      <p:sp>
        <p:nvSpPr>
          <p:cNvPr id="7" name="Подзаголовок 2"/>
          <p:cNvSpPr txBox="1">
            <a:spLocks/>
          </p:cNvSpPr>
          <p:nvPr userDrawn="1"/>
        </p:nvSpPr>
        <p:spPr>
          <a:xfrm>
            <a:off x="7956376" y="4587974"/>
            <a:ext cx="1071893" cy="36004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rgbClr val="5E7076"/>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r"/>
            <a:r>
              <a:rPr lang="en-US" sz="1800" baseline="0" dirty="0">
                <a:solidFill>
                  <a:schemeClr val="bg1"/>
                </a:solidFill>
              </a:rPr>
              <a:t>spbu.ru</a:t>
            </a:r>
            <a:endParaRPr lang="ru-RU" sz="1800" baseline="0" dirty="0">
              <a:solidFill>
                <a:schemeClr val="bg1"/>
              </a:solidFill>
            </a:endParaRPr>
          </a:p>
        </p:txBody>
      </p:sp>
      <p:sp>
        <p:nvSpPr>
          <p:cNvPr id="10" name="Объект 2"/>
          <p:cNvSpPr>
            <a:spLocks noGrp="1"/>
          </p:cNvSpPr>
          <p:nvPr>
            <p:ph sz="half" idx="1" hasCustomPrompt="1"/>
          </p:nvPr>
        </p:nvSpPr>
        <p:spPr>
          <a:xfrm>
            <a:off x="323528" y="1059582"/>
            <a:ext cx="4038600" cy="3312368"/>
          </a:xfrm>
          <a:solidFill>
            <a:schemeClr val="bg1">
              <a:lumMod val="85000"/>
            </a:schemeClr>
          </a:solidFill>
        </p:spPr>
        <p:txBody>
          <a:bodyPr anchor="ctr"/>
          <a:lstStyle>
            <a:lvl1pPr marL="0" indent="0" algn="ctr">
              <a:buFont typeface="Arial" panose="020B0604020202020204" pitchFamily="34" charset="0"/>
              <a:buNone/>
              <a:defRPr sz="2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a:t>фото</a:t>
            </a:r>
          </a:p>
        </p:txBody>
      </p:sp>
      <p:sp>
        <p:nvSpPr>
          <p:cNvPr id="11" name="Подзаголовок 2"/>
          <p:cNvSpPr>
            <a:spLocks noGrp="1"/>
          </p:cNvSpPr>
          <p:nvPr>
            <p:ph type="subTitle" idx="13" hasCustomPrompt="1"/>
          </p:nvPr>
        </p:nvSpPr>
        <p:spPr>
          <a:xfrm>
            <a:off x="4572000" y="1059582"/>
            <a:ext cx="4320480" cy="3384376"/>
          </a:xfrm>
        </p:spPr>
        <p:txBody>
          <a:bodyPr>
            <a:normAutofit/>
          </a:bodyPr>
          <a:lstStyle>
            <a:lvl1pPr marL="0" indent="0" algn="l">
              <a:buNone/>
              <a:defRPr sz="1800">
                <a:solidFill>
                  <a:srgbClr val="5E7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a:t>Подзаголовок</a:t>
            </a:r>
          </a:p>
        </p:txBody>
      </p:sp>
    </p:spTree>
    <p:extLst>
      <p:ext uri="{BB962C8B-B14F-4D97-AF65-F5344CB8AC3E}">
        <p14:creationId xmlns:p14="http://schemas.microsoft.com/office/powerpoint/2010/main" val="29533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 с большой фотографией">
    <p:spTree>
      <p:nvGrpSpPr>
        <p:cNvPr id="1" name=""/>
        <p:cNvGrpSpPr/>
        <p:nvPr/>
      </p:nvGrpSpPr>
      <p:grpSpPr>
        <a:xfrm>
          <a:off x="0" y="0"/>
          <a:ext cx="0" cy="0"/>
          <a:chOff x="0" y="0"/>
          <a:chExt cx="0" cy="0"/>
        </a:xfrm>
      </p:grpSpPr>
      <p:sp>
        <p:nvSpPr>
          <p:cNvPr id="10" name="Объект 2"/>
          <p:cNvSpPr>
            <a:spLocks noGrp="1"/>
          </p:cNvSpPr>
          <p:nvPr>
            <p:ph sz="half" idx="1" hasCustomPrompt="1"/>
          </p:nvPr>
        </p:nvSpPr>
        <p:spPr>
          <a:xfrm>
            <a:off x="0" y="1059582"/>
            <a:ext cx="9144000" cy="4083918"/>
          </a:xfrm>
          <a:solidFill>
            <a:schemeClr val="bg1">
              <a:lumMod val="75000"/>
            </a:schemeClr>
          </a:solidFill>
          <a:ln>
            <a:solidFill>
              <a:srgbClr val="000000">
                <a:alpha val="21176"/>
              </a:srgbClr>
            </a:solidFill>
          </a:ln>
        </p:spPr>
        <p:txBody>
          <a:bodyPr anchor="ctr"/>
          <a:lstStyle>
            <a:lvl1pPr marL="0" indent="0" algn="ctr">
              <a:buFont typeface="Arial" panose="020B0604020202020204" pitchFamily="34" charset="0"/>
              <a:buNone/>
              <a:defRPr sz="2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a:t>фото</a:t>
            </a:r>
          </a:p>
        </p:txBody>
      </p:sp>
      <p:sp>
        <p:nvSpPr>
          <p:cNvPr id="2" name="Заголовок 1"/>
          <p:cNvSpPr>
            <a:spLocks noGrp="1"/>
          </p:cNvSpPr>
          <p:nvPr>
            <p:ph type="title" hasCustomPrompt="1"/>
          </p:nvPr>
        </p:nvSpPr>
        <p:spPr>
          <a:xfrm>
            <a:off x="323528" y="267494"/>
            <a:ext cx="3610744" cy="421555"/>
          </a:xfrm>
        </p:spPr>
        <p:txBody>
          <a:bodyPr>
            <a:noAutofit/>
          </a:bodyPr>
          <a:lstStyle>
            <a:lvl1pPr algn="l">
              <a:defRPr sz="2800">
                <a:solidFill>
                  <a:schemeClr val="accent2">
                    <a:lumMod val="75000"/>
                  </a:schemeClr>
                </a:solidFill>
              </a:defRPr>
            </a:lvl1pPr>
          </a:lstStyle>
          <a:p>
            <a:r>
              <a:rPr lang="ru-RU" dirty="0"/>
              <a:t>Колонтитул</a:t>
            </a:r>
          </a:p>
        </p:txBody>
      </p:sp>
      <p:sp>
        <p:nvSpPr>
          <p:cNvPr id="3" name="Прямоугольник 2"/>
          <p:cNvSpPr/>
          <p:nvPr userDrawn="1"/>
        </p:nvSpPr>
        <p:spPr>
          <a:xfrm>
            <a:off x="323528" y="4299942"/>
            <a:ext cx="8820472" cy="504056"/>
          </a:xfrm>
          <a:prstGeom prst="rect">
            <a:avLst/>
          </a:prstGeom>
          <a:solidFill>
            <a:srgbClr val="FFFFFF">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одзаголовок 2"/>
          <p:cNvSpPr>
            <a:spLocks noGrp="1"/>
          </p:cNvSpPr>
          <p:nvPr>
            <p:ph type="subTitle" idx="13" hasCustomPrompt="1"/>
          </p:nvPr>
        </p:nvSpPr>
        <p:spPr>
          <a:xfrm>
            <a:off x="323528" y="4316113"/>
            <a:ext cx="8640960" cy="504056"/>
          </a:xfrm>
        </p:spPr>
        <p:txBody>
          <a:bodyPr anchor="ctr">
            <a:normAutofit/>
          </a:bodyPr>
          <a:lstStyle>
            <a:lvl1pPr marL="0" indent="0" algn="l">
              <a:buNone/>
              <a:defRPr sz="1800">
                <a:solidFill>
                  <a:srgbClr val="5E7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ru-RU" sz="1600" baseline="0" dirty="0">
                <a:solidFill>
                  <a:schemeClr val="bg1"/>
                </a:solidFill>
              </a:rPr>
              <a:t>Санкт-Петербургский государственный университет</a:t>
            </a:r>
          </a:p>
        </p:txBody>
      </p:sp>
    </p:spTree>
    <p:extLst>
      <p:ext uri="{BB962C8B-B14F-4D97-AF65-F5344CB8AC3E}">
        <p14:creationId xmlns:p14="http://schemas.microsoft.com/office/powerpoint/2010/main" val="4025799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крывающи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одзаголовок 2"/>
          <p:cNvSpPr txBox="1">
            <a:spLocks/>
          </p:cNvSpPr>
          <p:nvPr userDrawn="1"/>
        </p:nvSpPr>
        <p:spPr>
          <a:xfrm>
            <a:off x="380057" y="4587974"/>
            <a:ext cx="1071893" cy="36004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rgbClr val="5E7076"/>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800" baseline="0" dirty="0">
                <a:solidFill>
                  <a:schemeClr val="bg1"/>
                </a:solidFill>
              </a:rPr>
              <a:t>spbu.ru</a:t>
            </a:r>
            <a:endParaRPr lang="ru-RU" sz="1800" baseline="0" dirty="0">
              <a:solidFill>
                <a:schemeClr val="bg1"/>
              </a:solidFill>
            </a:endParaRPr>
          </a:p>
        </p:txBody>
      </p:sp>
      <p:sp>
        <p:nvSpPr>
          <p:cNvPr id="7" name="Заголовок 1"/>
          <p:cNvSpPr txBox="1">
            <a:spLocks/>
          </p:cNvSpPr>
          <p:nvPr userDrawn="1"/>
        </p:nvSpPr>
        <p:spPr>
          <a:xfrm>
            <a:off x="323528" y="267494"/>
            <a:ext cx="3610744" cy="421555"/>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accent2">
                    <a:lumMod val="75000"/>
                  </a:schemeClr>
                </a:solidFill>
                <a:latin typeface="+mj-lt"/>
                <a:ea typeface="+mj-ea"/>
                <a:cs typeface="+mj-cs"/>
              </a:defRPr>
            </a:lvl1pPr>
          </a:lstStyle>
          <a:p>
            <a:r>
              <a:rPr lang="ru-RU" dirty="0"/>
              <a:t>Колонтитул</a:t>
            </a:r>
          </a:p>
        </p:txBody>
      </p:sp>
      <p:sp>
        <p:nvSpPr>
          <p:cNvPr id="9" name="Подзаголовок 2"/>
          <p:cNvSpPr>
            <a:spLocks noGrp="1"/>
          </p:cNvSpPr>
          <p:nvPr>
            <p:ph type="subTitle" idx="1" hasCustomPrompt="1"/>
          </p:nvPr>
        </p:nvSpPr>
        <p:spPr>
          <a:xfrm>
            <a:off x="323528" y="1131590"/>
            <a:ext cx="8568952" cy="360040"/>
          </a:xfrm>
        </p:spPr>
        <p:txBody>
          <a:bodyPr>
            <a:normAutofit/>
          </a:bodyPr>
          <a:lstStyle>
            <a:lvl1pPr marL="0" indent="0" algn="ctr">
              <a:buNone/>
              <a:defRPr sz="1800" baseline="0">
                <a:solidFill>
                  <a:srgbClr val="5E7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a:t>Текст</a:t>
            </a:r>
          </a:p>
        </p:txBody>
      </p:sp>
      <p:sp>
        <p:nvSpPr>
          <p:cNvPr id="10" name="Прямоугольник 9"/>
          <p:cNvSpPr/>
          <p:nvPr userDrawn="1"/>
        </p:nvSpPr>
        <p:spPr>
          <a:xfrm>
            <a:off x="3995936" y="3939902"/>
            <a:ext cx="1201098" cy="369332"/>
          </a:xfrm>
          <a:prstGeom prst="rect">
            <a:avLst/>
          </a:prstGeom>
        </p:spPr>
        <p:txBody>
          <a:bodyPr wrap="none">
            <a:spAutoFit/>
          </a:bodyPr>
          <a:lstStyle/>
          <a:p>
            <a:r>
              <a:rPr lang="ru-RU" dirty="0">
                <a:solidFill>
                  <a:srgbClr val="5E7076"/>
                </a:solidFill>
                <a:latin typeface="+mj-lt"/>
              </a:rPr>
              <a:t>СПАСИБО!</a:t>
            </a:r>
          </a:p>
        </p:txBody>
      </p:sp>
    </p:spTree>
    <p:extLst>
      <p:ext uri="{BB962C8B-B14F-4D97-AF65-F5344CB8AC3E}">
        <p14:creationId xmlns:p14="http://schemas.microsoft.com/office/powerpoint/2010/main" val="40391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25278D2-DF55-C54C-9DC7-B928DA18BA95}" type="datetimeFigureOut">
              <a:rPr lang="ru-RU" smtClean="0"/>
              <a:t>17.10.2020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FE6C6E-1672-714D-8873-1A6C2D551DD6}" type="slidenum">
              <a:rPr lang="ru-RU" smtClean="0"/>
              <a:t>‹#›</a:t>
            </a:fld>
            <a:endParaRPr lang="ru-RU"/>
          </a:p>
        </p:txBody>
      </p:sp>
    </p:spTree>
    <p:extLst>
      <p:ext uri="{BB962C8B-B14F-4D97-AF65-F5344CB8AC3E}">
        <p14:creationId xmlns:p14="http://schemas.microsoft.com/office/powerpoint/2010/main" val="2163361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E5406C7-4D28-40E2-A2CB-00F1FE68E05F}" type="datetime1">
              <a:rPr lang="ru-RU" smtClean="0"/>
              <a:t>17.10.2020</a:t>
            </a:fld>
            <a:endParaRPr lang="ru-RU" dirty="0"/>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07D4DF-2351-4A60-A90B-60ED82532F73}" type="slidenum">
              <a:rPr lang="ru-RU" smtClean="0"/>
              <a:t>‹#›</a:t>
            </a:fld>
            <a:endParaRPr lang="ru-RU" dirty="0"/>
          </a:p>
        </p:txBody>
      </p:sp>
    </p:spTree>
    <p:extLst>
      <p:ext uri="{BB962C8B-B14F-4D97-AF65-F5344CB8AC3E}">
        <p14:creationId xmlns:p14="http://schemas.microsoft.com/office/powerpoint/2010/main" val="2968191496"/>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61" r:id="rId4"/>
    <p:sldLayoutId id="2147483654" r:id="rId5"/>
    <p:sldLayoutId id="2147483665" r:id="rId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5576" y="699542"/>
            <a:ext cx="8496944" cy="2448271"/>
          </a:xfrm>
        </p:spPr>
        <p:txBody>
          <a:bodyPr>
            <a:noAutofit/>
          </a:bodyPr>
          <a:lstStyle/>
          <a:p>
            <a:r>
              <a:rPr lang="en-US" sz="3000" dirty="0">
                <a:effectLst/>
                <a:latin typeface="+mn-lt"/>
                <a:ea typeface="Calibri" panose="020F0502020204030204" pitchFamily="34" charset="0"/>
              </a:rPr>
              <a:t>POSTTRAUMATIC STRESS SIGNS WITH REGARD TO COVID-19 AND ATTITUDE TO A CHILD OF PREGNANT WOMEN</a:t>
            </a:r>
            <a:br>
              <a:rPr lang="ru-RU" sz="3000" dirty="0">
                <a:effectLst/>
                <a:latin typeface="+mn-lt"/>
                <a:ea typeface="Calibri" panose="020F0502020204030204" pitchFamily="34" charset="0"/>
              </a:rPr>
            </a:br>
            <a:r>
              <a:rPr lang="en-US" sz="1800" dirty="0">
                <a:solidFill>
                  <a:srgbClr val="000000"/>
                </a:solidFill>
                <a:latin typeface="+mn-lt"/>
              </a:rPr>
              <a:t>Department of Psychology, Saint-Petersburg State University, </a:t>
            </a:r>
            <a:br>
              <a:rPr lang="en-US" sz="1800" dirty="0">
                <a:solidFill>
                  <a:srgbClr val="000000"/>
                </a:solidFill>
                <a:latin typeface="+mn-lt"/>
              </a:rPr>
            </a:br>
            <a:r>
              <a:rPr lang="en-US" sz="1800" dirty="0">
                <a:solidFill>
                  <a:srgbClr val="000000"/>
                </a:solidFill>
                <a:latin typeface="+mn-lt"/>
              </a:rPr>
              <a:t>Russian Federation</a:t>
            </a:r>
            <a:br>
              <a:rPr lang="ru-RU" sz="1800" dirty="0">
                <a:solidFill>
                  <a:srgbClr val="000000"/>
                </a:solidFill>
                <a:latin typeface="+mn-lt"/>
              </a:rPr>
            </a:br>
            <a:r>
              <a:rPr lang="en-US" sz="1800" dirty="0">
                <a:solidFill>
                  <a:srgbClr val="000000"/>
                </a:solidFill>
                <a:latin typeface="+mn-lt"/>
              </a:rPr>
              <a:t>Research is supported by RFBR grant №20-013-00859 А</a:t>
            </a:r>
            <a:endParaRPr lang="ru-RU" sz="1800" dirty="0">
              <a:solidFill>
                <a:schemeClr val="tx1"/>
              </a:solidFill>
              <a:latin typeface="+mn-lt"/>
            </a:endParaRPr>
          </a:p>
        </p:txBody>
      </p:sp>
      <p:sp>
        <p:nvSpPr>
          <p:cNvPr id="3" name="Подзаголовок 2"/>
          <p:cNvSpPr>
            <a:spLocks noGrp="1"/>
          </p:cNvSpPr>
          <p:nvPr>
            <p:ph type="subTitle" idx="1"/>
          </p:nvPr>
        </p:nvSpPr>
        <p:spPr>
          <a:xfrm>
            <a:off x="899592" y="3291829"/>
            <a:ext cx="7952928" cy="1458467"/>
          </a:xfrm>
        </p:spPr>
        <p:txBody>
          <a:bodyPr>
            <a:normAutofit/>
          </a:bodyPr>
          <a:lstStyle/>
          <a:p>
            <a:pPr algn="just"/>
            <a:r>
              <a:rPr lang="en-US" sz="1800" b="1" dirty="0">
                <a:solidFill>
                  <a:srgbClr val="000000"/>
                </a:solidFill>
                <a:ea typeface="Times New Roman" panose="02020603050405020304" pitchFamily="18" charset="0"/>
              </a:rPr>
              <a:t>Anikina V.O</a:t>
            </a:r>
            <a:r>
              <a:rPr lang="en-US" sz="1800" dirty="0">
                <a:solidFill>
                  <a:srgbClr val="000000"/>
                </a:solidFill>
                <a:ea typeface="Times New Roman" panose="02020603050405020304" pitchFamily="18" charset="0"/>
              </a:rPr>
              <a:t>, </a:t>
            </a:r>
            <a:r>
              <a:rPr lang="en-US" sz="1800" dirty="0"/>
              <a:t>PhD,</a:t>
            </a:r>
            <a:r>
              <a:rPr lang="en-US" sz="1800" dirty="0">
                <a:solidFill>
                  <a:srgbClr val="000000"/>
                </a:solidFill>
                <a:ea typeface="Times New Roman" panose="02020603050405020304" pitchFamily="18" charset="0"/>
              </a:rPr>
              <a:t> </a:t>
            </a:r>
            <a:r>
              <a:rPr lang="en-US" sz="1800" dirty="0">
                <a:ea typeface="Times New Roman" panose="02020603050405020304" pitchFamily="18" charset="0"/>
              </a:rPr>
              <a:t>Associate Professor, </a:t>
            </a:r>
            <a:r>
              <a:rPr lang="en-US" sz="1800" dirty="0" err="1">
                <a:solidFill>
                  <a:srgbClr val="000000"/>
                </a:solidFill>
              </a:rPr>
              <a:t>Blokh</a:t>
            </a:r>
            <a:r>
              <a:rPr lang="en-US" sz="1800" dirty="0">
                <a:solidFill>
                  <a:srgbClr val="000000"/>
                </a:solidFill>
              </a:rPr>
              <a:t> M.E</a:t>
            </a:r>
            <a:r>
              <a:rPr lang="en-US" sz="1800" dirty="0"/>
              <a:t>, PhD, MD, psychotherapist, </a:t>
            </a:r>
            <a:r>
              <a:rPr lang="en-US" sz="1800" dirty="0" err="1">
                <a:solidFill>
                  <a:srgbClr val="000000"/>
                </a:solidFill>
                <a:ea typeface="Times New Roman" panose="02020603050405020304" pitchFamily="18" charset="0"/>
              </a:rPr>
              <a:t>Sa</a:t>
            </a:r>
            <a:r>
              <a:rPr lang="en-US" sz="1800" dirty="0" err="1">
                <a:solidFill>
                  <a:srgbClr val="000000"/>
                </a:solidFill>
                <a:effectLst/>
                <a:ea typeface="Times New Roman" panose="02020603050405020304" pitchFamily="18" charset="0"/>
              </a:rPr>
              <a:t>venysheva</a:t>
            </a:r>
            <a:r>
              <a:rPr lang="en-US" sz="1800" dirty="0">
                <a:solidFill>
                  <a:srgbClr val="000000"/>
                </a:solidFill>
                <a:effectLst/>
                <a:ea typeface="Times New Roman" panose="02020603050405020304" pitchFamily="18" charset="0"/>
              </a:rPr>
              <a:t> S.S, </a:t>
            </a:r>
            <a:r>
              <a:rPr lang="en-US" sz="1800" dirty="0">
                <a:effectLst/>
                <a:ea typeface="Times New Roman" panose="02020603050405020304" pitchFamily="18" charset="0"/>
              </a:rPr>
              <a:t>PhD, Associate Professor, </a:t>
            </a:r>
            <a:r>
              <a:rPr lang="en-US" sz="1800" dirty="0">
                <a:solidFill>
                  <a:srgbClr val="000000"/>
                </a:solidFill>
              </a:rPr>
              <a:t>Pleshkova N. L.</a:t>
            </a:r>
            <a:r>
              <a:rPr lang="en-US" sz="1800" dirty="0">
                <a:effectLst/>
                <a:ea typeface="Times New Roman" panose="02020603050405020304" pitchFamily="18" charset="0"/>
              </a:rPr>
              <a:t>, PhD, Associate Professor, </a:t>
            </a:r>
            <a:r>
              <a:rPr lang="en-US" sz="1800" dirty="0" err="1"/>
              <a:t>Khomutovskaya</a:t>
            </a:r>
            <a:r>
              <a:rPr lang="en-US" sz="1800" dirty="0"/>
              <a:t> N. Master student, </a:t>
            </a:r>
            <a:r>
              <a:rPr lang="en-US" sz="1800" dirty="0" err="1"/>
              <a:t>Krymova</a:t>
            </a:r>
            <a:r>
              <a:rPr lang="en-US" sz="1800" dirty="0"/>
              <a:t> E., Speech therapist, </a:t>
            </a:r>
            <a:r>
              <a:rPr lang="en-US" sz="1800" dirty="0" err="1"/>
              <a:t>Tajitdinova</a:t>
            </a:r>
            <a:r>
              <a:rPr lang="en-US" sz="1800" dirty="0"/>
              <a:t> R. Clinical Psychology student</a:t>
            </a:r>
          </a:p>
          <a:p>
            <a:pPr algn="l"/>
            <a:endParaRPr lang="ru-RU" sz="6400" dirty="0"/>
          </a:p>
          <a:p>
            <a:endParaRPr lang="ru-RU" dirty="0"/>
          </a:p>
        </p:txBody>
      </p:sp>
    </p:spTree>
    <p:extLst>
      <p:ext uri="{BB962C8B-B14F-4D97-AF65-F5344CB8AC3E}">
        <p14:creationId xmlns:p14="http://schemas.microsoft.com/office/powerpoint/2010/main" val="350287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05979"/>
            <a:ext cx="8229600" cy="637579"/>
          </a:xfrm>
        </p:spPr>
        <p:txBody>
          <a:bodyPr>
            <a:normAutofit/>
          </a:bodyPr>
          <a:lstStyle/>
          <a:p>
            <a:r>
              <a:rPr lang="en-US" sz="2700" dirty="0"/>
              <a:t>Introduction</a:t>
            </a:r>
            <a:endParaRPr lang="ru-RU" sz="2700" dirty="0"/>
          </a:p>
        </p:txBody>
      </p:sp>
      <p:sp>
        <p:nvSpPr>
          <p:cNvPr id="3" name="Содержимое 2"/>
          <p:cNvSpPr>
            <a:spLocks noGrp="1"/>
          </p:cNvSpPr>
          <p:nvPr>
            <p:ph idx="1"/>
          </p:nvPr>
        </p:nvSpPr>
        <p:spPr>
          <a:xfrm>
            <a:off x="457200" y="843558"/>
            <a:ext cx="8229600" cy="4101514"/>
          </a:xfrm>
        </p:spPr>
        <p:txBody>
          <a:bodyPr>
            <a:noAutofit/>
          </a:bodyPr>
          <a:lstStyle/>
          <a:p>
            <a:r>
              <a:rPr lang="ru-RU" sz="2200" dirty="0"/>
              <a:t>53,8%</a:t>
            </a:r>
            <a:r>
              <a:rPr lang="en-US" sz="2200" dirty="0"/>
              <a:t> of the population report the negative impact of quarantine, and </a:t>
            </a:r>
            <a:r>
              <a:rPr lang="ru-RU" sz="2200" dirty="0"/>
              <a:t>22,8%</a:t>
            </a:r>
            <a:r>
              <a:rPr lang="en-US" sz="2200" dirty="0"/>
              <a:t>reflect on moderate or strong anxiety and stress</a:t>
            </a:r>
            <a:r>
              <a:rPr lang="ru-RU" sz="2200" dirty="0"/>
              <a:t> (</a:t>
            </a:r>
            <a:r>
              <a:rPr lang="ru-RU" sz="2200" dirty="0" err="1"/>
              <a:t>Saccone</a:t>
            </a:r>
            <a:r>
              <a:rPr lang="ru-RU" sz="2200" dirty="0"/>
              <a:t> </a:t>
            </a:r>
            <a:r>
              <a:rPr lang="ru-RU" sz="2200" dirty="0" err="1"/>
              <a:t>et</a:t>
            </a:r>
            <a:r>
              <a:rPr lang="ru-RU" sz="2200" dirty="0"/>
              <a:t> </a:t>
            </a:r>
            <a:r>
              <a:rPr lang="ru-RU" sz="2200" dirty="0" err="1"/>
              <a:t>al</a:t>
            </a:r>
            <a:r>
              <a:rPr lang="ru-RU" sz="2200" dirty="0"/>
              <a:t>., 2020). </a:t>
            </a:r>
          </a:p>
          <a:p>
            <a:r>
              <a:rPr lang="en-US" sz="2200" dirty="0"/>
              <a:t>Pregnant women are now experiencing a great number of events</a:t>
            </a:r>
          </a:p>
          <a:p>
            <a:pPr>
              <a:buFontTx/>
              <a:buChar char="-"/>
            </a:pPr>
            <a:r>
              <a:rPr lang="en-US" sz="2200" dirty="0"/>
              <a:t>fear of being infected, for the close ones and the unborn baby, </a:t>
            </a:r>
          </a:p>
          <a:p>
            <a:pPr>
              <a:buFontTx/>
              <a:buChar char="-"/>
            </a:pPr>
            <a:r>
              <a:rPr lang="en-US" sz="2200" dirty="0"/>
              <a:t>fear of teratogenic impact on the fetus, </a:t>
            </a:r>
          </a:p>
          <a:p>
            <a:pPr>
              <a:buFontTx/>
              <a:buChar char="-"/>
            </a:pPr>
            <a:r>
              <a:rPr lang="en-US" sz="2200" dirty="0"/>
              <a:t>face the decreased number of planned prenatal visits, delivery hospitals closing, </a:t>
            </a:r>
          </a:p>
          <a:p>
            <a:pPr>
              <a:buFontTx/>
              <a:buChar char="-"/>
            </a:pPr>
            <a:r>
              <a:rPr lang="en-US" sz="2200" dirty="0"/>
              <a:t>self-isolation, lack of physical activity, financial problems</a:t>
            </a:r>
          </a:p>
        </p:txBody>
      </p:sp>
    </p:spTree>
    <p:extLst>
      <p:ext uri="{BB962C8B-B14F-4D97-AF65-F5344CB8AC3E}">
        <p14:creationId xmlns:p14="http://schemas.microsoft.com/office/powerpoint/2010/main" val="230035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485900" y="205979"/>
            <a:ext cx="6172200" cy="593331"/>
          </a:xfrm>
        </p:spPr>
        <p:txBody>
          <a:bodyPr>
            <a:normAutofit/>
          </a:bodyPr>
          <a:lstStyle/>
          <a:p>
            <a:r>
              <a:rPr lang="en-US" sz="2700" dirty="0"/>
              <a:t>Impact of stress during pregnancy</a:t>
            </a:r>
            <a:endParaRPr lang="ru-RU" sz="2700" dirty="0"/>
          </a:p>
        </p:txBody>
      </p:sp>
      <p:sp>
        <p:nvSpPr>
          <p:cNvPr id="3" name="Содержимое 2"/>
          <p:cNvSpPr>
            <a:spLocks noGrp="1"/>
          </p:cNvSpPr>
          <p:nvPr>
            <p:ph idx="1"/>
          </p:nvPr>
        </p:nvSpPr>
        <p:spPr>
          <a:xfrm>
            <a:off x="107504" y="915566"/>
            <a:ext cx="8712968" cy="3744416"/>
          </a:xfrm>
        </p:spPr>
        <p:txBody>
          <a:bodyPr>
            <a:noAutofit/>
          </a:bodyPr>
          <a:lstStyle/>
          <a:p>
            <a:r>
              <a:rPr lang="en-US" sz="1900" dirty="0"/>
              <a:t>Vulnerability to infectious disease</a:t>
            </a:r>
            <a:r>
              <a:rPr lang="ru-RU" sz="1900" dirty="0"/>
              <a:t> (L.M. </a:t>
            </a:r>
            <a:r>
              <a:rPr lang="ru-RU" sz="1900" dirty="0" err="1"/>
              <a:t>Christian</a:t>
            </a:r>
            <a:r>
              <a:rPr lang="ru-RU" sz="1900" dirty="0"/>
              <a:t>, </a:t>
            </a:r>
            <a:r>
              <a:rPr lang="ru-RU" sz="1900" dirty="0" err="1"/>
              <a:t>A</a:t>
            </a:r>
            <a:r>
              <a:rPr lang="ru-RU" sz="1900" dirty="0"/>
              <a:t>. </a:t>
            </a:r>
            <a:r>
              <a:rPr lang="ru-RU" sz="1900" dirty="0" err="1"/>
              <a:t>Franco</a:t>
            </a:r>
            <a:r>
              <a:rPr lang="ru-RU" sz="1900" dirty="0"/>
              <a:t>, </a:t>
            </a:r>
            <a:r>
              <a:rPr lang="ru-RU" sz="1900" dirty="0" err="1"/>
              <a:t>et</a:t>
            </a:r>
            <a:r>
              <a:rPr lang="ru-RU" sz="1900" dirty="0"/>
              <a:t> </a:t>
            </a:r>
            <a:r>
              <a:rPr lang="ru-RU" sz="1900" dirty="0" err="1"/>
              <a:t>al</a:t>
            </a:r>
            <a:r>
              <a:rPr lang="ru-RU" sz="1900" dirty="0"/>
              <a:t>., 2010) </a:t>
            </a:r>
          </a:p>
          <a:p>
            <a:r>
              <a:rPr lang="en-US" sz="1900" dirty="0"/>
              <a:t>Risk of cesarean section </a:t>
            </a:r>
            <a:r>
              <a:rPr lang="ru-RU" sz="1900" dirty="0"/>
              <a:t>(C. </a:t>
            </a:r>
            <a:r>
              <a:rPr lang="ru-RU" sz="1900" dirty="0" err="1"/>
              <a:t>Rubertsson</a:t>
            </a:r>
            <a:r>
              <a:rPr lang="ru-RU" sz="1900" dirty="0"/>
              <a:t>, </a:t>
            </a:r>
            <a:r>
              <a:rPr lang="ru-RU" sz="1900" dirty="0" err="1"/>
              <a:t>J</a:t>
            </a:r>
            <a:r>
              <a:rPr lang="ru-RU" sz="1900" dirty="0"/>
              <a:t>. </a:t>
            </a:r>
            <a:r>
              <a:rPr lang="ru-RU" sz="1900" dirty="0" err="1"/>
              <a:t>Hellström</a:t>
            </a:r>
            <a:r>
              <a:rPr lang="ru-RU" sz="1900" dirty="0"/>
              <a:t>, </a:t>
            </a:r>
            <a:r>
              <a:rPr lang="ru-RU" sz="1900" dirty="0" err="1"/>
              <a:t>M</a:t>
            </a:r>
            <a:r>
              <a:rPr lang="ru-RU" sz="1900" dirty="0"/>
              <a:t>. </a:t>
            </a:r>
            <a:r>
              <a:rPr lang="ru-RU" sz="1900" dirty="0" err="1"/>
              <a:t>Cross</a:t>
            </a:r>
            <a:r>
              <a:rPr lang="ru-RU" sz="1900" dirty="0"/>
              <a:t>, 2014, </a:t>
            </a:r>
            <a:r>
              <a:rPr lang="ru-RU" sz="1900" dirty="0" err="1"/>
              <a:t>Johnson</a:t>
            </a:r>
            <a:r>
              <a:rPr lang="ru-RU" sz="1900" dirty="0"/>
              <a:t> R.C., </a:t>
            </a:r>
            <a:r>
              <a:rPr lang="ru-RU" sz="1900" dirty="0" err="1"/>
              <a:t>Slade</a:t>
            </a:r>
            <a:r>
              <a:rPr lang="ru-RU" sz="1900" dirty="0"/>
              <a:t> </a:t>
            </a:r>
            <a:r>
              <a:rPr lang="ru-RU" sz="1900" dirty="0" err="1"/>
              <a:t>P</a:t>
            </a:r>
            <a:r>
              <a:rPr lang="ru-RU" sz="1900" dirty="0"/>
              <a:t>., 2003,  </a:t>
            </a:r>
            <a:r>
              <a:rPr lang="ru-RU" sz="1900" dirty="0" err="1"/>
              <a:t>Saisto</a:t>
            </a:r>
            <a:r>
              <a:rPr lang="ru-RU" sz="1900" dirty="0"/>
              <a:t> </a:t>
            </a:r>
            <a:r>
              <a:rPr lang="ru-RU" sz="1900" dirty="0" err="1"/>
              <a:t>T</a:t>
            </a:r>
            <a:r>
              <a:rPr lang="ru-RU" sz="1900" dirty="0"/>
              <a:t>.. 2011), </a:t>
            </a:r>
            <a:r>
              <a:rPr lang="en-US" sz="1900" dirty="0"/>
              <a:t>premature birth </a:t>
            </a:r>
            <a:r>
              <a:rPr lang="ru-RU" sz="1900" dirty="0"/>
              <a:t>(S.E. </a:t>
            </a:r>
            <a:r>
              <a:rPr lang="ru-RU" sz="1900" dirty="0" err="1"/>
              <a:t>Sanchez</a:t>
            </a:r>
            <a:r>
              <a:rPr lang="ru-RU" sz="1900" dirty="0"/>
              <a:t>, G.C. </a:t>
            </a:r>
            <a:r>
              <a:rPr lang="ru-RU" sz="1900" dirty="0" err="1"/>
              <a:t>Puente</a:t>
            </a:r>
            <a:r>
              <a:rPr lang="ru-RU" sz="1900" dirty="0"/>
              <a:t>, </a:t>
            </a:r>
            <a:r>
              <a:rPr lang="en-US" sz="1900" dirty="0"/>
              <a:t>et al., </a:t>
            </a:r>
            <a:r>
              <a:rPr lang="ru-RU" sz="1900" dirty="0"/>
              <a:t>2013, </a:t>
            </a:r>
            <a:r>
              <a:rPr lang="ru-RU" sz="1900" dirty="0" err="1"/>
              <a:t>Grandi</a:t>
            </a:r>
            <a:r>
              <a:rPr lang="ru-RU" sz="1900" dirty="0"/>
              <a:t> </a:t>
            </a:r>
            <a:r>
              <a:rPr lang="ru-RU" sz="1900" dirty="0" err="1"/>
              <a:t>C</a:t>
            </a:r>
            <a:r>
              <a:rPr lang="ru-RU" sz="1900" dirty="0"/>
              <a:t>., </a:t>
            </a:r>
            <a:r>
              <a:rPr lang="ru-RU" sz="1900" dirty="0" err="1"/>
              <a:t>Gonzalez</a:t>
            </a:r>
            <a:r>
              <a:rPr lang="ru-RU" sz="1900" dirty="0"/>
              <a:t> M.A.,</a:t>
            </a:r>
            <a:r>
              <a:rPr lang="en-US" sz="1900" dirty="0"/>
              <a:t> et al.</a:t>
            </a:r>
            <a:r>
              <a:rPr lang="ru-RU" sz="1900" dirty="0"/>
              <a:t>, 2009, </a:t>
            </a:r>
            <a:r>
              <a:rPr lang="en-US" sz="1900" dirty="0" err="1"/>
              <a:t>Staneva</a:t>
            </a:r>
            <a:r>
              <a:rPr lang="en-US" sz="1900" dirty="0"/>
              <a:t> A., </a:t>
            </a:r>
            <a:r>
              <a:rPr lang="en-US" sz="1900" dirty="0" err="1"/>
              <a:t>Bogossian</a:t>
            </a:r>
            <a:r>
              <a:rPr lang="en-US" sz="1900" dirty="0"/>
              <a:t> F., Pritchard M., </a:t>
            </a:r>
            <a:r>
              <a:rPr lang="en-US" sz="1900" dirty="0" err="1"/>
              <a:t>Wittkowski</a:t>
            </a:r>
            <a:r>
              <a:rPr lang="en-US" sz="1900" dirty="0"/>
              <a:t> A., 2015</a:t>
            </a:r>
            <a:r>
              <a:rPr lang="ru-RU" sz="1900" dirty="0"/>
              <a:t>)</a:t>
            </a:r>
            <a:r>
              <a:rPr lang="en-US" sz="1900" dirty="0"/>
              <a:t>; child low weight </a:t>
            </a:r>
            <a:r>
              <a:rPr lang="ru-RU" sz="1900" dirty="0"/>
              <a:t>(</a:t>
            </a:r>
            <a:r>
              <a:rPr lang="en-US" sz="1900" dirty="0"/>
              <a:t>Brunton P.J., 2013)</a:t>
            </a:r>
          </a:p>
          <a:p>
            <a:r>
              <a:rPr lang="en-US" sz="1900" dirty="0"/>
              <a:t>Long-term impact on child development, for </a:t>
            </a:r>
            <a:r>
              <a:rPr lang="en-US" sz="1900"/>
              <a:t>instance motor </a:t>
            </a:r>
            <a:r>
              <a:rPr lang="en-US" sz="1900" dirty="0"/>
              <a:t>development difficulties </a:t>
            </a:r>
            <a:r>
              <a:rPr lang="ru-RU" sz="1900" dirty="0"/>
              <a:t>(</a:t>
            </a:r>
            <a:r>
              <a:rPr lang="ru-RU" sz="1900" dirty="0" err="1"/>
              <a:t>Browers</a:t>
            </a:r>
            <a:r>
              <a:rPr lang="ru-RU" sz="1900" dirty="0"/>
              <a:t> </a:t>
            </a:r>
            <a:r>
              <a:rPr lang="ru-RU" sz="1900" dirty="0" err="1"/>
              <a:t>et</a:t>
            </a:r>
            <a:r>
              <a:rPr lang="ru-RU" sz="1900" dirty="0"/>
              <a:t> </a:t>
            </a:r>
            <a:r>
              <a:rPr lang="ru-RU" sz="1900" dirty="0" err="1"/>
              <a:t>al</a:t>
            </a:r>
            <a:r>
              <a:rPr lang="ru-RU" sz="1900" dirty="0"/>
              <a:t>., 2001; </a:t>
            </a:r>
            <a:r>
              <a:rPr lang="en-US" sz="1900" dirty="0"/>
              <a:t>van </a:t>
            </a:r>
            <a:r>
              <a:rPr lang="en-US" sz="1900" dirty="0" err="1"/>
              <a:t>Batenburg-Eddes</a:t>
            </a:r>
            <a:r>
              <a:rPr lang="en-US" sz="1900" dirty="0"/>
              <a:t> et al.,</a:t>
            </a:r>
            <a:r>
              <a:rPr lang="ru-RU" sz="1900" dirty="0"/>
              <a:t> 2009), </a:t>
            </a:r>
            <a:r>
              <a:rPr lang="en-US" sz="1900" dirty="0"/>
              <a:t>hyperactivity</a:t>
            </a:r>
            <a:r>
              <a:rPr lang="ru-RU" sz="1900" dirty="0"/>
              <a:t> (</a:t>
            </a:r>
            <a:r>
              <a:rPr lang="en-US" sz="1900" dirty="0"/>
              <a:t>Ulmer-Yaniv A. et al. , 2018), problems in preschool and school age </a:t>
            </a:r>
            <a:r>
              <a:rPr lang="ru-RU" sz="1900" dirty="0"/>
              <a:t>(</a:t>
            </a:r>
            <a:r>
              <a:rPr lang="ru-RU" sz="1900" dirty="0" err="1"/>
              <a:t>Field</a:t>
            </a:r>
            <a:r>
              <a:rPr lang="ru-RU" sz="1900" dirty="0"/>
              <a:t> </a:t>
            </a:r>
            <a:r>
              <a:rPr lang="ru-RU" sz="1900" dirty="0" err="1"/>
              <a:t>et</a:t>
            </a:r>
            <a:r>
              <a:rPr lang="ru-RU" sz="1900" dirty="0"/>
              <a:t> </a:t>
            </a:r>
            <a:r>
              <a:rPr lang="ru-RU" sz="1900" dirty="0" err="1"/>
              <a:t>al</a:t>
            </a:r>
            <a:r>
              <a:rPr lang="ru-RU" sz="1900" dirty="0"/>
              <a:t>., 2004; </a:t>
            </a:r>
            <a:r>
              <a:rPr lang="ru-RU" sz="1900" dirty="0" err="1"/>
              <a:t>Barker</a:t>
            </a:r>
            <a:r>
              <a:rPr lang="ru-RU" sz="1900" dirty="0"/>
              <a:t> </a:t>
            </a:r>
            <a:r>
              <a:rPr lang="ru-RU" sz="1900" dirty="0" err="1"/>
              <a:t>et</a:t>
            </a:r>
            <a:r>
              <a:rPr lang="ru-RU" sz="1900" dirty="0"/>
              <a:t> </a:t>
            </a:r>
            <a:r>
              <a:rPr lang="ru-RU" sz="1900" dirty="0" err="1"/>
              <a:t>al</a:t>
            </a:r>
            <a:r>
              <a:rPr lang="ru-RU" sz="1900" dirty="0"/>
              <a:t>., 2011; </a:t>
            </a:r>
            <a:r>
              <a:rPr lang="ru-RU" sz="1900" dirty="0" err="1"/>
              <a:t>Leis</a:t>
            </a:r>
            <a:r>
              <a:rPr lang="ru-RU" sz="1900" dirty="0"/>
              <a:t> </a:t>
            </a:r>
            <a:r>
              <a:rPr lang="ru-RU" sz="1900" dirty="0" err="1"/>
              <a:t>et</a:t>
            </a:r>
            <a:r>
              <a:rPr lang="ru-RU" sz="1900" dirty="0"/>
              <a:t> </a:t>
            </a:r>
            <a:r>
              <a:rPr lang="ru-RU" sz="1900" dirty="0" err="1"/>
              <a:t>al</a:t>
            </a:r>
            <a:r>
              <a:rPr lang="ru-RU" sz="1900" dirty="0"/>
              <a:t>., 2014; 2004; </a:t>
            </a:r>
            <a:r>
              <a:rPr lang="ru-RU" sz="1900" dirty="0" err="1"/>
              <a:t>Korhonen</a:t>
            </a:r>
            <a:r>
              <a:rPr lang="ru-RU" sz="1900" dirty="0"/>
              <a:t> </a:t>
            </a:r>
            <a:r>
              <a:rPr lang="ru-RU" sz="1900" dirty="0" err="1"/>
              <a:t>et</a:t>
            </a:r>
            <a:r>
              <a:rPr lang="ru-RU" sz="1900" dirty="0"/>
              <a:t> </a:t>
            </a:r>
            <a:r>
              <a:rPr lang="ru-RU" sz="1900" dirty="0" err="1"/>
              <a:t>al</a:t>
            </a:r>
            <a:r>
              <a:rPr lang="ru-RU" sz="1900" dirty="0"/>
              <a:t>., 2012, </a:t>
            </a:r>
            <a:r>
              <a:rPr lang="ru-RU" sz="1900" dirty="0" err="1"/>
              <a:t>Hay</a:t>
            </a:r>
            <a:r>
              <a:rPr lang="ru-RU" sz="1900" dirty="0"/>
              <a:t> </a:t>
            </a:r>
            <a:r>
              <a:rPr lang="ru-RU" sz="1900" dirty="0" err="1"/>
              <a:t>et</a:t>
            </a:r>
            <a:r>
              <a:rPr lang="ru-RU" sz="1900" dirty="0"/>
              <a:t> </a:t>
            </a:r>
            <a:r>
              <a:rPr lang="ru-RU" sz="1900" dirty="0" err="1"/>
              <a:t>al</a:t>
            </a:r>
            <a:r>
              <a:rPr lang="ru-RU" sz="1900" dirty="0"/>
              <a:t>., 2010)</a:t>
            </a:r>
            <a:r>
              <a:rPr lang="en-US" sz="1900" dirty="0"/>
              <a:t>.</a:t>
            </a:r>
          </a:p>
          <a:p>
            <a:r>
              <a:rPr lang="en-US" sz="1900" dirty="0"/>
              <a:t>Risk for mother mental health problems, including postnatal depression and other disorders (Marques A.H., </a:t>
            </a:r>
            <a:r>
              <a:rPr lang="en-US" sz="1900" dirty="0" err="1"/>
              <a:t>Bjørke-Monsen</a:t>
            </a:r>
            <a:r>
              <a:rPr lang="en-US" sz="1900" dirty="0"/>
              <a:t> A.L., Teixeira A.L., Silverman M.N. , 2015).</a:t>
            </a:r>
            <a:r>
              <a:rPr lang="ru-RU" sz="1900" dirty="0">
                <a:effectLst/>
              </a:rPr>
              <a:t> </a:t>
            </a:r>
            <a:endParaRPr lang="ru-RU" sz="1900" dirty="0"/>
          </a:p>
        </p:txBody>
      </p:sp>
    </p:spTree>
    <p:extLst>
      <p:ext uri="{BB962C8B-B14F-4D97-AF65-F5344CB8AC3E}">
        <p14:creationId xmlns:p14="http://schemas.microsoft.com/office/powerpoint/2010/main" val="2776395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05979"/>
            <a:ext cx="8229600" cy="709587"/>
          </a:xfrm>
        </p:spPr>
        <p:txBody>
          <a:bodyPr>
            <a:normAutofit/>
          </a:bodyPr>
          <a:lstStyle/>
          <a:p>
            <a:r>
              <a:rPr lang="en-US" sz="2700" dirty="0"/>
              <a:t>Stress, anxiety and depression with regard to COVID-19</a:t>
            </a:r>
            <a:endParaRPr lang="ru-RU" sz="2700" dirty="0"/>
          </a:p>
        </p:txBody>
      </p:sp>
      <p:sp>
        <p:nvSpPr>
          <p:cNvPr id="3" name="Содержимое 2"/>
          <p:cNvSpPr>
            <a:spLocks noGrp="1"/>
          </p:cNvSpPr>
          <p:nvPr>
            <p:ph idx="1"/>
          </p:nvPr>
        </p:nvSpPr>
        <p:spPr>
          <a:xfrm>
            <a:off x="251520" y="915566"/>
            <a:ext cx="8568952" cy="4106473"/>
          </a:xfrm>
        </p:spPr>
        <p:txBody>
          <a:bodyPr>
            <a:normAutofit fontScale="55000" lnSpcReduction="20000"/>
          </a:bodyPr>
          <a:lstStyle/>
          <a:p>
            <a:r>
              <a:rPr lang="en-US" dirty="0"/>
              <a:t>About </a:t>
            </a:r>
            <a:r>
              <a:rPr lang="ru-RU" dirty="0"/>
              <a:t>53% </a:t>
            </a:r>
            <a:r>
              <a:rPr lang="en-US" dirty="0"/>
              <a:t>report on strong stress impact</a:t>
            </a:r>
            <a:r>
              <a:rPr lang="ru-RU" dirty="0"/>
              <a:t>, 46% </a:t>
            </a:r>
            <a:r>
              <a:rPr lang="en-US" dirty="0"/>
              <a:t>fear vertical transmission, the more vulnerable are women in 3rd trimester</a:t>
            </a:r>
            <a:r>
              <a:rPr lang="ru-RU" dirty="0"/>
              <a:t> (</a:t>
            </a:r>
            <a:r>
              <a:rPr lang="ru-RU" dirty="0" err="1"/>
              <a:t>Saccone</a:t>
            </a:r>
            <a:r>
              <a:rPr lang="ru-RU" dirty="0"/>
              <a:t> </a:t>
            </a:r>
            <a:r>
              <a:rPr lang="ru-RU" dirty="0" err="1"/>
              <a:t>et</a:t>
            </a:r>
            <a:r>
              <a:rPr lang="ru-RU" dirty="0"/>
              <a:t> </a:t>
            </a:r>
            <a:r>
              <a:rPr lang="ru-RU" dirty="0" err="1"/>
              <a:t>al</a:t>
            </a:r>
            <a:r>
              <a:rPr lang="ru-RU" dirty="0"/>
              <a:t>., 2020).  </a:t>
            </a:r>
            <a:endParaRPr lang="en-US" dirty="0"/>
          </a:p>
          <a:p>
            <a:r>
              <a:rPr lang="en-US" dirty="0"/>
              <a:t>More women feel anxiety and depression compared to the pre-pandemic time</a:t>
            </a:r>
            <a:r>
              <a:rPr lang="ru-RU" dirty="0"/>
              <a:t> </a:t>
            </a:r>
            <a:r>
              <a:rPr lang="ru-RU" sz="3300" dirty="0"/>
              <a:t>(10,9% </a:t>
            </a:r>
            <a:r>
              <a:rPr lang="en-US" dirty="0"/>
              <a:t>vs.6</a:t>
            </a:r>
            <a:r>
              <a:rPr lang="ru-RU" dirty="0"/>
              <a:t>,0%), </a:t>
            </a:r>
            <a:r>
              <a:rPr lang="en-US" dirty="0"/>
              <a:t>have a greater number of PTSD signs, especially with regard to arousal and reactivity but similar levels of denial and </a:t>
            </a:r>
            <a:r>
              <a:rPr lang="en-US" sz="3300" dirty="0"/>
              <a:t>avoidance</a:t>
            </a:r>
            <a:r>
              <a:rPr lang="ru-RU" sz="3300" dirty="0"/>
              <a:t> (</a:t>
            </a:r>
            <a:r>
              <a:rPr lang="ru-RU" sz="3300" dirty="0" err="1"/>
              <a:t>Berthelot</a:t>
            </a:r>
            <a:r>
              <a:rPr lang="ru-RU" sz="3300" dirty="0"/>
              <a:t> </a:t>
            </a:r>
            <a:r>
              <a:rPr lang="ru-RU" sz="3300" dirty="0" err="1"/>
              <a:t>et</a:t>
            </a:r>
            <a:r>
              <a:rPr lang="ru-RU" sz="3300" dirty="0"/>
              <a:t> </a:t>
            </a:r>
            <a:r>
              <a:rPr lang="ru-RU" sz="3300" dirty="0" err="1"/>
              <a:t>al</a:t>
            </a:r>
            <a:r>
              <a:rPr lang="ru-RU" sz="3300" dirty="0"/>
              <a:t>. 2020)    </a:t>
            </a:r>
          </a:p>
          <a:p>
            <a:r>
              <a:rPr lang="en-US" dirty="0"/>
              <a:t>Strongly anxious are 171 women </a:t>
            </a:r>
            <a:r>
              <a:rPr lang="ru-RU" dirty="0"/>
              <a:t>(21,7%),</a:t>
            </a:r>
            <a:r>
              <a:rPr lang="en-US" dirty="0"/>
              <a:t> moderately</a:t>
            </a:r>
            <a:r>
              <a:rPr lang="ru-RU" dirty="0"/>
              <a:t> 170 (21,6</a:t>
            </a:r>
            <a:r>
              <a:rPr lang="en-US" dirty="0"/>
              <a:t>%), the rest have low level (35,6%) or no anxiety(21.1</a:t>
            </a:r>
            <a:r>
              <a:rPr lang="ru-RU" dirty="0"/>
              <a:t>%)</a:t>
            </a:r>
            <a:r>
              <a:rPr lang="en-US" dirty="0"/>
              <a:t> </a:t>
            </a:r>
            <a:r>
              <a:rPr lang="ru-RU" dirty="0"/>
              <a:t>(</a:t>
            </a:r>
            <a:r>
              <a:rPr lang="ru-RU" dirty="0" err="1"/>
              <a:t>Preis</a:t>
            </a:r>
            <a:r>
              <a:rPr lang="ru-RU" dirty="0"/>
              <a:t> </a:t>
            </a:r>
            <a:r>
              <a:rPr lang="ru-RU" dirty="0" err="1"/>
              <a:t>et</a:t>
            </a:r>
            <a:r>
              <a:rPr lang="ru-RU" dirty="0"/>
              <a:t> </a:t>
            </a:r>
            <a:r>
              <a:rPr lang="ru-RU" dirty="0" err="1"/>
              <a:t>al</a:t>
            </a:r>
            <a:r>
              <a:rPr lang="ru-RU" dirty="0"/>
              <a:t>., 2020)</a:t>
            </a:r>
            <a:r>
              <a:rPr lang="en-US" dirty="0"/>
              <a:t>. </a:t>
            </a:r>
          </a:p>
          <a:p>
            <a:r>
              <a:rPr lang="en-US" dirty="0"/>
              <a:t>About 70% fear other family members being infected; </a:t>
            </a:r>
            <a:r>
              <a:rPr lang="ru-RU" dirty="0"/>
              <a:t>6</a:t>
            </a:r>
            <a:r>
              <a:rPr lang="en-US" dirty="0"/>
              <a:t>0-70</a:t>
            </a:r>
            <a:r>
              <a:rPr lang="ru-RU" dirty="0"/>
              <a:t>%</a:t>
            </a:r>
            <a:r>
              <a:rPr lang="en-US" dirty="0"/>
              <a:t> fear about child’s health and </a:t>
            </a:r>
            <a:r>
              <a:rPr lang="ru-RU" dirty="0"/>
              <a:t>50</a:t>
            </a:r>
            <a:r>
              <a:rPr lang="en-US" dirty="0"/>
              <a:t>-70</a:t>
            </a:r>
            <a:r>
              <a:rPr lang="ru-RU" dirty="0"/>
              <a:t>%</a:t>
            </a:r>
            <a:r>
              <a:rPr lang="en-US" dirty="0"/>
              <a:t> - own health and the delivery </a:t>
            </a:r>
            <a:r>
              <a:rPr lang="ru-RU" dirty="0"/>
              <a:t>(55,4%) (</a:t>
            </a:r>
            <a:r>
              <a:rPr lang="ru-RU" dirty="0" err="1"/>
              <a:t>Corbett</a:t>
            </a:r>
            <a:r>
              <a:rPr lang="ru-RU" dirty="0"/>
              <a:t> </a:t>
            </a:r>
            <a:r>
              <a:rPr lang="ru-RU" dirty="0" err="1"/>
              <a:t>et</a:t>
            </a:r>
            <a:r>
              <a:rPr lang="ru-RU" dirty="0"/>
              <a:t> </a:t>
            </a:r>
            <a:r>
              <a:rPr lang="ru-RU" dirty="0" err="1"/>
              <a:t>al</a:t>
            </a:r>
            <a:r>
              <a:rPr lang="en-US" dirty="0"/>
              <a:t>.,</a:t>
            </a:r>
            <a:r>
              <a:rPr lang="ru-RU" dirty="0"/>
              <a:t> 2020</a:t>
            </a:r>
            <a:r>
              <a:rPr lang="en-US" dirty="0"/>
              <a:t>; </a:t>
            </a:r>
            <a:r>
              <a:rPr lang="en-US" sz="3300" dirty="0"/>
              <a:t>Taubman-Ben-Ari et al., </a:t>
            </a:r>
            <a:r>
              <a:rPr lang="ru-RU" sz="3300" dirty="0"/>
              <a:t>2020)</a:t>
            </a:r>
            <a:r>
              <a:rPr lang="ru-RU" dirty="0"/>
              <a:t>. </a:t>
            </a:r>
            <a:endParaRPr lang="en-US" dirty="0"/>
          </a:p>
          <a:p>
            <a:r>
              <a:rPr lang="en-US" dirty="0"/>
              <a:t>In seeking information about COVID-19 </a:t>
            </a:r>
            <a:r>
              <a:rPr lang="ru-RU" sz="3200" dirty="0"/>
              <a:t>71</a:t>
            </a:r>
            <a:r>
              <a:rPr lang="en-US" sz="3200" dirty="0"/>
              <a:t>-80</a:t>
            </a:r>
            <a:r>
              <a:rPr lang="ru-RU" sz="3200" dirty="0"/>
              <a:t>% </a:t>
            </a:r>
            <a:r>
              <a:rPr lang="en-US" sz="3200" dirty="0"/>
              <a:t> prefer official </a:t>
            </a:r>
            <a:r>
              <a:rPr lang="en-US" sz="3300" dirty="0"/>
              <a:t>websites of WHO and health agencies; about 15% refer on social networks </a:t>
            </a:r>
            <a:r>
              <a:rPr lang="ru-RU" sz="3300" dirty="0"/>
              <a:t>(</a:t>
            </a:r>
            <a:r>
              <a:rPr lang="ru-RU" sz="3300" dirty="0" err="1"/>
              <a:t>Du</a:t>
            </a:r>
            <a:r>
              <a:rPr lang="ru-RU" sz="3300" dirty="0"/>
              <a:t> </a:t>
            </a:r>
            <a:r>
              <a:rPr lang="ru-RU" sz="3300" dirty="0" err="1"/>
              <a:t>et</a:t>
            </a:r>
            <a:r>
              <a:rPr lang="ru-RU" sz="3300" dirty="0"/>
              <a:t> </a:t>
            </a:r>
            <a:r>
              <a:rPr lang="ru-RU" sz="3300" dirty="0" err="1"/>
              <a:t>al</a:t>
            </a:r>
            <a:r>
              <a:rPr lang="ru-RU" sz="3300" dirty="0"/>
              <a:t>., 2020</a:t>
            </a:r>
            <a:r>
              <a:rPr lang="en-US" sz="3300" dirty="0"/>
              <a:t>; Corbett et al.</a:t>
            </a:r>
            <a:r>
              <a:rPr lang="ru-RU" sz="3300" dirty="0"/>
              <a:t>,</a:t>
            </a:r>
            <a:r>
              <a:rPr lang="en-US" sz="3300" dirty="0"/>
              <a:t> </a:t>
            </a:r>
            <a:r>
              <a:rPr lang="ru-RU" sz="3300" dirty="0"/>
              <a:t>2020)</a:t>
            </a:r>
            <a:r>
              <a:rPr lang="en-US" sz="3300" dirty="0"/>
              <a:t>.</a:t>
            </a:r>
            <a:r>
              <a:rPr lang="ru-RU" sz="3300" dirty="0"/>
              <a:t> </a:t>
            </a:r>
            <a:endParaRPr lang="en-US" sz="3300" dirty="0"/>
          </a:p>
          <a:p>
            <a:pPr marL="0" indent="0">
              <a:buNone/>
            </a:pPr>
            <a:r>
              <a:rPr lang="ru-RU" dirty="0"/>
              <a:t>  </a:t>
            </a:r>
          </a:p>
          <a:p>
            <a:endParaRPr lang="ru-RU" dirty="0"/>
          </a:p>
        </p:txBody>
      </p:sp>
    </p:spTree>
    <p:extLst>
      <p:ext uri="{BB962C8B-B14F-4D97-AF65-F5344CB8AC3E}">
        <p14:creationId xmlns:p14="http://schemas.microsoft.com/office/powerpoint/2010/main" val="3949154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485900" y="205979"/>
            <a:ext cx="6172200" cy="621666"/>
          </a:xfrm>
        </p:spPr>
        <p:txBody>
          <a:bodyPr>
            <a:normAutofit/>
          </a:bodyPr>
          <a:lstStyle/>
          <a:p>
            <a:r>
              <a:rPr lang="en-US" sz="2700" dirty="0"/>
              <a:t>Measures and participants</a:t>
            </a:r>
            <a:endParaRPr lang="ru-RU" sz="2700" dirty="0"/>
          </a:p>
        </p:txBody>
      </p:sp>
      <p:sp>
        <p:nvSpPr>
          <p:cNvPr id="3" name="Содержимое 2"/>
          <p:cNvSpPr>
            <a:spLocks noGrp="1"/>
          </p:cNvSpPr>
          <p:nvPr>
            <p:ph idx="1"/>
          </p:nvPr>
        </p:nvSpPr>
        <p:spPr>
          <a:xfrm>
            <a:off x="539552" y="1063228"/>
            <a:ext cx="8136904" cy="3918257"/>
          </a:xfrm>
        </p:spPr>
        <p:txBody>
          <a:bodyPr>
            <a:normAutofit/>
          </a:bodyPr>
          <a:lstStyle/>
          <a:p>
            <a:pPr marL="457200" indent="-457200">
              <a:buAutoNum type="arabicPlain" startAt="83"/>
            </a:pPr>
            <a:r>
              <a:rPr lang="en-US" sz="2000" dirty="0"/>
              <a:t>pregnant women, Age </a:t>
            </a:r>
            <a:r>
              <a:rPr lang="ru-RU" sz="2000" dirty="0"/>
              <a:t>30</a:t>
            </a:r>
            <a:r>
              <a:rPr lang="en-US" sz="2000" dirty="0"/>
              <a:t>.</a:t>
            </a:r>
            <a:r>
              <a:rPr lang="ru-RU" sz="2000" dirty="0"/>
              <a:t>31 ± 5</a:t>
            </a:r>
            <a:r>
              <a:rPr lang="en-US" sz="2000" dirty="0"/>
              <a:t>.</a:t>
            </a:r>
            <a:r>
              <a:rPr lang="ru-RU" sz="2000" dirty="0"/>
              <a:t>3, </a:t>
            </a:r>
            <a:r>
              <a:rPr lang="en-US" sz="2000" dirty="0"/>
              <a:t>3</a:t>
            </a:r>
            <a:r>
              <a:rPr lang="en-US" sz="2000" baseline="30000" dirty="0"/>
              <a:t>rd</a:t>
            </a:r>
            <a:r>
              <a:rPr lang="en-US" sz="2000" dirty="0"/>
              <a:t> trimester </a:t>
            </a:r>
            <a:r>
              <a:rPr lang="ru-RU" sz="2000" dirty="0"/>
              <a:t>51 (61%)</a:t>
            </a:r>
            <a:r>
              <a:rPr lang="en-US" sz="2000" dirty="0"/>
              <a:t>, 2</a:t>
            </a:r>
            <a:r>
              <a:rPr lang="en-US" sz="2000" baseline="30000" dirty="0"/>
              <a:t>nd</a:t>
            </a:r>
            <a:r>
              <a:rPr lang="en-US" sz="2000" dirty="0"/>
              <a:t> </a:t>
            </a:r>
            <a:r>
              <a:rPr lang="ru-RU" sz="2000" dirty="0"/>
              <a:t> – 28 (34%)</a:t>
            </a:r>
            <a:r>
              <a:rPr lang="en-US" sz="2000" dirty="0"/>
              <a:t>, 1</a:t>
            </a:r>
            <a:r>
              <a:rPr lang="en-US" sz="2000" baseline="30000" dirty="0"/>
              <a:t>st</a:t>
            </a:r>
            <a:r>
              <a:rPr lang="en-US" sz="2000" dirty="0"/>
              <a:t> - </a:t>
            </a:r>
            <a:r>
              <a:rPr lang="ru-RU" sz="2000" dirty="0"/>
              <a:t> 4 (5%)</a:t>
            </a:r>
            <a:r>
              <a:rPr lang="en-US" sz="2000" dirty="0"/>
              <a:t>. </a:t>
            </a:r>
            <a:r>
              <a:rPr lang="ru-RU" sz="2000" dirty="0"/>
              <a:t>37 (45%) </a:t>
            </a:r>
            <a:r>
              <a:rPr lang="en-US" sz="2000" dirty="0"/>
              <a:t>live in large cities</a:t>
            </a:r>
          </a:p>
          <a:p>
            <a:pPr marL="0" indent="0">
              <a:buNone/>
            </a:pPr>
            <a:endParaRPr lang="ru-RU" sz="2000" dirty="0"/>
          </a:p>
          <a:p>
            <a:r>
              <a:rPr lang="en-US" sz="2200" dirty="0"/>
              <a:t>State and Trait </a:t>
            </a:r>
            <a:r>
              <a:rPr lang="en-US" sz="2200" dirty="0" err="1"/>
              <a:t>Anixiety</a:t>
            </a:r>
            <a:r>
              <a:rPr lang="en-US" sz="2200" dirty="0"/>
              <a:t> (Spielberger, 1989)</a:t>
            </a:r>
            <a:r>
              <a:rPr lang="ru-RU" sz="2200" dirty="0"/>
              <a:t>, </a:t>
            </a:r>
          </a:p>
          <a:p>
            <a:r>
              <a:rPr lang="en-US" sz="2200" dirty="0"/>
              <a:t>Impact of Events Scale</a:t>
            </a:r>
            <a:r>
              <a:rPr lang="ru-RU" sz="2200" dirty="0"/>
              <a:t>-</a:t>
            </a:r>
            <a:r>
              <a:rPr lang="en-US" sz="2200" dirty="0"/>
              <a:t>Revised</a:t>
            </a:r>
            <a:r>
              <a:rPr lang="ru-RU" sz="2200" dirty="0"/>
              <a:t> (</a:t>
            </a:r>
            <a:r>
              <a:rPr lang="en-US" sz="2200" dirty="0"/>
              <a:t>Weiss</a:t>
            </a:r>
            <a:r>
              <a:rPr lang="ru-RU" sz="2200" dirty="0"/>
              <a:t> &amp; </a:t>
            </a:r>
            <a:r>
              <a:rPr lang="en-US" sz="2200" dirty="0" err="1"/>
              <a:t>Marmar</a:t>
            </a:r>
            <a:r>
              <a:rPr lang="ru-RU" sz="2200" dirty="0"/>
              <a:t>, 1997). </a:t>
            </a:r>
          </a:p>
          <a:p>
            <a:r>
              <a:rPr lang="en-US" sz="2200" dirty="0"/>
              <a:t>Test of pregnant women attitude to her pregnancy (</a:t>
            </a:r>
            <a:r>
              <a:rPr lang="en-US" sz="2200" dirty="0" err="1"/>
              <a:t>Dobriakov</a:t>
            </a:r>
            <a:r>
              <a:rPr lang="en-US" sz="2200" dirty="0"/>
              <a:t>, 2010) </a:t>
            </a:r>
            <a:r>
              <a:rPr lang="ru-RU" sz="2200" dirty="0"/>
              <a:t> </a:t>
            </a:r>
          </a:p>
          <a:p>
            <a:pPr lvl="0"/>
            <a:r>
              <a:rPr lang="en-US" sz="2200" dirty="0"/>
              <a:t>Maternal Antenatal Attachment Scale (MAAS; Condon J., 1993)</a:t>
            </a:r>
          </a:p>
          <a:p>
            <a:pPr marL="0" indent="0">
              <a:buNone/>
            </a:pPr>
            <a:endParaRPr lang="en-US" sz="2400" dirty="0"/>
          </a:p>
          <a:p>
            <a:pPr lvl="0"/>
            <a:endParaRPr lang="en-US" sz="2400" dirty="0"/>
          </a:p>
        </p:txBody>
      </p:sp>
    </p:spTree>
    <p:extLst>
      <p:ext uri="{BB962C8B-B14F-4D97-AF65-F5344CB8AC3E}">
        <p14:creationId xmlns:p14="http://schemas.microsoft.com/office/powerpoint/2010/main" val="2456104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D60705-F1F1-4EC6-B2B0-78AAF8215626}"/>
              </a:ext>
            </a:extLst>
          </p:cNvPr>
          <p:cNvSpPr>
            <a:spLocks noGrp="1"/>
          </p:cNvSpPr>
          <p:nvPr>
            <p:ph type="title"/>
          </p:nvPr>
        </p:nvSpPr>
        <p:spPr>
          <a:xfrm>
            <a:off x="457200" y="205979"/>
            <a:ext cx="8229600" cy="565571"/>
          </a:xfrm>
        </p:spPr>
        <p:txBody>
          <a:bodyPr>
            <a:normAutofit/>
          </a:bodyPr>
          <a:lstStyle/>
          <a:p>
            <a:r>
              <a:rPr lang="en-US" sz="2600" dirty="0"/>
              <a:t>Results. Distribution of perceived stress factors (%)</a:t>
            </a:r>
            <a:endParaRPr lang="ru-RU" sz="2600" dirty="0"/>
          </a:p>
        </p:txBody>
      </p:sp>
      <p:sp>
        <p:nvSpPr>
          <p:cNvPr id="4" name="Номер слайда 3">
            <a:extLst>
              <a:ext uri="{FF2B5EF4-FFF2-40B4-BE49-F238E27FC236}">
                <a16:creationId xmlns:a16="http://schemas.microsoft.com/office/drawing/2014/main" id="{503E2C5E-97E8-40CF-A45C-3A2ABB240F5B}"/>
              </a:ext>
            </a:extLst>
          </p:cNvPr>
          <p:cNvSpPr>
            <a:spLocks noGrp="1"/>
          </p:cNvSpPr>
          <p:nvPr>
            <p:ph type="sldNum" sz="quarter" idx="12"/>
          </p:nvPr>
        </p:nvSpPr>
        <p:spPr/>
        <p:txBody>
          <a:bodyPr/>
          <a:lstStyle/>
          <a:p>
            <a:fld id="{C3FE6C6E-1672-714D-8873-1A6C2D551DD6}" type="slidenum">
              <a:rPr lang="ru-RU" smtClean="0"/>
              <a:t>6</a:t>
            </a:fld>
            <a:endParaRPr lang="ru-RU"/>
          </a:p>
        </p:txBody>
      </p:sp>
      <p:graphicFrame>
        <p:nvGraphicFramePr>
          <p:cNvPr id="5" name="Объект 4">
            <a:extLst>
              <a:ext uri="{FF2B5EF4-FFF2-40B4-BE49-F238E27FC236}">
                <a16:creationId xmlns:a16="http://schemas.microsoft.com/office/drawing/2014/main" id="{1AF4D5D0-A0F3-484D-AAE4-21625578FF76}"/>
              </a:ext>
            </a:extLst>
          </p:cNvPr>
          <p:cNvGraphicFramePr>
            <a:graphicFrameLocks noGrp="1"/>
          </p:cNvGraphicFramePr>
          <p:nvPr>
            <p:ph idx="1"/>
            <p:extLst>
              <p:ext uri="{D42A27DB-BD31-4B8C-83A1-F6EECF244321}">
                <p14:modId xmlns:p14="http://schemas.microsoft.com/office/powerpoint/2010/main" val="2660883376"/>
              </p:ext>
            </p:extLst>
          </p:nvPr>
        </p:nvGraphicFramePr>
        <p:xfrm>
          <a:off x="457200" y="987575"/>
          <a:ext cx="8229600" cy="31683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7579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05979"/>
            <a:ext cx="8229600" cy="565571"/>
          </a:xfrm>
        </p:spPr>
        <p:txBody>
          <a:bodyPr>
            <a:noAutofit/>
          </a:bodyPr>
          <a:lstStyle/>
          <a:p>
            <a:r>
              <a:rPr lang="en-US" sz="2400" dirty="0"/>
              <a:t>Results</a:t>
            </a:r>
            <a:endParaRPr lang="ru-RU" sz="1800" dirty="0"/>
          </a:p>
        </p:txBody>
      </p:sp>
      <p:sp>
        <p:nvSpPr>
          <p:cNvPr id="3" name="Содержимое 2"/>
          <p:cNvSpPr>
            <a:spLocks noGrp="1"/>
          </p:cNvSpPr>
          <p:nvPr>
            <p:ph idx="1"/>
          </p:nvPr>
        </p:nvSpPr>
        <p:spPr>
          <a:xfrm>
            <a:off x="611560" y="1131590"/>
            <a:ext cx="7776864" cy="3487437"/>
          </a:xfrm>
        </p:spPr>
        <p:txBody>
          <a:bodyPr>
            <a:normAutofit/>
          </a:bodyPr>
          <a:lstStyle/>
          <a:p>
            <a:r>
              <a:rPr lang="en-US" sz="1800" dirty="0"/>
              <a:t>75 (90%) of women have pregnancy complications (toxicosis, anemia,</a:t>
            </a:r>
            <a:r>
              <a:rPr lang="ru-RU" sz="1800" dirty="0"/>
              <a:t> </a:t>
            </a:r>
            <a:r>
              <a:rPr lang="en-US" sz="1800" dirty="0"/>
              <a:t>infectious disease, risk of pregnancy termination)</a:t>
            </a:r>
            <a:endParaRPr lang="ru-RU" sz="1800" dirty="0"/>
          </a:p>
          <a:p>
            <a:r>
              <a:rPr lang="ru-RU" sz="1800" dirty="0"/>
              <a:t>21 (25%) </a:t>
            </a:r>
            <a:r>
              <a:rPr lang="en-US" sz="1800" dirty="0"/>
              <a:t>report on strong, </a:t>
            </a:r>
            <a:r>
              <a:rPr lang="ru-RU" sz="1800" dirty="0"/>
              <a:t>31 (37,5%) </a:t>
            </a:r>
            <a:r>
              <a:rPr lang="en-US" sz="1800" dirty="0"/>
              <a:t>have moderate stress, and </a:t>
            </a:r>
            <a:r>
              <a:rPr lang="ru-RU" sz="1800" dirty="0"/>
              <a:t>31 (37,5%)</a:t>
            </a:r>
            <a:r>
              <a:rPr lang="en-US" sz="1800" dirty="0"/>
              <a:t> little or now stress</a:t>
            </a:r>
          </a:p>
          <a:p>
            <a:r>
              <a:rPr lang="ru-RU" sz="1800" dirty="0"/>
              <a:t>10%</a:t>
            </a:r>
            <a:r>
              <a:rPr lang="en-US" sz="1800" dirty="0"/>
              <a:t> of women have high risk of PTSD where most prevalent are avoidance of stressful information and arousal. </a:t>
            </a:r>
          </a:p>
          <a:p>
            <a:r>
              <a:rPr lang="en-US" sz="1800" dirty="0"/>
              <a:t>High level of anxiety have </a:t>
            </a:r>
            <a:r>
              <a:rPr lang="ru-RU" sz="1800" dirty="0"/>
              <a:t>18 (21,6%)</a:t>
            </a:r>
            <a:r>
              <a:rPr lang="en-US" sz="1800" dirty="0"/>
              <a:t> and moderate anxiety </a:t>
            </a:r>
            <a:r>
              <a:rPr lang="ru-RU" sz="1800" dirty="0"/>
              <a:t>- 23 (28%) </a:t>
            </a:r>
            <a:endParaRPr lang="en-US" sz="1800" dirty="0"/>
          </a:p>
          <a:p>
            <a:r>
              <a:rPr lang="ru-RU" sz="1800" dirty="0"/>
              <a:t>32 (38,5%)</a:t>
            </a:r>
            <a:r>
              <a:rPr lang="en-US" sz="1800" dirty="0"/>
              <a:t> feel that they had to significantly change their lives due to the pandemic and self-isolation, </a:t>
            </a:r>
            <a:r>
              <a:rPr lang="ru-RU" sz="1800" dirty="0"/>
              <a:t> 7 (8,4%)</a:t>
            </a:r>
            <a:r>
              <a:rPr lang="en-US" sz="1800" dirty="0"/>
              <a:t> feel they had to completely change their lives.</a:t>
            </a:r>
          </a:p>
          <a:p>
            <a:endParaRPr lang="ru-RU" sz="1650" dirty="0"/>
          </a:p>
          <a:p>
            <a:pPr marL="0" indent="0">
              <a:buNone/>
            </a:pPr>
            <a:endParaRPr lang="ru-RU" sz="1650" dirty="0"/>
          </a:p>
        </p:txBody>
      </p:sp>
    </p:spTree>
    <p:extLst>
      <p:ext uri="{BB962C8B-B14F-4D97-AF65-F5344CB8AC3E}">
        <p14:creationId xmlns:p14="http://schemas.microsoft.com/office/powerpoint/2010/main" val="3509102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485900" y="205979"/>
            <a:ext cx="6172200" cy="505958"/>
          </a:xfrm>
        </p:spPr>
        <p:txBody>
          <a:bodyPr>
            <a:normAutofit/>
          </a:bodyPr>
          <a:lstStyle/>
          <a:p>
            <a:r>
              <a:rPr lang="en-US" sz="2700" dirty="0"/>
              <a:t>Information about COVID-19</a:t>
            </a:r>
            <a:endParaRPr lang="ru-RU" sz="2700" dirty="0"/>
          </a:p>
        </p:txBody>
      </p:sp>
      <p:sp>
        <p:nvSpPr>
          <p:cNvPr id="3" name="Содержимое 2"/>
          <p:cNvSpPr>
            <a:spLocks noGrp="1"/>
          </p:cNvSpPr>
          <p:nvPr>
            <p:ph idx="1"/>
          </p:nvPr>
        </p:nvSpPr>
        <p:spPr>
          <a:xfrm>
            <a:off x="611560" y="915565"/>
            <a:ext cx="8136904" cy="4048747"/>
          </a:xfrm>
        </p:spPr>
        <p:txBody>
          <a:bodyPr>
            <a:normAutofit/>
          </a:bodyPr>
          <a:lstStyle/>
          <a:p>
            <a:r>
              <a:rPr lang="ru-RU" sz="2000" dirty="0"/>
              <a:t>23 (27%) </a:t>
            </a:r>
            <a:r>
              <a:rPr lang="en-US" sz="2000" dirty="0"/>
              <a:t>of women excluded completely information about COVID-19, </a:t>
            </a:r>
            <a:endParaRPr lang="ru-RU" sz="2000" dirty="0"/>
          </a:p>
          <a:p>
            <a:r>
              <a:rPr lang="ru-RU" sz="2000" dirty="0"/>
              <a:t>48 (57,8%) </a:t>
            </a:r>
            <a:r>
              <a:rPr lang="en-US" sz="2000" dirty="0"/>
              <a:t>limited negative information, selectively seek for information</a:t>
            </a:r>
            <a:r>
              <a:rPr lang="ru-RU" sz="2000" dirty="0"/>
              <a:t> </a:t>
            </a:r>
          </a:p>
          <a:p>
            <a:r>
              <a:rPr lang="ru-RU" sz="2000" dirty="0"/>
              <a:t>12 (14%) </a:t>
            </a:r>
            <a:r>
              <a:rPr lang="en-US" sz="2000" dirty="0"/>
              <a:t>actively seek information that has a critical look at the situation</a:t>
            </a:r>
            <a:r>
              <a:rPr lang="ru-RU" sz="2000" dirty="0"/>
              <a:t>.</a:t>
            </a:r>
            <a:endParaRPr lang="en-US" sz="2000" dirty="0"/>
          </a:p>
          <a:p>
            <a:endParaRPr lang="en-US" dirty="0"/>
          </a:p>
          <a:p>
            <a:endParaRPr lang="en-US" sz="3200" dirty="0"/>
          </a:p>
          <a:p>
            <a:endParaRPr lang="en-US" dirty="0"/>
          </a:p>
          <a:p>
            <a:endParaRPr lang="ru-RU" sz="3200" dirty="0"/>
          </a:p>
          <a:p>
            <a:endParaRPr lang="en-US" dirty="0"/>
          </a:p>
          <a:p>
            <a:endParaRPr lang="ru-RU" dirty="0"/>
          </a:p>
          <a:p>
            <a:endParaRPr lang="ru-RU" dirty="0"/>
          </a:p>
        </p:txBody>
      </p:sp>
      <p:graphicFrame>
        <p:nvGraphicFramePr>
          <p:cNvPr id="4" name="Диаграмма 3">
            <a:extLst>
              <a:ext uri="{FF2B5EF4-FFF2-40B4-BE49-F238E27FC236}">
                <a16:creationId xmlns:a16="http://schemas.microsoft.com/office/drawing/2014/main" id="{72A3598B-57B7-4EA2-B3B0-F29C5441FD50}"/>
              </a:ext>
            </a:extLst>
          </p:cNvPr>
          <p:cNvGraphicFramePr>
            <a:graphicFrameLocks/>
          </p:cNvGraphicFramePr>
          <p:nvPr>
            <p:extLst>
              <p:ext uri="{D42A27DB-BD31-4B8C-83A1-F6EECF244321}">
                <p14:modId xmlns:p14="http://schemas.microsoft.com/office/powerpoint/2010/main" val="1001764357"/>
              </p:ext>
            </p:extLst>
          </p:nvPr>
        </p:nvGraphicFramePr>
        <p:xfrm>
          <a:off x="611560" y="2355726"/>
          <a:ext cx="8136904" cy="18722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1558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480625" y="548640"/>
            <a:ext cx="5868493" cy="147711"/>
          </a:xfrm>
        </p:spPr>
        <p:txBody>
          <a:bodyPr>
            <a:noAutofit/>
          </a:bodyPr>
          <a:lstStyle/>
          <a:p>
            <a:r>
              <a:rPr lang="en-US" sz="2700" dirty="0"/>
              <a:t>Attitude to a child and own pregnancy</a:t>
            </a:r>
            <a:br>
              <a:rPr lang="ru-RU" sz="2700" dirty="0"/>
            </a:br>
            <a:endParaRPr lang="ru-RU" sz="2700" dirty="0"/>
          </a:p>
        </p:txBody>
      </p:sp>
      <p:graphicFrame>
        <p:nvGraphicFramePr>
          <p:cNvPr id="4" name="Объект 3">
            <a:extLst>
              <a:ext uri="{FF2B5EF4-FFF2-40B4-BE49-F238E27FC236}">
                <a16:creationId xmlns:a16="http://schemas.microsoft.com/office/drawing/2014/main" id="{89078716-FAA9-43FD-9F34-32CD4EC7A80D}"/>
              </a:ext>
            </a:extLst>
          </p:cNvPr>
          <p:cNvGraphicFramePr>
            <a:graphicFrameLocks noGrp="1"/>
          </p:cNvGraphicFramePr>
          <p:nvPr>
            <p:ph idx="1"/>
            <p:extLst>
              <p:ext uri="{D42A27DB-BD31-4B8C-83A1-F6EECF244321}">
                <p14:modId xmlns:p14="http://schemas.microsoft.com/office/powerpoint/2010/main" val="1725411134"/>
              </p:ext>
            </p:extLst>
          </p:nvPr>
        </p:nvGraphicFramePr>
        <p:xfrm>
          <a:off x="1326357" y="933214"/>
          <a:ext cx="3150687" cy="22109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a:extLst>
              <a:ext uri="{FF2B5EF4-FFF2-40B4-BE49-F238E27FC236}">
                <a16:creationId xmlns:a16="http://schemas.microsoft.com/office/drawing/2014/main" id="{588C13B0-2BAF-4EC0-AEC6-958D3354C19E}"/>
              </a:ext>
            </a:extLst>
          </p:cNvPr>
          <p:cNvGraphicFramePr>
            <a:graphicFrameLocks/>
          </p:cNvGraphicFramePr>
          <p:nvPr>
            <p:extLst>
              <p:ext uri="{D42A27DB-BD31-4B8C-83A1-F6EECF244321}">
                <p14:modId xmlns:p14="http://schemas.microsoft.com/office/powerpoint/2010/main" val="818486432"/>
              </p:ext>
            </p:extLst>
          </p:nvPr>
        </p:nvGraphicFramePr>
        <p:xfrm>
          <a:off x="4783016" y="933214"/>
          <a:ext cx="2648243" cy="22109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a:extLst>
              <a:ext uri="{FF2B5EF4-FFF2-40B4-BE49-F238E27FC236}">
                <a16:creationId xmlns:a16="http://schemas.microsoft.com/office/drawing/2014/main" id="{93700F2B-C42A-4774-9381-4DFA9658F078}"/>
              </a:ext>
            </a:extLst>
          </p:cNvPr>
          <p:cNvGraphicFramePr>
            <a:graphicFrameLocks/>
          </p:cNvGraphicFramePr>
          <p:nvPr>
            <p:extLst>
              <p:ext uri="{D42A27DB-BD31-4B8C-83A1-F6EECF244321}">
                <p14:modId xmlns:p14="http://schemas.microsoft.com/office/powerpoint/2010/main" val="3426689306"/>
              </p:ext>
            </p:extLst>
          </p:nvPr>
        </p:nvGraphicFramePr>
        <p:xfrm>
          <a:off x="1326358" y="3250358"/>
          <a:ext cx="6341986" cy="16256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07095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43F0D0-2E42-4C16-8B68-F8CF1C7B2039}"/>
              </a:ext>
            </a:extLst>
          </p:cNvPr>
          <p:cNvSpPr>
            <a:spLocks noGrp="1"/>
          </p:cNvSpPr>
          <p:nvPr>
            <p:ph type="title"/>
          </p:nvPr>
        </p:nvSpPr>
        <p:spPr>
          <a:xfrm>
            <a:off x="1485900" y="205979"/>
            <a:ext cx="6172200" cy="564228"/>
          </a:xfrm>
        </p:spPr>
        <p:txBody>
          <a:bodyPr>
            <a:normAutofit/>
          </a:bodyPr>
          <a:lstStyle/>
          <a:p>
            <a:r>
              <a:rPr lang="en-US" sz="2250" dirty="0"/>
              <a:t>Most prevalent answers within different categories</a:t>
            </a:r>
            <a:endParaRPr lang="ru-RU" sz="2250" dirty="0"/>
          </a:p>
        </p:txBody>
      </p:sp>
      <p:graphicFrame>
        <p:nvGraphicFramePr>
          <p:cNvPr id="4" name="Объект 3">
            <a:extLst>
              <a:ext uri="{FF2B5EF4-FFF2-40B4-BE49-F238E27FC236}">
                <a16:creationId xmlns:a16="http://schemas.microsoft.com/office/drawing/2014/main" id="{AC9A43DD-E590-4417-BC7F-8F66B429411C}"/>
              </a:ext>
            </a:extLst>
          </p:cNvPr>
          <p:cNvGraphicFramePr>
            <a:graphicFrameLocks noGrp="1"/>
          </p:cNvGraphicFramePr>
          <p:nvPr>
            <p:ph idx="1"/>
            <p:extLst>
              <p:ext uri="{D42A27DB-BD31-4B8C-83A1-F6EECF244321}">
                <p14:modId xmlns:p14="http://schemas.microsoft.com/office/powerpoint/2010/main" val="2620895119"/>
              </p:ext>
            </p:extLst>
          </p:nvPr>
        </p:nvGraphicFramePr>
        <p:xfrm>
          <a:off x="1547664" y="1059582"/>
          <a:ext cx="6031305" cy="3822091"/>
        </p:xfrm>
        <a:graphic>
          <a:graphicData uri="http://schemas.openxmlformats.org/drawingml/2006/table">
            <a:tbl>
              <a:tblPr>
                <a:solidFill>
                  <a:srgbClr val="00B0F0"/>
                </a:solidFill>
                <a:tableStyleId>{5C22544A-7EE6-4342-B048-85BDC9FD1C3A}</a:tableStyleId>
              </a:tblPr>
              <a:tblGrid>
                <a:gridCol w="861615">
                  <a:extLst>
                    <a:ext uri="{9D8B030D-6E8A-4147-A177-3AD203B41FA5}">
                      <a16:colId xmlns:a16="http://schemas.microsoft.com/office/drawing/2014/main" val="363461141"/>
                    </a:ext>
                  </a:extLst>
                </a:gridCol>
                <a:gridCol w="861615">
                  <a:extLst>
                    <a:ext uri="{9D8B030D-6E8A-4147-A177-3AD203B41FA5}">
                      <a16:colId xmlns:a16="http://schemas.microsoft.com/office/drawing/2014/main" val="2845556779"/>
                    </a:ext>
                  </a:extLst>
                </a:gridCol>
                <a:gridCol w="861615">
                  <a:extLst>
                    <a:ext uri="{9D8B030D-6E8A-4147-A177-3AD203B41FA5}">
                      <a16:colId xmlns:a16="http://schemas.microsoft.com/office/drawing/2014/main" val="3912975377"/>
                    </a:ext>
                  </a:extLst>
                </a:gridCol>
                <a:gridCol w="861615">
                  <a:extLst>
                    <a:ext uri="{9D8B030D-6E8A-4147-A177-3AD203B41FA5}">
                      <a16:colId xmlns:a16="http://schemas.microsoft.com/office/drawing/2014/main" val="3146359203"/>
                    </a:ext>
                  </a:extLst>
                </a:gridCol>
                <a:gridCol w="861615">
                  <a:extLst>
                    <a:ext uri="{9D8B030D-6E8A-4147-A177-3AD203B41FA5}">
                      <a16:colId xmlns:a16="http://schemas.microsoft.com/office/drawing/2014/main" val="3966290225"/>
                    </a:ext>
                  </a:extLst>
                </a:gridCol>
                <a:gridCol w="861615">
                  <a:extLst>
                    <a:ext uri="{9D8B030D-6E8A-4147-A177-3AD203B41FA5}">
                      <a16:colId xmlns:a16="http://schemas.microsoft.com/office/drawing/2014/main" val="1093589871"/>
                    </a:ext>
                  </a:extLst>
                </a:gridCol>
                <a:gridCol w="861615">
                  <a:extLst>
                    <a:ext uri="{9D8B030D-6E8A-4147-A177-3AD203B41FA5}">
                      <a16:colId xmlns:a16="http://schemas.microsoft.com/office/drawing/2014/main" val="1989351625"/>
                    </a:ext>
                  </a:extLst>
                </a:gridCol>
              </a:tblGrid>
              <a:tr h="502189">
                <a:tc>
                  <a:txBody>
                    <a:bodyPr/>
                    <a:lstStyle/>
                    <a:p>
                      <a:pPr algn="ctr" fontAlgn="t"/>
                      <a:r>
                        <a:rPr lang="ru-RU" sz="1500" u="none" strike="noStrike">
                          <a:effectLst/>
                        </a:rPr>
                        <a:t> </a:t>
                      </a:r>
                      <a:endParaRPr lang="ru-RU" sz="1500" b="1"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a:effectLst/>
                        </a:rPr>
                        <a:t> </a:t>
                      </a:r>
                      <a:endParaRPr lang="ru-RU" sz="1500" b="1" i="0" u="none" strike="noStrike">
                        <a:effectLst/>
                        <a:latin typeface="Times New Roman" panose="02020603050405020304" pitchFamily="18" charset="0"/>
                      </a:endParaRPr>
                    </a:p>
                  </a:txBody>
                  <a:tcPr marL="7144" marR="7144" marT="7144" marB="0"/>
                </a:tc>
                <a:tc>
                  <a:txBody>
                    <a:bodyPr/>
                    <a:lstStyle/>
                    <a:p>
                      <a:pPr algn="ctr" fontAlgn="t"/>
                      <a:r>
                        <a:rPr lang="en-US" sz="1500" b="1" i="0" u="none" strike="noStrike" dirty="0">
                          <a:effectLst/>
                          <a:latin typeface="Times New Roman" panose="02020603050405020304" pitchFamily="18" charset="0"/>
                        </a:rPr>
                        <a:t>optimal</a:t>
                      </a:r>
                      <a:endParaRPr lang="ru-RU" sz="1500" b="1" i="0" u="none" strike="noStrike" dirty="0">
                        <a:effectLst/>
                        <a:latin typeface="Times New Roman" panose="02020603050405020304" pitchFamily="18" charset="0"/>
                      </a:endParaRPr>
                    </a:p>
                  </a:txBody>
                  <a:tcPr marL="7144" marR="7144" marT="7144" marB="0"/>
                </a:tc>
                <a:tc>
                  <a:txBody>
                    <a:bodyPr/>
                    <a:lstStyle/>
                    <a:p>
                      <a:pPr algn="ctr" fontAlgn="t"/>
                      <a:r>
                        <a:rPr lang="en-US" sz="1500" b="1" i="0" u="none" strike="noStrike" dirty="0">
                          <a:effectLst/>
                          <a:latin typeface="Times New Roman" panose="02020603050405020304" pitchFamily="18" charset="0"/>
                        </a:rPr>
                        <a:t>ignoring</a:t>
                      </a:r>
                      <a:endParaRPr lang="ru-RU" sz="1500" b="1" i="0" u="none" strike="noStrike" dirty="0">
                        <a:effectLst/>
                        <a:latin typeface="Times New Roman" panose="02020603050405020304" pitchFamily="18" charset="0"/>
                      </a:endParaRPr>
                    </a:p>
                  </a:txBody>
                  <a:tcPr marL="7144" marR="7144" marT="7144" marB="0"/>
                </a:tc>
                <a:tc>
                  <a:txBody>
                    <a:bodyPr/>
                    <a:lstStyle/>
                    <a:p>
                      <a:pPr algn="ctr" fontAlgn="t"/>
                      <a:r>
                        <a:rPr lang="en-US" sz="1500" b="1" i="0" u="none" strike="noStrike" dirty="0">
                          <a:effectLst/>
                          <a:latin typeface="Times New Roman" panose="02020603050405020304" pitchFamily="18" charset="0"/>
                        </a:rPr>
                        <a:t>euphoric</a:t>
                      </a:r>
                      <a:endParaRPr lang="ru-RU" sz="1500" b="1" i="0" u="none" strike="noStrike" dirty="0">
                        <a:effectLst/>
                        <a:latin typeface="Times New Roman" panose="02020603050405020304" pitchFamily="18" charset="0"/>
                      </a:endParaRPr>
                    </a:p>
                  </a:txBody>
                  <a:tcPr marL="7144" marR="7144" marT="7144" marB="0"/>
                </a:tc>
                <a:tc>
                  <a:txBody>
                    <a:bodyPr/>
                    <a:lstStyle/>
                    <a:p>
                      <a:pPr algn="ctr" fontAlgn="t"/>
                      <a:r>
                        <a:rPr lang="en-US" sz="1500" b="1" i="0" u="none" strike="noStrike" dirty="0">
                          <a:effectLst/>
                          <a:latin typeface="Times New Roman" panose="02020603050405020304" pitchFamily="18" charset="0"/>
                        </a:rPr>
                        <a:t>anxious</a:t>
                      </a:r>
                      <a:endParaRPr lang="ru-RU" sz="1500" b="1" i="0" u="none" strike="noStrike" dirty="0">
                        <a:effectLst/>
                        <a:latin typeface="Times New Roman" panose="02020603050405020304" pitchFamily="18" charset="0"/>
                      </a:endParaRPr>
                    </a:p>
                  </a:txBody>
                  <a:tcPr marL="7144" marR="7144" marT="7144" marB="0"/>
                </a:tc>
                <a:tc>
                  <a:txBody>
                    <a:bodyPr/>
                    <a:lstStyle/>
                    <a:p>
                      <a:pPr algn="ctr" fontAlgn="t"/>
                      <a:r>
                        <a:rPr lang="en-US" sz="1500" b="1" i="0" u="none" strike="noStrike" dirty="0">
                          <a:effectLst/>
                          <a:latin typeface="Times New Roman" panose="02020603050405020304" pitchFamily="18" charset="0"/>
                        </a:rPr>
                        <a:t>depressive</a:t>
                      </a:r>
                      <a:endParaRPr lang="ru-RU" sz="1500" b="1" i="0" u="none" strike="noStrike" dirty="0">
                        <a:effectLst/>
                        <a:latin typeface="Times New Roman" panose="02020603050405020304" pitchFamily="18" charset="0"/>
                      </a:endParaRPr>
                    </a:p>
                  </a:txBody>
                  <a:tcPr marL="7144" marR="7144" marT="7144" marB="0"/>
                </a:tc>
                <a:extLst>
                  <a:ext uri="{0D108BD9-81ED-4DB2-BD59-A6C34878D82A}">
                    <a16:rowId xmlns:a16="http://schemas.microsoft.com/office/drawing/2014/main" val="3752316747"/>
                  </a:ext>
                </a:extLst>
              </a:tr>
              <a:tr h="368878">
                <a:tc rowSpan="3">
                  <a:txBody>
                    <a:bodyPr/>
                    <a:lstStyle/>
                    <a:p>
                      <a:pPr algn="ctr" fontAlgn="b"/>
                      <a:r>
                        <a:rPr lang="en-US" sz="1500" b="1" i="0" u="none" strike="noStrike" dirty="0">
                          <a:effectLst/>
                          <a:latin typeface="Times New Roman" panose="02020603050405020304" pitchFamily="18" charset="0"/>
                        </a:rPr>
                        <a:t>Attitude to self</a:t>
                      </a:r>
                    </a:p>
                    <a:p>
                      <a:pPr algn="ctr" fontAlgn="b"/>
                      <a:endParaRPr lang="ru-RU" sz="1500" b="1" i="0" u="none" strike="noStrike" dirty="0">
                        <a:effectLst/>
                        <a:latin typeface="Times New Roman" panose="02020603050405020304" pitchFamily="18" charset="0"/>
                      </a:endParaRPr>
                    </a:p>
                  </a:txBody>
                  <a:tcPr marL="7144" marR="7144" marT="7144" marB="0" anchor="b">
                    <a:lnB w="12700" cap="flat" cmpd="sng" algn="ctr">
                      <a:noFill/>
                      <a:prstDash val="solid"/>
                      <a:round/>
                      <a:headEnd type="none" w="med" len="med"/>
                      <a:tailEnd type="none" w="med" len="med"/>
                    </a:lnB>
                  </a:tcPr>
                </a:tc>
                <a:tc>
                  <a:txBody>
                    <a:bodyPr/>
                    <a:lstStyle/>
                    <a:p>
                      <a:pPr algn="l" fontAlgn="t"/>
                      <a:r>
                        <a:rPr lang="ru-RU" sz="1500" u="none" strike="noStrike" dirty="0">
                          <a:effectLst/>
                        </a:rPr>
                        <a:t>1.</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solidFill>
                      <a:srgbClr val="FFFF00"/>
                    </a:solidFill>
                  </a:tcPr>
                </a:tc>
                <a:tc>
                  <a:txBody>
                    <a:bodyPr/>
                    <a:lstStyle/>
                    <a:p>
                      <a:pPr algn="ctr" fontAlgn="t"/>
                      <a:r>
                        <a:rPr lang="ru-RU" sz="1500" u="none" strike="noStrike">
                          <a:effectLst/>
                        </a:rPr>
                        <a:t>2</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a:effectLst/>
                        </a:rPr>
                        <a:t>1</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a:effectLst/>
                        </a:rPr>
                        <a:t>3</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solidFill>
                      <a:schemeClr val="accent2"/>
                    </a:solidFill>
                  </a:tcPr>
                </a:tc>
                <a:extLst>
                  <a:ext uri="{0D108BD9-81ED-4DB2-BD59-A6C34878D82A}">
                    <a16:rowId xmlns:a16="http://schemas.microsoft.com/office/drawing/2014/main" val="675530528"/>
                  </a:ext>
                </a:extLst>
              </a:tr>
              <a:tr h="368878">
                <a:tc vMerge="1">
                  <a:txBody>
                    <a:bodyPr/>
                    <a:lstStyle/>
                    <a:p>
                      <a:endParaRPr lang="ru-RU"/>
                    </a:p>
                  </a:txBody>
                  <a:tcPr/>
                </a:tc>
                <a:tc>
                  <a:txBody>
                    <a:bodyPr/>
                    <a:lstStyle/>
                    <a:p>
                      <a:pPr algn="l" fontAlgn="t"/>
                      <a:r>
                        <a:rPr lang="ru-RU" sz="1500" u="none" strike="noStrike" dirty="0">
                          <a:effectLst/>
                        </a:rPr>
                        <a:t>2.</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a:effectLst/>
                        </a:rPr>
                        <a:t>2</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a:effectLst/>
                        </a:rPr>
                        <a:t>3</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solidFill>
                      <a:srgbClr val="FFFF00"/>
                    </a:solidFill>
                  </a:tcPr>
                </a:tc>
                <a:tc>
                  <a:txBody>
                    <a:bodyPr/>
                    <a:lstStyle/>
                    <a:p>
                      <a:pPr algn="ctr" fontAlgn="t"/>
                      <a:r>
                        <a:rPr lang="ru-RU" sz="1500" u="none" strike="noStrike" dirty="0">
                          <a:effectLst/>
                        </a:rPr>
                        <a:t>1</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solidFill>
                      <a:schemeClr val="accent2"/>
                    </a:solidFill>
                  </a:tcPr>
                </a:tc>
                <a:extLst>
                  <a:ext uri="{0D108BD9-81ED-4DB2-BD59-A6C34878D82A}">
                    <a16:rowId xmlns:a16="http://schemas.microsoft.com/office/drawing/2014/main" val="1151407997"/>
                  </a:ext>
                </a:extLst>
              </a:tr>
              <a:tr h="368878">
                <a:tc vMerge="1">
                  <a:txBody>
                    <a:bodyPr/>
                    <a:lstStyle/>
                    <a:p>
                      <a:endParaRPr lang="ru-RU"/>
                    </a:p>
                  </a:txBody>
                  <a:tcPr/>
                </a:tc>
                <a:tc>
                  <a:txBody>
                    <a:bodyPr/>
                    <a:lstStyle/>
                    <a:p>
                      <a:pPr algn="l" fontAlgn="t"/>
                      <a:r>
                        <a:rPr lang="ru-RU" sz="1500" u="none" strike="noStrike">
                          <a:effectLst/>
                        </a:rPr>
                        <a:t>3.</a:t>
                      </a:r>
                      <a:endParaRPr lang="ru-RU" sz="1500" b="0" i="0" u="none" strike="noStrike">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3</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1</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ru-RU" sz="1500" u="none" strike="noStrike" dirty="0">
                          <a:effectLst/>
                        </a:rPr>
                        <a:t>2</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175887497"/>
                  </a:ext>
                </a:extLst>
              </a:tr>
              <a:tr h="368878">
                <a:tc rowSpan="3">
                  <a:txBody>
                    <a:bodyPr/>
                    <a:lstStyle/>
                    <a:p>
                      <a:pPr algn="ctr" fontAlgn="b"/>
                      <a:r>
                        <a:rPr lang="en-US" sz="1500" b="1" i="0" u="none" strike="noStrike" dirty="0">
                          <a:effectLst/>
                          <a:latin typeface="Times New Roman" panose="02020603050405020304" pitchFamily="18" charset="0"/>
                        </a:rPr>
                        <a:t>Attitude to a child</a:t>
                      </a:r>
                      <a:endParaRPr lang="ru-RU" sz="1500" b="1" i="0" u="none" strike="noStrike" dirty="0">
                        <a:effectLst/>
                        <a:latin typeface="Times New Roman" panose="02020603050405020304" pitchFamily="18" charset="0"/>
                      </a:endParaRPr>
                    </a:p>
                  </a:txBody>
                  <a:tcPr marL="7144" marR="7144" marT="7144" marB="0" anchor="b">
                    <a:lnT w="12700" cap="flat" cmpd="sng" algn="ctr">
                      <a:noFill/>
                      <a:prstDash val="solid"/>
                      <a:round/>
                      <a:headEnd type="none" w="med" len="med"/>
                      <a:tailEnd type="none" w="med" len="med"/>
                    </a:lnT>
                  </a:tcPr>
                </a:tc>
                <a:tc>
                  <a:txBody>
                    <a:bodyPr/>
                    <a:lstStyle/>
                    <a:p>
                      <a:pPr algn="l" fontAlgn="t"/>
                      <a:r>
                        <a:rPr lang="ru-RU" sz="1500" u="none" strike="noStrike" dirty="0">
                          <a:effectLst/>
                        </a:rPr>
                        <a:t>1.</a:t>
                      </a:r>
                      <a:endParaRPr lang="ru-RU" sz="1500" b="0" i="0" u="none" strike="noStrike" dirty="0">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solidFill>
                      <a:schemeClr val="accent2"/>
                    </a:solidFill>
                  </a:tcPr>
                </a:tc>
                <a:tc>
                  <a:txBody>
                    <a:bodyPr/>
                    <a:lstStyle/>
                    <a:p>
                      <a:pPr algn="ctr" fontAlgn="t"/>
                      <a:r>
                        <a:rPr lang="ru-RU" sz="1500" u="none" strike="noStrike">
                          <a:effectLst/>
                        </a:rPr>
                        <a:t>3</a:t>
                      </a:r>
                      <a:endParaRPr lang="ru-RU" sz="1500" b="0" i="0" u="none" strike="noStrike">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solidFill>
                      <a:srgbClr val="FFFF00"/>
                    </a:solidFill>
                  </a:tcPr>
                </a:tc>
                <a:tc>
                  <a:txBody>
                    <a:bodyPr/>
                    <a:lstStyle/>
                    <a:p>
                      <a:pPr algn="ctr" fontAlgn="t"/>
                      <a:r>
                        <a:rPr lang="ru-RU" sz="1500" u="none" strike="noStrike">
                          <a:effectLst/>
                        </a:rPr>
                        <a:t>1</a:t>
                      </a:r>
                      <a:endParaRPr lang="ru-RU" sz="1500" b="0" i="0" u="none" strike="noStrike">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tc>
                  <a:txBody>
                    <a:bodyPr/>
                    <a:lstStyle/>
                    <a:p>
                      <a:pPr algn="ctr" fontAlgn="t"/>
                      <a:r>
                        <a:rPr lang="ru-RU" sz="1500" u="none" strike="noStrike">
                          <a:effectLst/>
                        </a:rPr>
                        <a:t>2</a:t>
                      </a:r>
                      <a:endParaRPr lang="ru-RU" sz="1500" b="0" i="0" u="none" strike="noStrike">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172554892"/>
                  </a:ext>
                </a:extLst>
              </a:tr>
              <a:tr h="368878">
                <a:tc vMerge="1">
                  <a:txBody>
                    <a:bodyPr/>
                    <a:lstStyle/>
                    <a:p>
                      <a:endParaRPr lang="ru-RU"/>
                    </a:p>
                  </a:txBody>
                  <a:tcPr/>
                </a:tc>
                <a:tc>
                  <a:txBody>
                    <a:bodyPr/>
                    <a:lstStyle/>
                    <a:p>
                      <a:pPr algn="l" fontAlgn="t"/>
                      <a:r>
                        <a:rPr lang="ru-RU" sz="1500" u="none" strike="noStrike" dirty="0">
                          <a:effectLst/>
                        </a:rPr>
                        <a:t>2.</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a:effectLst/>
                        </a:rPr>
                        <a:t>1</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solidFill>
                      <a:srgbClr val="FFFF00"/>
                    </a:solidFill>
                  </a:tcPr>
                </a:tc>
                <a:tc>
                  <a:txBody>
                    <a:bodyPr/>
                    <a:lstStyle/>
                    <a:p>
                      <a:pPr algn="ctr" fontAlgn="t"/>
                      <a:r>
                        <a:rPr lang="ru-RU" sz="1500" u="none" strike="noStrike" dirty="0">
                          <a:effectLst/>
                        </a:rPr>
                        <a:t>2</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a:effectLst/>
                        </a:rPr>
                        <a:t>3</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solidFill>
                      <a:schemeClr val="accent2"/>
                    </a:solidFill>
                  </a:tcPr>
                </a:tc>
                <a:extLst>
                  <a:ext uri="{0D108BD9-81ED-4DB2-BD59-A6C34878D82A}">
                    <a16:rowId xmlns:a16="http://schemas.microsoft.com/office/drawing/2014/main" val="4222985547"/>
                  </a:ext>
                </a:extLst>
              </a:tr>
              <a:tr h="368878">
                <a:tc vMerge="1">
                  <a:txBody>
                    <a:bodyPr/>
                    <a:lstStyle/>
                    <a:p>
                      <a:endParaRPr lang="ru-RU"/>
                    </a:p>
                  </a:txBody>
                  <a:tcPr/>
                </a:tc>
                <a:tc>
                  <a:txBody>
                    <a:bodyPr/>
                    <a:lstStyle/>
                    <a:p>
                      <a:pPr algn="l" fontAlgn="t"/>
                      <a:r>
                        <a:rPr lang="ru-RU" sz="1500" u="none" strike="noStrike" dirty="0">
                          <a:effectLst/>
                        </a:rPr>
                        <a:t>3.</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3</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1</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2</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8183638"/>
                  </a:ext>
                </a:extLst>
              </a:tr>
              <a:tr h="368878">
                <a:tc rowSpan="3">
                  <a:txBody>
                    <a:bodyPr/>
                    <a:lstStyle/>
                    <a:p>
                      <a:pPr algn="ctr" fontAlgn="b"/>
                      <a:r>
                        <a:rPr lang="en-US" sz="1500" b="1" i="0" u="none" strike="noStrike" dirty="0">
                          <a:effectLst/>
                          <a:latin typeface="Times New Roman" panose="02020603050405020304" pitchFamily="18" charset="0"/>
                        </a:rPr>
                        <a:t>Attitude of others</a:t>
                      </a:r>
                      <a:endParaRPr lang="ru-RU" sz="1500" b="1" i="0" u="none" strike="noStrike" dirty="0">
                        <a:effectLst/>
                        <a:latin typeface="Times New Roman" panose="02020603050405020304" pitchFamily="18" charset="0"/>
                      </a:endParaRPr>
                    </a:p>
                  </a:txBody>
                  <a:tcPr marL="7144" marR="7144" marT="7144" marB="0" anchor="b"/>
                </a:tc>
                <a:tc>
                  <a:txBody>
                    <a:bodyPr/>
                    <a:lstStyle/>
                    <a:p>
                      <a:pPr algn="l" fontAlgn="t"/>
                      <a:r>
                        <a:rPr lang="ru-RU" sz="1500" u="none" strike="noStrike">
                          <a:effectLst/>
                        </a:rPr>
                        <a:t>1.</a:t>
                      </a:r>
                      <a:endParaRPr lang="ru-RU" sz="1500" b="0" i="0" u="none" strike="noStrike">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tc>
                  <a:txBody>
                    <a:bodyPr/>
                    <a:lstStyle/>
                    <a:p>
                      <a:pPr algn="ctr" fontAlgn="t"/>
                      <a:r>
                        <a:rPr lang="ru-RU" sz="1500" u="none" strike="noStrike">
                          <a:effectLst/>
                        </a:rPr>
                        <a:t>3</a:t>
                      </a:r>
                      <a:endParaRPr lang="ru-RU" sz="1500" b="0" i="0" u="none" strike="noStrike">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tc>
                  <a:txBody>
                    <a:bodyPr/>
                    <a:lstStyle/>
                    <a:p>
                      <a:pPr algn="ctr" fontAlgn="t"/>
                      <a:r>
                        <a:rPr lang="ru-RU" sz="1500" u="none" strike="noStrike">
                          <a:effectLst/>
                        </a:rPr>
                        <a:t>2</a:t>
                      </a:r>
                      <a:endParaRPr lang="ru-RU" sz="1500" b="0" i="0" u="none" strike="noStrike">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tc>
                  <a:txBody>
                    <a:bodyPr/>
                    <a:lstStyle/>
                    <a:p>
                      <a:pPr algn="ctr" fontAlgn="t"/>
                      <a:r>
                        <a:rPr lang="ru-RU" sz="1500" u="none" strike="noStrike">
                          <a:effectLst/>
                        </a:rPr>
                        <a:t>1</a:t>
                      </a:r>
                      <a:endParaRPr lang="ru-RU" sz="1500" b="0" i="0" u="none" strike="noStrike">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tcPr>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solidFill>
                      <a:schemeClr val="accent2"/>
                    </a:solidFill>
                  </a:tcPr>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2703588279"/>
                  </a:ext>
                </a:extLst>
              </a:tr>
              <a:tr h="368878">
                <a:tc vMerge="1">
                  <a:txBody>
                    <a:bodyPr/>
                    <a:lstStyle/>
                    <a:p>
                      <a:endParaRPr lang="ru-RU"/>
                    </a:p>
                  </a:txBody>
                  <a:tcPr/>
                </a:tc>
                <a:tc>
                  <a:txBody>
                    <a:bodyPr/>
                    <a:lstStyle/>
                    <a:p>
                      <a:pPr algn="l" fontAlgn="t"/>
                      <a:r>
                        <a:rPr lang="ru-RU" sz="1500" u="none" strike="noStrike">
                          <a:effectLst/>
                        </a:rPr>
                        <a:t>2.</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a:effectLst/>
                        </a:rPr>
                        <a:t>1</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solidFill>
                      <a:srgbClr val="FFFF00"/>
                    </a:solidFill>
                  </a:tcPr>
                </a:tc>
                <a:tc>
                  <a:txBody>
                    <a:bodyPr/>
                    <a:lstStyle/>
                    <a:p>
                      <a:pPr algn="ctr" fontAlgn="t"/>
                      <a:r>
                        <a:rPr lang="ru-RU" sz="1500" u="none" strike="noStrike">
                          <a:effectLst/>
                        </a:rPr>
                        <a:t>2</a:t>
                      </a:r>
                      <a:endParaRPr lang="ru-RU" sz="1500" b="0" i="0" u="none" strike="noStrike">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solidFill>
                      <a:schemeClr val="accent2"/>
                    </a:solidFill>
                  </a:tcPr>
                </a:tc>
                <a:tc>
                  <a:txBody>
                    <a:bodyPr/>
                    <a:lstStyle/>
                    <a:p>
                      <a:pPr algn="ctr" fontAlgn="t"/>
                      <a:r>
                        <a:rPr lang="ru-RU" sz="1500" u="none" strike="noStrike">
                          <a:effectLst/>
                        </a:rPr>
                        <a:t>3</a:t>
                      </a:r>
                      <a:endParaRPr lang="ru-RU" sz="1500" b="0" i="0" u="none" strike="noStrike">
                        <a:effectLst/>
                        <a:latin typeface="Times New Roman" panose="02020603050405020304" pitchFamily="18" charset="0"/>
                      </a:endParaRPr>
                    </a:p>
                  </a:txBody>
                  <a:tcPr marL="7144" marR="7144" marT="7144" marB="0"/>
                </a:tc>
                <a:extLst>
                  <a:ext uri="{0D108BD9-81ED-4DB2-BD59-A6C34878D82A}">
                    <a16:rowId xmlns:a16="http://schemas.microsoft.com/office/drawing/2014/main" val="3377756315"/>
                  </a:ext>
                </a:extLst>
              </a:tr>
              <a:tr h="368878">
                <a:tc vMerge="1">
                  <a:txBody>
                    <a:bodyPr/>
                    <a:lstStyle/>
                    <a:p>
                      <a:endParaRPr lang="ru-RU"/>
                    </a:p>
                  </a:txBody>
                  <a:tcPr/>
                </a:tc>
                <a:tc>
                  <a:txBody>
                    <a:bodyPr/>
                    <a:lstStyle/>
                    <a:p>
                      <a:pPr algn="l" fontAlgn="t"/>
                      <a:r>
                        <a:rPr lang="ru-RU" sz="1500" u="none" strike="noStrike" dirty="0">
                          <a:effectLst/>
                        </a:rPr>
                        <a:t>3.</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5</a:t>
                      </a:r>
                      <a:endParaRPr lang="ru-RU" sz="1500" b="0" i="0" u="none" strike="noStrike" dirty="0">
                        <a:effectLst/>
                        <a:latin typeface="Times New Roman" panose="02020603050405020304" pitchFamily="18" charset="0"/>
                      </a:endParaRPr>
                    </a:p>
                  </a:txBody>
                  <a:tcPr marL="7144" marR="7144" marT="7144" marB="0">
                    <a:solidFill>
                      <a:schemeClr val="accent2"/>
                    </a:solidFill>
                  </a:tcPr>
                </a:tc>
                <a:tc>
                  <a:txBody>
                    <a:bodyPr/>
                    <a:lstStyle/>
                    <a:p>
                      <a:pPr algn="ctr" fontAlgn="t"/>
                      <a:r>
                        <a:rPr lang="ru-RU" sz="1500" u="none" strike="noStrike" dirty="0">
                          <a:effectLst/>
                        </a:rPr>
                        <a:t>4</a:t>
                      </a:r>
                      <a:endParaRPr lang="ru-RU" sz="1500" b="0" i="0" u="none" strike="noStrike" dirty="0">
                        <a:effectLst/>
                        <a:latin typeface="Times New Roman" panose="02020603050405020304" pitchFamily="18" charset="0"/>
                      </a:endParaRPr>
                    </a:p>
                  </a:txBody>
                  <a:tcPr marL="7144" marR="7144" marT="7144" marB="0">
                    <a:solidFill>
                      <a:srgbClr val="FFFF00"/>
                    </a:solidFill>
                  </a:tcPr>
                </a:tc>
                <a:tc>
                  <a:txBody>
                    <a:bodyPr/>
                    <a:lstStyle/>
                    <a:p>
                      <a:pPr algn="ctr" fontAlgn="t"/>
                      <a:r>
                        <a:rPr lang="ru-RU" sz="1500" u="none" strike="noStrike" dirty="0">
                          <a:effectLst/>
                        </a:rPr>
                        <a:t>3</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2</a:t>
                      </a:r>
                      <a:endParaRPr lang="ru-RU" sz="1500" b="0" i="0" u="none" strike="noStrike" dirty="0">
                        <a:effectLst/>
                        <a:latin typeface="Times New Roman" panose="02020603050405020304" pitchFamily="18" charset="0"/>
                      </a:endParaRPr>
                    </a:p>
                  </a:txBody>
                  <a:tcPr marL="7144" marR="7144" marT="7144" marB="0"/>
                </a:tc>
                <a:tc>
                  <a:txBody>
                    <a:bodyPr/>
                    <a:lstStyle/>
                    <a:p>
                      <a:pPr algn="ctr" fontAlgn="t"/>
                      <a:r>
                        <a:rPr lang="ru-RU" sz="1500" u="none" strike="noStrike" dirty="0">
                          <a:effectLst/>
                        </a:rPr>
                        <a:t>1</a:t>
                      </a:r>
                      <a:endParaRPr lang="ru-RU" sz="1500" b="0" i="0" u="none" strike="noStrike" dirty="0">
                        <a:effectLst/>
                        <a:latin typeface="Times New Roman" panose="02020603050405020304" pitchFamily="18" charset="0"/>
                      </a:endParaRPr>
                    </a:p>
                  </a:txBody>
                  <a:tcPr marL="7144" marR="7144" marT="7144" marB="0"/>
                </a:tc>
                <a:extLst>
                  <a:ext uri="{0D108BD9-81ED-4DB2-BD59-A6C34878D82A}">
                    <a16:rowId xmlns:a16="http://schemas.microsoft.com/office/drawing/2014/main" val="858429370"/>
                  </a:ext>
                </a:extLst>
              </a:tr>
            </a:tbl>
          </a:graphicData>
        </a:graphic>
      </p:graphicFrame>
    </p:spTree>
    <p:extLst>
      <p:ext uri="{BB962C8B-B14F-4D97-AF65-F5344CB8AC3E}">
        <p14:creationId xmlns:p14="http://schemas.microsoft.com/office/powerpoint/2010/main" val="4184296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en-US" sz="2700" dirty="0"/>
              <a:t>Discussion</a:t>
            </a:r>
            <a:br>
              <a:rPr lang="ru-RU" sz="2700" dirty="0"/>
            </a:br>
            <a:endParaRPr lang="ru-RU" sz="2700" dirty="0"/>
          </a:p>
        </p:txBody>
      </p:sp>
      <p:sp>
        <p:nvSpPr>
          <p:cNvPr id="3" name="Содержимое 2"/>
          <p:cNvSpPr>
            <a:spLocks noGrp="1"/>
          </p:cNvSpPr>
          <p:nvPr>
            <p:ph idx="1"/>
          </p:nvPr>
        </p:nvSpPr>
        <p:spPr>
          <a:xfrm>
            <a:off x="457200" y="890109"/>
            <a:ext cx="8229599" cy="3913889"/>
          </a:xfrm>
        </p:spPr>
        <p:txBody>
          <a:bodyPr>
            <a:normAutofit fontScale="62500" lnSpcReduction="20000"/>
          </a:bodyPr>
          <a:lstStyle/>
          <a:p>
            <a:r>
              <a:rPr lang="en-US" sz="3400" dirty="0"/>
              <a:t>Our data on the anxiety levels is similar to the one in other research </a:t>
            </a:r>
            <a:r>
              <a:rPr lang="ru-RU" sz="3400" dirty="0"/>
              <a:t>(</a:t>
            </a:r>
            <a:r>
              <a:rPr lang="ru-RU" sz="3400" dirty="0" err="1"/>
              <a:t>Preis</a:t>
            </a:r>
            <a:r>
              <a:rPr lang="ru-RU" sz="3400" dirty="0"/>
              <a:t> </a:t>
            </a:r>
            <a:r>
              <a:rPr lang="ru-RU" sz="3400" dirty="0" err="1"/>
              <a:t>et</a:t>
            </a:r>
            <a:r>
              <a:rPr lang="ru-RU" sz="3400" dirty="0"/>
              <a:t> </a:t>
            </a:r>
            <a:r>
              <a:rPr lang="ru-RU" sz="3400" dirty="0" err="1"/>
              <a:t>al</a:t>
            </a:r>
            <a:r>
              <a:rPr lang="ru-RU" sz="3400" dirty="0"/>
              <a:t>., 2020)</a:t>
            </a:r>
            <a:r>
              <a:rPr lang="en-US" sz="3400" dirty="0"/>
              <a:t>.</a:t>
            </a:r>
          </a:p>
          <a:p>
            <a:r>
              <a:rPr lang="en-US" sz="3400" dirty="0"/>
              <a:t>The number of PTSD is similar to international research but in our sample avoidance and arousal are more prevalent, which contradicts with </a:t>
            </a:r>
            <a:r>
              <a:rPr lang="ru-RU" sz="3400" dirty="0" err="1"/>
              <a:t>Berthelot</a:t>
            </a:r>
            <a:r>
              <a:rPr lang="ru-RU" sz="3400" dirty="0"/>
              <a:t> </a:t>
            </a:r>
            <a:r>
              <a:rPr lang="ru-RU" sz="3400" dirty="0" err="1"/>
              <a:t>et</a:t>
            </a:r>
            <a:r>
              <a:rPr lang="ru-RU" sz="3400" dirty="0"/>
              <a:t> </a:t>
            </a:r>
            <a:r>
              <a:rPr lang="ru-RU" sz="3400" dirty="0" err="1"/>
              <a:t>al</a:t>
            </a:r>
            <a:r>
              <a:rPr lang="ru-RU" sz="3400" dirty="0"/>
              <a:t>. 2020</a:t>
            </a:r>
            <a:r>
              <a:rPr lang="en-US" sz="3400" dirty="0"/>
              <a:t>. The mean numbers of our participants for avoidance (</a:t>
            </a:r>
            <a:r>
              <a:rPr lang="ru-RU" sz="3400" dirty="0"/>
              <a:t>7,83±5,79</a:t>
            </a:r>
            <a:r>
              <a:rPr lang="en-US" sz="3400" dirty="0"/>
              <a:t>) are similar to fire workers, in arousal (</a:t>
            </a:r>
            <a:r>
              <a:rPr lang="ru-RU" sz="3400" dirty="0"/>
              <a:t>6,91±5,24</a:t>
            </a:r>
            <a:r>
              <a:rPr lang="en-US" sz="3400" dirty="0"/>
              <a:t>) – for army servants and for intrusion (</a:t>
            </a:r>
            <a:r>
              <a:rPr lang="ru-RU" sz="3400" dirty="0"/>
              <a:t>5,86±4,61</a:t>
            </a:r>
            <a:r>
              <a:rPr lang="en-US" sz="3400" dirty="0"/>
              <a:t>) is similar to rescuers (Dan, 2016).</a:t>
            </a:r>
          </a:p>
          <a:p>
            <a:r>
              <a:rPr lang="en-US" sz="3400" dirty="0"/>
              <a:t>The distribution of stressors is also different – our participants worry more about medical care, political and financial situation and less about own and child’s health compared to international literature </a:t>
            </a:r>
            <a:r>
              <a:rPr lang="ru-RU" sz="3400" dirty="0"/>
              <a:t>(</a:t>
            </a:r>
            <a:r>
              <a:rPr lang="ru-RU" sz="3400" dirty="0" err="1"/>
              <a:t>Corbett</a:t>
            </a:r>
            <a:r>
              <a:rPr lang="ru-RU" sz="3400" dirty="0"/>
              <a:t> </a:t>
            </a:r>
            <a:r>
              <a:rPr lang="ru-RU" sz="3400" dirty="0" err="1"/>
              <a:t>et</a:t>
            </a:r>
            <a:r>
              <a:rPr lang="ru-RU" sz="3400" dirty="0"/>
              <a:t> </a:t>
            </a:r>
            <a:r>
              <a:rPr lang="ru-RU" sz="3400" dirty="0" err="1"/>
              <a:t>al</a:t>
            </a:r>
            <a:r>
              <a:rPr lang="en-US" sz="3400" dirty="0"/>
              <a:t>.,</a:t>
            </a:r>
            <a:r>
              <a:rPr lang="ru-RU" sz="3400" dirty="0"/>
              <a:t> 2020</a:t>
            </a:r>
            <a:r>
              <a:rPr lang="en-US" sz="3400" dirty="0"/>
              <a:t>; Taubman-Ben-Ari et al., </a:t>
            </a:r>
            <a:r>
              <a:rPr lang="ru-RU" sz="3400" dirty="0"/>
              <a:t>2020). </a:t>
            </a:r>
            <a:r>
              <a:rPr lang="en-US" sz="3400" dirty="0"/>
              <a:t> This is</a:t>
            </a:r>
            <a:r>
              <a:rPr lang="en-US" dirty="0"/>
              <a:t> worrying having that 90% of women have pregnancy complications.</a:t>
            </a:r>
          </a:p>
        </p:txBody>
      </p:sp>
    </p:spTree>
    <p:extLst>
      <p:ext uri="{BB962C8B-B14F-4D97-AF65-F5344CB8AC3E}">
        <p14:creationId xmlns:p14="http://schemas.microsoft.com/office/powerpoint/2010/main" val="74291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en-US" sz="2700" dirty="0"/>
              <a:t>Discussion</a:t>
            </a:r>
            <a:br>
              <a:rPr lang="ru-RU" sz="2700" dirty="0"/>
            </a:br>
            <a:endParaRPr lang="ru-RU" sz="2700" dirty="0"/>
          </a:p>
        </p:txBody>
      </p:sp>
      <p:sp>
        <p:nvSpPr>
          <p:cNvPr id="3" name="Содержимое 2"/>
          <p:cNvSpPr>
            <a:spLocks noGrp="1"/>
          </p:cNvSpPr>
          <p:nvPr>
            <p:ph idx="1"/>
          </p:nvPr>
        </p:nvSpPr>
        <p:spPr>
          <a:xfrm>
            <a:off x="457200" y="890109"/>
            <a:ext cx="8229599" cy="4062892"/>
          </a:xfrm>
        </p:spPr>
        <p:txBody>
          <a:bodyPr>
            <a:normAutofit fontScale="70000" lnSpcReduction="20000"/>
          </a:bodyPr>
          <a:lstStyle/>
          <a:p>
            <a:r>
              <a:rPr lang="en-US" sz="3200" dirty="0"/>
              <a:t>In information about COVID-19 women rely mostly on themselves compared to women in other counties trusting more WHO and other health websites </a:t>
            </a:r>
            <a:r>
              <a:rPr lang="ru-RU" sz="3200" dirty="0"/>
              <a:t>(</a:t>
            </a:r>
            <a:r>
              <a:rPr lang="ru-RU" sz="3200" dirty="0" err="1"/>
              <a:t>Du</a:t>
            </a:r>
            <a:r>
              <a:rPr lang="ru-RU" sz="3200" dirty="0"/>
              <a:t> </a:t>
            </a:r>
            <a:r>
              <a:rPr lang="ru-RU" sz="3200" dirty="0" err="1"/>
              <a:t>et</a:t>
            </a:r>
            <a:r>
              <a:rPr lang="ru-RU" sz="3200" dirty="0"/>
              <a:t> </a:t>
            </a:r>
            <a:r>
              <a:rPr lang="ru-RU" sz="3200" dirty="0" err="1"/>
              <a:t>al</a:t>
            </a:r>
            <a:r>
              <a:rPr lang="ru-RU" sz="3200" dirty="0"/>
              <a:t>., 2020</a:t>
            </a:r>
            <a:r>
              <a:rPr lang="en-US" sz="3200" dirty="0"/>
              <a:t>; Corbett et al.</a:t>
            </a:r>
            <a:r>
              <a:rPr lang="ru-RU" sz="3200" dirty="0"/>
              <a:t>,</a:t>
            </a:r>
            <a:r>
              <a:rPr lang="en-US" sz="3200" dirty="0"/>
              <a:t> </a:t>
            </a:r>
            <a:r>
              <a:rPr lang="ru-RU" sz="3200" dirty="0"/>
              <a:t>2020)</a:t>
            </a:r>
            <a:r>
              <a:rPr lang="en-US" sz="3200" dirty="0"/>
              <a:t>. </a:t>
            </a:r>
          </a:p>
          <a:p>
            <a:r>
              <a:rPr lang="en-US" dirty="0"/>
              <a:t>The quality of attachment and it’s intensity is similar to the results of our previous studies.</a:t>
            </a:r>
          </a:p>
          <a:p>
            <a:r>
              <a:rPr lang="en-US" sz="3200" dirty="0"/>
              <a:t>The attitude to pregnancy if we take the more detailed look has a tendency to depressive, anxious, and in some areas – euphoric or ignoring which is different to our pre-pandemic results. We feel it may reflect the shift in worries from own/child’s health to more “outside world” problems (medical care, politics, etc.), thus ignoring own health and at the same time focusing on own opinion of what is safe. We believe this puts women into greater risk of depression and inability to ask for and get help.</a:t>
            </a:r>
            <a:endParaRPr lang="ru-RU" dirty="0"/>
          </a:p>
          <a:p>
            <a:endParaRPr lang="ru-RU" dirty="0"/>
          </a:p>
        </p:txBody>
      </p:sp>
    </p:spTree>
    <p:extLst>
      <p:ext uri="{BB962C8B-B14F-4D97-AF65-F5344CB8AC3E}">
        <p14:creationId xmlns:p14="http://schemas.microsoft.com/office/powerpoint/2010/main" val="1641967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en-US" sz="2700" dirty="0"/>
              <a:t>Conclusions</a:t>
            </a:r>
            <a:br>
              <a:rPr lang="ru-RU" sz="2700" dirty="0"/>
            </a:br>
            <a:endParaRPr lang="ru-RU" sz="2700" dirty="0"/>
          </a:p>
        </p:txBody>
      </p:sp>
      <p:sp>
        <p:nvSpPr>
          <p:cNvPr id="3" name="Содержимое 2"/>
          <p:cNvSpPr>
            <a:spLocks noGrp="1"/>
          </p:cNvSpPr>
          <p:nvPr>
            <p:ph idx="1"/>
          </p:nvPr>
        </p:nvSpPr>
        <p:spPr>
          <a:xfrm>
            <a:off x="827585" y="890109"/>
            <a:ext cx="7632848" cy="4062892"/>
          </a:xfrm>
        </p:spPr>
        <p:txBody>
          <a:bodyPr>
            <a:normAutofit fontScale="85000" lnSpcReduction="10000"/>
          </a:bodyPr>
          <a:lstStyle/>
          <a:p>
            <a:pPr lvl="0"/>
            <a:r>
              <a:rPr lang="en-US" dirty="0"/>
              <a:t>The levels of anxiety and stress in our sample are similar to the ones reported in other studies;</a:t>
            </a:r>
          </a:p>
          <a:p>
            <a:pPr lvl="0"/>
            <a:r>
              <a:rPr lang="en-US" dirty="0"/>
              <a:t>The distribution within stressors and PTSD signs is different from international studies and may be indicative of greater risk for ignoring one’s own state;</a:t>
            </a:r>
          </a:p>
          <a:p>
            <a:pPr lvl="0"/>
            <a:r>
              <a:rPr lang="en-US" dirty="0"/>
              <a:t>The presence of depressive and anxious attitude toward own pregnancy may reflect the shift from own pregnancy into the external stressors.</a:t>
            </a:r>
          </a:p>
          <a:p>
            <a:pPr marL="0" lvl="0" indent="0">
              <a:buNone/>
            </a:pPr>
            <a:endParaRPr lang="en-US" dirty="0"/>
          </a:p>
          <a:p>
            <a:pPr lvl="0"/>
            <a:endParaRPr lang="ru-RU" dirty="0"/>
          </a:p>
          <a:p>
            <a:endParaRPr lang="ru-RU" dirty="0"/>
          </a:p>
        </p:txBody>
      </p:sp>
    </p:spTree>
    <p:extLst>
      <p:ext uri="{BB962C8B-B14F-4D97-AF65-F5344CB8AC3E}">
        <p14:creationId xmlns:p14="http://schemas.microsoft.com/office/powerpoint/2010/main" val="265125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85800" y="1597819"/>
            <a:ext cx="7772400" cy="2414091"/>
          </a:xfrm>
        </p:spPr>
        <p:txBody>
          <a:bodyPr>
            <a:normAutofit/>
          </a:bodyPr>
          <a:lstStyle/>
          <a:p>
            <a:r>
              <a:rPr lang="en-US" dirty="0"/>
              <a:t>Thank you for your attention</a:t>
            </a:r>
            <a:r>
              <a:rPr lang="ru-RU" dirty="0"/>
              <a:t>!</a:t>
            </a:r>
            <a:br>
              <a:rPr lang="en-US" dirty="0"/>
            </a:br>
            <a:br>
              <a:rPr lang="en-US" dirty="0"/>
            </a:br>
            <a:r>
              <a:rPr lang="en-US" sz="3000" dirty="0"/>
              <a:t>v.anikina@spbu.ru</a:t>
            </a:r>
            <a:endParaRPr lang="ru-RU" sz="3000" dirty="0"/>
          </a:p>
        </p:txBody>
      </p:sp>
    </p:spTree>
    <p:extLst>
      <p:ext uri="{BB962C8B-B14F-4D97-AF65-F5344CB8AC3E}">
        <p14:creationId xmlns:p14="http://schemas.microsoft.com/office/powerpoint/2010/main" val="23771833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3572</TotalTime>
  <Words>1378</Words>
  <Application>Microsoft Office PowerPoint</Application>
  <PresentationFormat>Экран (16:9)</PresentationFormat>
  <Paragraphs>129</Paragraphs>
  <Slides>14</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Calibri</vt:lpstr>
      <vt:lpstr>Times New Roman</vt:lpstr>
      <vt:lpstr>Тема Office</vt:lpstr>
      <vt:lpstr>POSTTRAUMATIC STRESS SIGNS WITH REGARD TO COVID-19 AND ATTITUDE TO A CHILD OF PREGNANT WOMEN Department of Psychology, Saint-Petersburg State University,  Russian Federation Research is supported by RFBR grant №20-013-00859 А</vt:lpstr>
      <vt:lpstr>Introduction</vt:lpstr>
      <vt:lpstr>Impact of stress during pregnancy</vt:lpstr>
      <vt:lpstr>Stress, anxiety and depression with regard to COVID-19</vt:lpstr>
      <vt:lpstr>Measures and participants</vt:lpstr>
      <vt:lpstr>Results. Distribution of perceived stress factors (%)</vt:lpstr>
      <vt:lpstr>Results</vt:lpstr>
      <vt:lpstr>Information about COVID-19</vt:lpstr>
      <vt:lpstr>Attitude to a child and own pregnancy </vt:lpstr>
      <vt:lpstr>Most prevalent answers within different categories</vt:lpstr>
      <vt:lpstr>Discussion </vt:lpstr>
      <vt:lpstr>Discussion </vt:lpstr>
      <vt:lpstr>Conclusions </vt:lpstr>
      <vt:lpstr>Thank you for your attention!  v.anikina@spbu.ru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dc:title>
  <dc:creator>Баранова Ольга Владимировна</dc:creator>
  <cp:lastModifiedBy>Аникина Варвара Олеговна</cp:lastModifiedBy>
  <cp:revision>217</cp:revision>
  <dcterms:created xsi:type="dcterms:W3CDTF">2015-06-15T09:44:47Z</dcterms:created>
  <dcterms:modified xsi:type="dcterms:W3CDTF">2020-10-17T06:10:12Z</dcterms:modified>
</cp:coreProperties>
</file>