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2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8317" y="412496"/>
            <a:ext cx="862736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94373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94373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94373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94373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6304" y="243839"/>
            <a:ext cx="8827008" cy="64373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682" y="157353"/>
            <a:ext cx="8628634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94373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8047" y="1616786"/>
            <a:ext cx="7867904" cy="284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52636" y="6346342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203" y="95249"/>
            <a:ext cx="8953500" cy="6667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59839" y="1236675"/>
            <a:ext cx="6406515" cy="2038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solidFill>
                  <a:srgbClr val="FFFFFF"/>
                </a:solidFill>
              </a:rPr>
              <a:t>ОДНА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55" dirty="0">
                <a:solidFill>
                  <a:srgbClr val="FFFFFF"/>
                </a:solidFill>
              </a:rPr>
              <a:t>ЗАДАЧА</a:t>
            </a:r>
            <a:r>
              <a:rPr sz="4400" spc="-1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О</a:t>
            </a:r>
            <a:endParaRPr sz="4400"/>
          </a:p>
          <a:p>
            <a:pPr marL="12700" marR="5080" algn="ctr">
              <a:lnSpc>
                <a:spcPct val="100000"/>
              </a:lnSpc>
            </a:pPr>
            <a:r>
              <a:rPr sz="4400" spc="-5" dirty="0">
                <a:solidFill>
                  <a:srgbClr val="FFFFFF"/>
                </a:solidFill>
              </a:rPr>
              <a:t>МИНИМИЗАЦИИ</a:t>
            </a:r>
            <a:r>
              <a:rPr sz="4400" spc="-75" dirty="0">
                <a:solidFill>
                  <a:srgbClr val="FFFFFF"/>
                </a:solidFill>
              </a:rPr>
              <a:t> </a:t>
            </a:r>
            <a:r>
              <a:rPr sz="4400" spc="-5" dirty="0">
                <a:solidFill>
                  <a:srgbClr val="FFFFFF"/>
                </a:solidFill>
              </a:rPr>
              <a:t>СРЕДНИХ </a:t>
            </a:r>
            <a:r>
              <a:rPr sz="4400" spc="-980" dirty="0">
                <a:solidFill>
                  <a:srgbClr val="FFFFFF"/>
                </a:solidFill>
              </a:rPr>
              <a:t> </a:t>
            </a:r>
            <a:r>
              <a:rPr sz="4400" spc="-55" dirty="0">
                <a:solidFill>
                  <a:srgbClr val="FFFFFF"/>
                </a:solidFill>
              </a:rPr>
              <a:t>РАССТОЯНИЙ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4826000" y="3658209"/>
            <a:ext cx="3989704" cy="24530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981075" algn="just">
              <a:lnSpc>
                <a:spcPct val="100000"/>
              </a:lnSpc>
              <a:spcBef>
                <a:spcPts val="70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Авторы: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Бойкая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Екатерина,</a:t>
            </a:r>
            <a:endParaRPr sz="2000">
              <a:latin typeface="Calibri"/>
              <a:cs typeface="Calibri"/>
            </a:endParaRPr>
          </a:p>
          <a:p>
            <a:pPr marL="1906270" marR="73025" indent="217804" algn="just">
              <a:lnSpc>
                <a:spcPct val="125000"/>
              </a:lnSpc>
              <a:spcBef>
                <a:spcPts val="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Викторов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Борис, </a:t>
            </a:r>
            <a:r>
              <a:rPr sz="2000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Мартынов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Богдан, </a:t>
            </a:r>
            <a:r>
              <a:rPr sz="2000" spc="-4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Широких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Андрей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Научный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Руководитель: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Флоринский</a:t>
            </a:r>
            <a:endParaRPr sz="20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Александр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Алексеевич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4" y="243839"/>
            <a:ext cx="8827008" cy="64373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0400" y="1139469"/>
            <a:ext cx="7028815" cy="465328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200" spc="-10" dirty="0">
                <a:solidFill>
                  <a:srgbClr val="1F2023"/>
                </a:solidFill>
                <a:latin typeface="Microsoft Sans Serif"/>
                <a:cs typeface="Microsoft Sans Serif"/>
              </a:rPr>
              <a:t>Неформальная</a:t>
            </a:r>
            <a:r>
              <a:rPr sz="2200" spc="3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1F2023"/>
                </a:solidFill>
                <a:latin typeface="Microsoft Sans Serif"/>
                <a:cs typeface="Microsoft Sans Serif"/>
              </a:rPr>
              <a:t>постановка</a:t>
            </a:r>
            <a:r>
              <a:rPr sz="2200" spc="40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1F2023"/>
                </a:solidFill>
                <a:latin typeface="Microsoft Sans Serif"/>
                <a:cs typeface="Microsoft Sans Serif"/>
              </a:rPr>
              <a:t>задачи</a:t>
            </a:r>
            <a:endParaRPr sz="22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200" spc="-15" dirty="0">
                <a:solidFill>
                  <a:srgbClr val="1F2023"/>
                </a:solidFill>
                <a:latin typeface="Microsoft Sans Serif"/>
                <a:cs typeface="Microsoft Sans Serif"/>
              </a:rPr>
              <a:t>Примеры</a:t>
            </a:r>
            <a:endParaRPr sz="2200">
              <a:latin typeface="Microsoft Sans Serif"/>
              <a:cs typeface="Microsoft Sans Serif"/>
            </a:endParaRPr>
          </a:p>
          <a:p>
            <a:pPr marL="956944" lvl="1" indent="-54419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957580" algn="l"/>
              </a:tabLst>
            </a:pPr>
            <a:r>
              <a:rPr sz="2200" spc="-5" dirty="0">
                <a:solidFill>
                  <a:srgbClr val="1F2023"/>
                </a:solidFill>
                <a:latin typeface="Microsoft Sans Serif"/>
                <a:cs typeface="Microsoft Sans Serif"/>
              </a:rPr>
              <a:t>Первый</a:t>
            </a:r>
            <a:r>
              <a:rPr sz="2200" spc="3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1F2023"/>
                </a:solidFill>
                <a:latin typeface="Microsoft Sans Serif"/>
                <a:cs typeface="Microsoft Sans Serif"/>
              </a:rPr>
              <a:t>пример:</a:t>
            </a:r>
            <a:r>
              <a:rPr sz="2200" spc="30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1F2023"/>
                </a:solidFill>
                <a:latin typeface="Microsoft Sans Serif"/>
                <a:cs typeface="Microsoft Sans Serif"/>
              </a:rPr>
              <a:t>Задача</a:t>
            </a:r>
            <a:r>
              <a:rPr sz="2200" spc="20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1F2023"/>
                </a:solidFill>
                <a:latin typeface="Microsoft Sans Serif"/>
                <a:cs typeface="Microsoft Sans Serif"/>
              </a:rPr>
              <a:t>с</a:t>
            </a:r>
            <a:r>
              <a:rPr sz="2200" spc="2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1F2023"/>
                </a:solidFill>
                <a:latin typeface="Microsoft Sans Serif"/>
                <a:cs typeface="Microsoft Sans Serif"/>
              </a:rPr>
              <a:t>олимпиады</a:t>
            </a:r>
            <a:endParaRPr sz="2200">
              <a:latin typeface="Microsoft Sans Serif"/>
              <a:cs typeface="Microsoft Sans Serif"/>
            </a:endParaRPr>
          </a:p>
          <a:p>
            <a:pPr marL="957580" lvl="1" indent="-544830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958215" algn="l"/>
              </a:tabLst>
            </a:pPr>
            <a:r>
              <a:rPr sz="2200" spc="-20" dirty="0">
                <a:solidFill>
                  <a:srgbClr val="1F2023"/>
                </a:solidFill>
                <a:latin typeface="Microsoft Sans Serif"/>
                <a:cs typeface="Microsoft Sans Serif"/>
              </a:rPr>
              <a:t>Второй</a:t>
            </a:r>
            <a:r>
              <a:rPr sz="2200" spc="2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1F2023"/>
                </a:solidFill>
                <a:latin typeface="Microsoft Sans Serif"/>
                <a:cs typeface="Microsoft Sans Serif"/>
              </a:rPr>
              <a:t>пример:</a:t>
            </a:r>
            <a:r>
              <a:rPr sz="2200" spc="20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1F2023"/>
                </a:solidFill>
                <a:latin typeface="Microsoft Sans Serif"/>
                <a:cs typeface="Microsoft Sans Serif"/>
              </a:rPr>
              <a:t>Задача</a:t>
            </a:r>
            <a:r>
              <a:rPr sz="2200" spc="30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1F2023"/>
                </a:solidFill>
                <a:latin typeface="Microsoft Sans Serif"/>
                <a:cs typeface="Microsoft Sans Serif"/>
              </a:rPr>
              <a:t>Лейбница</a:t>
            </a:r>
            <a:endParaRPr sz="2200">
              <a:latin typeface="Microsoft Sans Serif"/>
              <a:cs typeface="Microsoft Sans Serif"/>
            </a:endParaRPr>
          </a:p>
          <a:p>
            <a:pPr marL="956944" lvl="1" indent="-544195">
              <a:lnSpc>
                <a:spcPct val="100000"/>
              </a:lnSpc>
              <a:spcBef>
                <a:spcPts val="405"/>
              </a:spcBef>
              <a:buAutoNum type="arabicPeriod"/>
              <a:tabLst>
                <a:tab pos="957580" algn="l"/>
              </a:tabLst>
            </a:pPr>
            <a:r>
              <a:rPr sz="2200" spc="-35" dirty="0">
                <a:solidFill>
                  <a:srgbClr val="1F2023"/>
                </a:solidFill>
                <a:latin typeface="Microsoft Sans Serif"/>
                <a:cs typeface="Microsoft Sans Serif"/>
              </a:rPr>
              <a:t>Третий</a:t>
            </a:r>
            <a:r>
              <a:rPr sz="2200" spc="2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1F2023"/>
                </a:solidFill>
                <a:latin typeface="Microsoft Sans Serif"/>
                <a:cs typeface="Microsoft Sans Serif"/>
              </a:rPr>
              <a:t>пример:</a:t>
            </a:r>
            <a:r>
              <a:rPr sz="2200" spc="2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1F2023"/>
                </a:solidFill>
                <a:latin typeface="Microsoft Sans Serif"/>
                <a:cs typeface="Microsoft Sans Serif"/>
              </a:rPr>
              <a:t>Задача</a:t>
            </a:r>
            <a:r>
              <a:rPr sz="2200" spc="20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1F2023"/>
                </a:solidFill>
                <a:latin typeface="Microsoft Sans Serif"/>
                <a:cs typeface="Microsoft Sans Serif"/>
              </a:rPr>
              <a:t>Холшевникова</a:t>
            </a:r>
            <a:endParaRPr sz="22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200" spc="-5" dirty="0">
                <a:latin typeface="Microsoft Sans Serif"/>
                <a:cs typeface="Microsoft Sans Serif"/>
              </a:rPr>
              <a:t>Общая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постановка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задачи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проекта.</a:t>
            </a:r>
            <a:endParaRPr sz="2200">
              <a:latin typeface="Microsoft Sans Serif"/>
              <a:cs typeface="Microsoft Sans Serif"/>
            </a:endParaRPr>
          </a:p>
          <a:p>
            <a:pPr marL="957580" lvl="1" indent="-544830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958215" algn="l"/>
              </a:tabLst>
            </a:pPr>
            <a:r>
              <a:rPr sz="2200" spc="-15" dirty="0">
                <a:solidFill>
                  <a:srgbClr val="1F2023"/>
                </a:solidFill>
                <a:latin typeface="Microsoft Sans Serif"/>
                <a:cs typeface="Microsoft Sans Serif"/>
              </a:rPr>
              <a:t>Определения</a:t>
            </a:r>
            <a:endParaRPr sz="2200">
              <a:latin typeface="Microsoft Sans Serif"/>
              <a:cs typeface="Microsoft Sans Serif"/>
            </a:endParaRPr>
          </a:p>
          <a:p>
            <a:pPr marL="956944" lvl="1" indent="-544195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957580" algn="l"/>
              </a:tabLst>
            </a:pPr>
            <a:r>
              <a:rPr sz="2200" spc="-25" dirty="0">
                <a:solidFill>
                  <a:srgbClr val="1F2023"/>
                </a:solidFill>
                <a:latin typeface="Microsoft Sans Serif"/>
                <a:cs typeface="Microsoft Sans Serif"/>
              </a:rPr>
              <a:t>Задачи</a:t>
            </a:r>
            <a:r>
              <a:rPr sz="2200" spc="-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1F2023"/>
                </a:solidFill>
                <a:latin typeface="Microsoft Sans Serif"/>
                <a:cs typeface="Microsoft Sans Serif"/>
              </a:rPr>
              <a:t>проекта</a:t>
            </a:r>
            <a:endParaRPr sz="22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395"/>
              </a:spcBef>
              <a:buAutoNum type="arabicPeriod" startAt="4"/>
              <a:tabLst>
                <a:tab pos="469900" algn="l"/>
                <a:tab pos="470534" algn="l"/>
              </a:tabLst>
            </a:pPr>
            <a:r>
              <a:rPr sz="2200" spc="-15" dirty="0">
                <a:solidFill>
                  <a:srgbClr val="1F2023"/>
                </a:solidFill>
                <a:latin typeface="Microsoft Sans Serif"/>
                <a:cs typeface="Microsoft Sans Serif"/>
              </a:rPr>
              <a:t>Актуальность</a:t>
            </a:r>
            <a:endParaRPr sz="22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400"/>
              </a:spcBef>
              <a:buAutoNum type="arabicPeriod" startAt="4"/>
              <a:tabLst>
                <a:tab pos="469900" algn="l"/>
                <a:tab pos="470534" algn="l"/>
              </a:tabLst>
            </a:pPr>
            <a:r>
              <a:rPr sz="2200" spc="-5" dirty="0">
                <a:solidFill>
                  <a:srgbClr val="1F2023"/>
                </a:solidFill>
                <a:latin typeface="Microsoft Sans Serif"/>
                <a:cs typeface="Microsoft Sans Serif"/>
              </a:rPr>
              <a:t>Случай</a:t>
            </a:r>
            <a:r>
              <a:rPr sz="2200" spc="3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1F2023"/>
                </a:solidFill>
                <a:latin typeface="Microsoft Sans Serif"/>
                <a:cs typeface="Microsoft Sans Serif"/>
              </a:rPr>
              <a:t>среднего</a:t>
            </a:r>
            <a:r>
              <a:rPr sz="2200" spc="20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1F2023"/>
                </a:solidFill>
                <a:latin typeface="Microsoft Sans Serif"/>
                <a:cs typeface="Microsoft Sans Serif"/>
              </a:rPr>
              <a:t>степенного</a:t>
            </a:r>
            <a:r>
              <a:rPr sz="2200" spc="20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1F2023"/>
                </a:solidFill>
                <a:latin typeface="Microsoft Sans Serif"/>
                <a:cs typeface="Microsoft Sans Serif"/>
              </a:rPr>
              <a:t>на</a:t>
            </a:r>
            <a:r>
              <a:rPr sz="2200" spc="25" dirty="0">
                <a:solidFill>
                  <a:srgbClr val="1F2023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1F2023"/>
                </a:solidFill>
                <a:latin typeface="Microsoft Sans Serif"/>
                <a:cs typeface="Microsoft Sans Serif"/>
              </a:rPr>
              <a:t>прямой</a:t>
            </a:r>
            <a:endParaRPr sz="2200">
              <a:latin typeface="Microsoft Sans Serif"/>
              <a:cs typeface="Microsoft Sans Serif"/>
            </a:endParaRPr>
          </a:p>
          <a:p>
            <a:pPr marL="1414780" lvl="1" indent="-544830">
              <a:lnSpc>
                <a:spcPct val="100000"/>
              </a:lnSpc>
              <a:spcBef>
                <a:spcPts val="405"/>
              </a:spcBef>
              <a:buClr>
                <a:srgbClr val="1F2023"/>
              </a:buClr>
              <a:buAutoNum type="arabicPeriod"/>
              <a:tabLst>
                <a:tab pos="1415415" algn="l"/>
              </a:tabLst>
            </a:pPr>
            <a:r>
              <a:rPr sz="2200" spc="-10" dirty="0">
                <a:latin typeface="Microsoft Sans Serif"/>
                <a:cs typeface="Microsoft Sans Serif"/>
              </a:rPr>
              <a:t>Основная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теорема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5" dirty="0">
                <a:latin typeface="Microsoft Sans Serif"/>
                <a:cs typeface="Microsoft Sans Serif"/>
              </a:rPr>
              <a:t>для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степенных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средних</a:t>
            </a:r>
            <a:endParaRPr sz="2200">
              <a:latin typeface="Microsoft Sans Serif"/>
              <a:cs typeface="Microsoft Sans Serif"/>
            </a:endParaRPr>
          </a:p>
          <a:p>
            <a:pPr marL="1414780" lvl="1" indent="-544830">
              <a:lnSpc>
                <a:spcPct val="100000"/>
              </a:lnSpc>
              <a:spcBef>
                <a:spcPts val="340"/>
              </a:spcBef>
              <a:buClr>
                <a:srgbClr val="1F2023"/>
              </a:buClr>
              <a:buFont typeface="Microsoft Sans Serif"/>
              <a:buAutoNum type="arabicPeriod"/>
              <a:tabLst>
                <a:tab pos="1415415" algn="l"/>
              </a:tabLst>
            </a:pPr>
            <a:r>
              <a:rPr sz="2200" spc="-10" dirty="0">
                <a:latin typeface="Calibri"/>
                <a:cs typeface="Calibri"/>
              </a:rPr>
              <a:t>Подробности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доказательства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теоремы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</a:t>
            </a:fld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996173" y="378967"/>
            <a:ext cx="890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ПЛАН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4" y="243839"/>
            <a:ext cx="8827008" cy="64373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96173" y="378967"/>
            <a:ext cx="890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ПЛАН</a:t>
            </a:r>
            <a:endParaRPr sz="2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64642" y="1172298"/>
            <a:ext cx="6587490" cy="3178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514984" marR="1574165" indent="-514984" algn="r">
              <a:lnSpc>
                <a:spcPct val="100000"/>
              </a:lnSpc>
              <a:spcBef>
                <a:spcPts val="630"/>
              </a:spcBef>
              <a:buAutoNum type="arabicPeriod" startAt="6"/>
              <a:tabLst>
                <a:tab pos="514984" algn="l"/>
                <a:tab pos="515620" algn="l"/>
              </a:tabLst>
            </a:pPr>
            <a:r>
              <a:rPr sz="2200" spc="-5" dirty="0">
                <a:latin typeface="Microsoft Sans Serif"/>
                <a:cs typeface="Microsoft Sans Serif"/>
              </a:rPr>
              <a:t>Не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степенные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средние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на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прямой.</a:t>
            </a:r>
            <a:endParaRPr sz="2200">
              <a:latin typeface="Microsoft Sans Serif"/>
              <a:cs typeface="Microsoft Sans Serif"/>
            </a:endParaRPr>
          </a:p>
          <a:p>
            <a:pPr marL="543560" marR="1633220" lvl="1" indent="-543560" algn="r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543560" algn="l"/>
              </a:tabLst>
            </a:pPr>
            <a:r>
              <a:rPr sz="2200" spc="-30" dirty="0">
                <a:latin typeface="Microsoft Sans Serif"/>
                <a:cs typeface="Microsoft Sans Serif"/>
              </a:rPr>
              <a:t>Дополнительные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определения</a:t>
            </a:r>
            <a:endParaRPr sz="2200">
              <a:latin typeface="Microsoft Sans Serif"/>
              <a:cs typeface="Microsoft Sans Serif"/>
            </a:endParaRPr>
          </a:p>
          <a:p>
            <a:pPr marL="956310" lvl="1" indent="-54356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956944" algn="l"/>
              </a:tabLst>
            </a:pPr>
            <a:r>
              <a:rPr sz="2200" spc="-35" dirty="0">
                <a:latin typeface="Microsoft Sans Serif"/>
                <a:cs typeface="Microsoft Sans Serif"/>
              </a:rPr>
              <a:t>Формулировка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основных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теорем</a:t>
            </a:r>
            <a:endParaRPr sz="2200">
              <a:latin typeface="Microsoft Sans Serif"/>
              <a:cs typeface="Microsoft Sans Serif"/>
            </a:endParaRPr>
          </a:p>
          <a:p>
            <a:pPr marL="926465" marR="5080" lvl="1" indent="-51371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956944" algn="l"/>
              </a:tabLst>
            </a:pPr>
            <a:r>
              <a:rPr sz="2200" spc="-10" dirty="0">
                <a:latin typeface="Microsoft Sans Serif"/>
                <a:cs typeface="Microsoft Sans Serif"/>
              </a:rPr>
              <a:t>Подробности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доказательства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теорем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2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и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3.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Вспомогательные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утверждения</a:t>
            </a:r>
            <a:endParaRPr sz="2200">
              <a:latin typeface="Microsoft Sans Serif"/>
              <a:cs typeface="Microsoft Sans Serif"/>
            </a:endParaRPr>
          </a:p>
          <a:p>
            <a:pPr marL="956310" lvl="1" indent="-54356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956944" algn="l"/>
              </a:tabLst>
            </a:pPr>
            <a:r>
              <a:rPr sz="2200" spc="-10" dirty="0">
                <a:latin typeface="Microsoft Sans Serif"/>
                <a:cs typeface="Microsoft Sans Serif"/>
              </a:rPr>
              <a:t>Подробности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доказательства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теорем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2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и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3.</a:t>
            </a:r>
            <a:endParaRPr sz="2200">
              <a:latin typeface="Microsoft Sans Serif"/>
              <a:cs typeface="Microsoft Sans Serif"/>
            </a:endParaRPr>
          </a:p>
          <a:p>
            <a:pPr marL="527685" indent="-515620">
              <a:lnSpc>
                <a:spcPct val="100000"/>
              </a:lnSpc>
              <a:spcBef>
                <a:spcPts val="530"/>
              </a:spcBef>
              <a:buAutoNum type="arabicPeriod" startAt="6"/>
              <a:tabLst>
                <a:tab pos="527685" algn="l"/>
                <a:tab pos="528320" algn="l"/>
              </a:tabLst>
            </a:pPr>
            <a:r>
              <a:rPr sz="2200" spc="-30" dirty="0">
                <a:latin typeface="Microsoft Sans Serif"/>
                <a:cs typeface="Microsoft Sans Serif"/>
              </a:rPr>
              <a:t>Замечание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о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Применениях</a:t>
            </a:r>
            <a:endParaRPr sz="2200">
              <a:latin typeface="Microsoft Sans Serif"/>
              <a:cs typeface="Microsoft Sans Serif"/>
            </a:endParaRPr>
          </a:p>
          <a:p>
            <a:pPr marL="527685" indent="-515620">
              <a:lnSpc>
                <a:spcPct val="100000"/>
              </a:lnSpc>
              <a:spcBef>
                <a:spcPts val="530"/>
              </a:spcBef>
              <a:buAutoNum type="arabicPeriod" startAt="6"/>
              <a:tabLst>
                <a:tab pos="527685" algn="l"/>
                <a:tab pos="528320" algn="l"/>
              </a:tabLst>
            </a:pPr>
            <a:r>
              <a:rPr sz="2200" spc="-25" dirty="0">
                <a:latin typeface="Microsoft Sans Serif"/>
                <a:cs typeface="Microsoft Sans Serif"/>
              </a:rPr>
              <a:t>Литература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8816" y="214375"/>
            <a:ext cx="53955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5" dirty="0"/>
              <a:t>НЕФОРМАЛЬНАЯ</a:t>
            </a:r>
            <a:r>
              <a:rPr sz="2500" dirty="0"/>
              <a:t> </a:t>
            </a:r>
            <a:r>
              <a:rPr sz="2500" spc="-20" dirty="0"/>
              <a:t>ПОСТАНОВКА</a:t>
            </a:r>
            <a:r>
              <a:rPr sz="2500" spc="10" dirty="0"/>
              <a:t> </a:t>
            </a:r>
            <a:r>
              <a:rPr sz="2500" spc="-35" dirty="0"/>
              <a:t>ЗАДАЧИ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616786"/>
            <a:ext cx="7666990" cy="2774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algn="just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libri"/>
                <a:cs typeface="Calibri"/>
              </a:rPr>
              <a:t>Пусть</a:t>
            </a:r>
            <a:r>
              <a:rPr sz="2200" dirty="0">
                <a:latin typeface="Calibri"/>
                <a:cs typeface="Calibri"/>
              </a:rPr>
              <a:t> x</a:t>
            </a:r>
            <a:r>
              <a:rPr sz="2175" baseline="-21072" dirty="0">
                <a:latin typeface="Calibri"/>
                <a:cs typeface="Calibri"/>
              </a:rPr>
              <a:t>1</a:t>
            </a:r>
            <a:r>
              <a:rPr sz="2200" dirty="0">
                <a:latin typeface="Calibri"/>
                <a:cs typeface="Calibri"/>
              </a:rPr>
              <a:t>,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284" baseline="-21072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некоторый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конечный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набор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 </a:t>
            </a:r>
            <a:r>
              <a:rPr sz="2200" spc="-15" dirty="0">
                <a:latin typeface="Calibri"/>
                <a:cs typeface="Calibri"/>
              </a:rPr>
              <a:t>том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</a:t>
            </a:r>
            <a:endParaRPr sz="2200">
              <a:latin typeface="Calibri"/>
              <a:cs typeface="Calibri"/>
            </a:endParaRPr>
          </a:p>
          <a:p>
            <a:pPr marL="38100" marR="30480" algn="just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ином пространстве. </a:t>
            </a:r>
            <a:r>
              <a:rPr sz="2200" spc="-20" dirty="0">
                <a:latin typeface="Calibri"/>
                <a:cs typeface="Calibri"/>
              </a:rPr>
              <a:t>Необходимо </a:t>
            </a:r>
            <a:r>
              <a:rPr sz="2200" spc="-5" dirty="0">
                <a:latin typeface="Calibri"/>
                <a:cs typeface="Calibri"/>
              </a:rPr>
              <a:t>найти и </a:t>
            </a:r>
            <a:r>
              <a:rPr sz="2200" spc="-10" dirty="0">
                <a:latin typeface="Calibri"/>
                <a:cs typeface="Calibri"/>
              </a:rPr>
              <a:t>исследовать </a:t>
            </a:r>
            <a:r>
              <a:rPr sz="2200" spc="-5" dirty="0">
                <a:latin typeface="Calibri"/>
                <a:cs typeface="Calibri"/>
              </a:rPr>
              <a:t>свойства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точки </a:t>
            </a:r>
            <a:r>
              <a:rPr sz="2200" spc="-5" dirty="0">
                <a:latin typeface="Calibri"/>
                <a:cs typeface="Calibri"/>
              </a:rPr>
              <a:t>x </a:t>
            </a:r>
            <a:r>
              <a:rPr sz="2200" spc="-10" dirty="0">
                <a:latin typeface="Calibri"/>
                <a:cs typeface="Calibri"/>
              </a:rPr>
              <a:t>такой, что сумма расстояний </a:t>
            </a:r>
            <a:r>
              <a:rPr sz="2200" spc="-5" dirty="0">
                <a:latin typeface="Calibri"/>
                <a:cs typeface="Calibri"/>
              </a:rPr>
              <a:t>от </a:t>
            </a:r>
            <a:r>
              <a:rPr sz="2200" spc="-10" dirty="0">
                <a:latin typeface="Calibri"/>
                <a:cs typeface="Calibri"/>
              </a:rPr>
              <a:t>точки </a:t>
            </a:r>
            <a:r>
              <a:rPr sz="2200" spc="-5" dirty="0">
                <a:latin typeface="Calibri"/>
                <a:cs typeface="Calibri"/>
              </a:rPr>
              <a:t>x </a:t>
            </a:r>
            <a:r>
              <a:rPr sz="2200" spc="-20" dirty="0">
                <a:latin typeface="Calibri"/>
                <a:cs typeface="Calibri"/>
              </a:rPr>
              <a:t>до </a:t>
            </a:r>
            <a:r>
              <a:rPr sz="2200" spc="-10" dirty="0">
                <a:latin typeface="Calibri"/>
                <a:cs typeface="Calibri"/>
              </a:rPr>
              <a:t>точек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 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254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минимальна.</a:t>
            </a:r>
            <a:endParaRPr sz="2200">
              <a:latin typeface="Calibri"/>
              <a:cs typeface="Calibri"/>
            </a:endParaRPr>
          </a:p>
          <a:p>
            <a:pPr marL="38100" algn="just">
              <a:lnSpc>
                <a:spcPct val="100000"/>
              </a:lnSpc>
              <a:spcBef>
                <a:spcPts val="530"/>
              </a:spcBef>
            </a:pPr>
            <a:r>
              <a:rPr sz="2200" spc="-10" dirty="0">
                <a:latin typeface="Calibri"/>
                <a:cs typeface="Calibri"/>
              </a:rPr>
              <a:t>Можно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также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рассматривать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вместо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самих</a:t>
            </a:r>
            <a:r>
              <a:rPr sz="2200" spc="-10" dirty="0">
                <a:latin typeface="Calibri"/>
                <a:cs typeface="Calibri"/>
              </a:rPr>
              <a:t> расстояний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их</a:t>
            </a:r>
            <a:endParaRPr sz="2200">
              <a:latin typeface="Calibri"/>
              <a:cs typeface="Calibri"/>
            </a:endParaRPr>
          </a:p>
          <a:p>
            <a:pPr marL="38100" marR="257175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степени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другие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выражения.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точки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</a:t>
            </a:r>
            <a:r>
              <a:rPr sz="2200" dirty="0">
                <a:latin typeface="Calibri"/>
                <a:cs typeface="Calibri"/>
              </a:rPr>
              <a:t> x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262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можно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накладывать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дополнительные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ограничения,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например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требовать,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чтобы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они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лежали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том</a:t>
            </a:r>
            <a:r>
              <a:rPr sz="2200" spc="-5" dirty="0">
                <a:latin typeface="Calibri"/>
                <a:cs typeface="Calibri"/>
              </a:rPr>
              <a:t> или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ином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множестве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1241" y="404875"/>
            <a:ext cx="58146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ПЕРВЫЙ</a:t>
            </a:r>
            <a:r>
              <a:rPr sz="2500" spc="10" dirty="0"/>
              <a:t> </a:t>
            </a:r>
            <a:r>
              <a:rPr sz="2500" spc="-10" dirty="0"/>
              <a:t>ПРИМЕР:</a:t>
            </a:r>
            <a:r>
              <a:rPr sz="2500" spc="5" dirty="0"/>
              <a:t> </a:t>
            </a:r>
            <a:r>
              <a:rPr sz="2500" spc="-35" dirty="0"/>
              <a:t>ЗАДАЧА</a:t>
            </a:r>
            <a:r>
              <a:rPr sz="2500" spc="15" dirty="0"/>
              <a:t> </a:t>
            </a:r>
            <a:r>
              <a:rPr sz="2500" spc="-5" dirty="0"/>
              <a:t>С </a:t>
            </a:r>
            <a:r>
              <a:rPr sz="2500" spc="-15" dirty="0"/>
              <a:t>ОЛИМПИАДЫ</a:t>
            </a:r>
            <a:endParaRPr sz="2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6094" y="1700783"/>
            <a:ext cx="4591811" cy="205219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38452" y="4238371"/>
            <a:ext cx="614489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координатной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прямой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отмечены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9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координатами</a:t>
            </a:r>
            <a:r>
              <a:rPr sz="2200" spc="-5" dirty="0">
                <a:latin typeface="Calibri"/>
                <a:cs typeface="Calibri"/>
              </a:rPr>
              <a:t> 2;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25; 7;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−3;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12;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19; −5; 8;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9.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Найдите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координату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точки,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сумма расстояний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от</a:t>
            </a:r>
            <a:r>
              <a:rPr sz="2200" spc="-15" dirty="0">
                <a:latin typeface="Calibri"/>
                <a:cs typeface="Calibri"/>
              </a:rPr>
              <a:t> которой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до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указанных </a:t>
            </a:r>
            <a:r>
              <a:rPr sz="2200" spc="-5" dirty="0">
                <a:latin typeface="Calibri"/>
                <a:cs typeface="Calibri"/>
              </a:rPr>
              <a:t>9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минимальна. </a:t>
            </a:r>
            <a:r>
              <a:rPr sz="2200" spc="-10" dirty="0">
                <a:latin typeface="Calibri"/>
                <a:cs typeface="Calibri"/>
              </a:rPr>
              <a:t>Ответ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обоснуйте.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1241" y="404875"/>
            <a:ext cx="58146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ПЕРВЫЙ</a:t>
            </a:r>
            <a:r>
              <a:rPr sz="2500" spc="10" dirty="0"/>
              <a:t> </a:t>
            </a:r>
            <a:r>
              <a:rPr sz="2500" spc="-10" dirty="0"/>
              <a:t>ПРИМЕР:</a:t>
            </a:r>
            <a:r>
              <a:rPr sz="2500" spc="5" dirty="0"/>
              <a:t> </a:t>
            </a:r>
            <a:r>
              <a:rPr sz="2500" spc="-35" dirty="0"/>
              <a:t>ЗАДАЧА</a:t>
            </a:r>
            <a:r>
              <a:rPr sz="2500" spc="15" dirty="0"/>
              <a:t> </a:t>
            </a:r>
            <a:r>
              <a:rPr sz="2500" spc="-5" dirty="0"/>
              <a:t>С </a:t>
            </a:r>
            <a:r>
              <a:rPr sz="2500" spc="-15" dirty="0"/>
              <a:t>ОЛИМПИАДЫ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6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1770" marR="3048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Рассмотрение</a:t>
            </a:r>
            <a:r>
              <a:rPr dirty="0"/>
              <a:t> </a:t>
            </a:r>
            <a:r>
              <a:rPr spc="-10" dirty="0"/>
              <a:t>графика</a:t>
            </a:r>
            <a:r>
              <a:rPr spc="5" dirty="0"/>
              <a:t> </a:t>
            </a:r>
            <a:r>
              <a:rPr spc="-5" dirty="0"/>
              <a:t>функции</a:t>
            </a:r>
            <a:r>
              <a:rPr spc="10" dirty="0"/>
              <a:t> </a:t>
            </a:r>
            <a:r>
              <a:rPr spc="-10" dirty="0"/>
              <a:t>G(x)</a:t>
            </a:r>
            <a:r>
              <a:rPr dirty="0"/>
              <a:t> </a:t>
            </a:r>
            <a:r>
              <a:rPr spc="-5" dirty="0"/>
              <a:t>=</a:t>
            </a:r>
            <a:r>
              <a:rPr spc="10" dirty="0"/>
              <a:t> </a:t>
            </a:r>
            <a:r>
              <a:rPr spc="-5" dirty="0"/>
              <a:t>|x</a:t>
            </a:r>
            <a:r>
              <a:rPr dirty="0"/>
              <a:t> </a:t>
            </a:r>
            <a:r>
              <a:rPr spc="-5" dirty="0"/>
              <a:t>-</a:t>
            </a:r>
            <a:r>
              <a:rPr spc="10" dirty="0"/>
              <a:t> </a:t>
            </a:r>
            <a:r>
              <a:rPr dirty="0"/>
              <a:t>x</a:t>
            </a:r>
            <a:r>
              <a:rPr sz="2175" baseline="-21072" dirty="0"/>
              <a:t>1</a:t>
            </a:r>
            <a:r>
              <a:rPr sz="2200" dirty="0"/>
              <a:t>|</a:t>
            </a:r>
            <a:r>
              <a:rPr sz="2200" spc="-5" dirty="0"/>
              <a:t> +</a:t>
            </a:r>
            <a:r>
              <a:rPr sz="2200" spc="5" dirty="0"/>
              <a:t> </a:t>
            </a:r>
            <a:r>
              <a:rPr sz="2200" spc="-5" dirty="0"/>
              <a:t>…</a:t>
            </a:r>
            <a:r>
              <a:rPr sz="2200" spc="10" dirty="0"/>
              <a:t> </a:t>
            </a:r>
            <a:r>
              <a:rPr sz="2200" spc="-5" dirty="0"/>
              <a:t>+ |x</a:t>
            </a:r>
            <a:r>
              <a:rPr sz="2200" spc="10" dirty="0"/>
              <a:t> </a:t>
            </a:r>
            <a:r>
              <a:rPr sz="2200" spc="-5" dirty="0"/>
              <a:t>-</a:t>
            </a:r>
            <a:r>
              <a:rPr sz="2200" spc="10" dirty="0"/>
              <a:t> </a:t>
            </a:r>
            <a:r>
              <a:rPr sz="2200" spc="-5" dirty="0"/>
              <a:t>x</a:t>
            </a:r>
            <a:r>
              <a:rPr sz="2175" spc="-7" baseline="-21072" dirty="0"/>
              <a:t>n</a:t>
            </a:r>
            <a:r>
              <a:rPr sz="2200" spc="-5" dirty="0"/>
              <a:t>| </a:t>
            </a:r>
            <a:r>
              <a:rPr sz="2200" dirty="0"/>
              <a:t> </a:t>
            </a:r>
            <a:r>
              <a:rPr sz="2200" spc="-15" dirty="0"/>
              <a:t>показывает, </a:t>
            </a:r>
            <a:r>
              <a:rPr sz="2200" spc="-10" dirty="0"/>
              <a:t>что </a:t>
            </a:r>
            <a:r>
              <a:rPr sz="2200" spc="-15" dirty="0"/>
              <a:t>точка </a:t>
            </a:r>
            <a:r>
              <a:rPr sz="2200" spc="-10" dirty="0"/>
              <a:t>минимума </a:t>
            </a:r>
            <a:r>
              <a:rPr sz="2200" dirty="0"/>
              <a:t>x</a:t>
            </a:r>
            <a:r>
              <a:rPr sz="2175" baseline="-21072" dirty="0"/>
              <a:t>0</a:t>
            </a:r>
            <a:r>
              <a:rPr sz="2175" spc="7" baseline="-21072" dirty="0"/>
              <a:t> </a:t>
            </a:r>
            <a:r>
              <a:rPr sz="2200" spc="-5" dirty="0"/>
              <a:t>при чётном n не </a:t>
            </a:r>
            <a:r>
              <a:rPr sz="2200" dirty="0"/>
              <a:t> </a:t>
            </a:r>
            <a:r>
              <a:rPr sz="2200" spc="-10" dirty="0"/>
              <a:t>единственна,</a:t>
            </a:r>
            <a:r>
              <a:rPr sz="2200" spc="5" dirty="0"/>
              <a:t> </a:t>
            </a:r>
            <a:r>
              <a:rPr sz="2200" spc="-5" dirty="0"/>
              <a:t>а при</a:t>
            </a:r>
            <a:r>
              <a:rPr sz="2200" spc="10" dirty="0"/>
              <a:t> </a:t>
            </a:r>
            <a:r>
              <a:rPr sz="2200" spc="-5" dirty="0"/>
              <a:t>нечётном</a:t>
            </a:r>
            <a:r>
              <a:rPr sz="2200" spc="20" dirty="0"/>
              <a:t> </a:t>
            </a:r>
            <a:r>
              <a:rPr sz="2200" spc="-5" dirty="0"/>
              <a:t>n =</a:t>
            </a:r>
            <a:r>
              <a:rPr sz="2200" spc="5" dirty="0"/>
              <a:t> </a:t>
            </a:r>
            <a:r>
              <a:rPr sz="2200" spc="-5" dirty="0"/>
              <a:t>2k+1</a:t>
            </a:r>
            <a:r>
              <a:rPr sz="2200" spc="10" dirty="0"/>
              <a:t> </a:t>
            </a:r>
            <a:r>
              <a:rPr sz="2200" spc="-5" dirty="0"/>
              <a:t>совпадает</a:t>
            </a:r>
            <a:r>
              <a:rPr sz="2200" dirty="0"/>
              <a:t> </a:t>
            </a:r>
            <a:r>
              <a:rPr sz="2200" spc="-5" dirty="0"/>
              <a:t>с</a:t>
            </a:r>
            <a:r>
              <a:rPr sz="2200" spc="-10" dirty="0"/>
              <a:t> </a:t>
            </a:r>
            <a:r>
              <a:rPr sz="2200" spc="-15" dirty="0"/>
              <a:t>точкой</a:t>
            </a:r>
            <a:r>
              <a:rPr sz="2200" spc="20" dirty="0"/>
              <a:t> </a:t>
            </a:r>
            <a:r>
              <a:rPr sz="2200" dirty="0"/>
              <a:t>x</a:t>
            </a:r>
            <a:r>
              <a:rPr sz="2175" baseline="-21072" dirty="0"/>
              <a:t>к+1 </a:t>
            </a:r>
            <a:r>
              <a:rPr sz="2175" spc="7" baseline="-21072" dirty="0"/>
              <a:t> </a:t>
            </a:r>
            <a:r>
              <a:rPr sz="2200" spc="-5" dirty="0"/>
              <a:t>если</a:t>
            </a:r>
            <a:r>
              <a:rPr sz="2200" spc="15" dirty="0"/>
              <a:t> </a:t>
            </a:r>
            <a:r>
              <a:rPr sz="2200" spc="-15" dirty="0"/>
              <a:t>располагать</a:t>
            </a:r>
            <a:r>
              <a:rPr sz="2200" spc="15" dirty="0"/>
              <a:t> </a:t>
            </a:r>
            <a:r>
              <a:rPr sz="2200" spc="-10" dirty="0"/>
              <a:t>точки</a:t>
            </a:r>
            <a:r>
              <a:rPr sz="2200" spc="5" dirty="0"/>
              <a:t> </a:t>
            </a:r>
            <a:r>
              <a:rPr sz="2200" spc="-5" dirty="0"/>
              <a:t>в порядке</a:t>
            </a:r>
            <a:r>
              <a:rPr sz="2200" spc="20" dirty="0"/>
              <a:t> </a:t>
            </a:r>
            <a:r>
              <a:rPr sz="2200" spc="-5" dirty="0"/>
              <a:t>возрастания.</a:t>
            </a:r>
            <a:r>
              <a:rPr sz="2200" spc="-30" dirty="0"/>
              <a:t> </a:t>
            </a:r>
            <a:r>
              <a:rPr sz="2200" spc="-5" dirty="0"/>
              <a:t>Ясно,</a:t>
            </a:r>
            <a:r>
              <a:rPr sz="2200" dirty="0"/>
              <a:t> </a:t>
            </a:r>
            <a:r>
              <a:rPr sz="2200" spc="-15" dirty="0"/>
              <a:t>что</a:t>
            </a:r>
            <a:r>
              <a:rPr sz="2200" spc="5" dirty="0"/>
              <a:t> </a:t>
            </a:r>
            <a:r>
              <a:rPr sz="2200" spc="-15" dirty="0"/>
              <a:t>точка </a:t>
            </a:r>
            <a:r>
              <a:rPr sz="2200" spc="-480" dirty="0"/>
              <a:t> </a:t>
            </a:r>
            <a:r>
              <a:rPr sz="2200" dirty="0"/>
              <a:t>x</a:t>
            </a:r>
            <a:r>
              <a:rPr sz="2175" baseline="-21072" dirty="0"/>
              <a:t>0</a:t>
            </a:r>
            <a:r>
              <a:rPr sz="2175" spc="7" baseline="-21072" dirty="0"/>
              <a:t> </a:t>
            </a:r>
            <a:r>
              <a:rPr sz="2200" spc="-10" dirty="0"/>
              <a:t>(или </a:t>
            </a:r>
            <a:r>
              <a:rPr sz="2200" spc="-5" dirty="0"/>
              <a:t>наименьшее из них в </a:t>
            </a:r>
            <a:r>
              <a:rPr sz="2200" spc="-10" dirty="0"/>
              <a:t>случае неединственности) </a:t>
            </a:r>
            <a:r>
              <a:rPr sz="2200" spc="-15" dirty="0"/>
              <a:t>может </a:t>
            </a:r>
            <a:r>
              <a:rPr sz="2200" spc="-484" dirty="0"/>
              <a:t> </a:t>
            </a:r>
            <a:r>
              <a:rPr sz="2200" spc="-10" dirty="0"/>
              <a:t>рассматриваться</a:t>
            </a:r>
            <a:r>
              <a:rPr sz="2200" spc="-20" dirty="0"/>
              <a:t> </a:t>
            </a:r>
            <a:r>
              <a:rPr sz="2200" spc="-15" dirty="0"/>
              <a:t>как</a:t>
            </a:r>
            <a:r>
              <a:rPr sz="2200" spc="10" dirty="0"/>
              <a:t> </a:t>
            </a:r>
            <a:r>
              <a:rPr sz="2200" spc="-15" dirty="0"/>
              <a:t>некоторое</a:t>
            </a:r>
            <a:r>
              <a:rPr sz="2200" spc="15" dirty="0"/>
              <a:t> </a:t>
            </a:r>
            <a:r>
              <a:rPr sz="2200" spc="-10" dirty="0"/>
              <a:t>среднее</a:t>
            </a:r>
            <a:r>
              <a:rPr sz="2200" spc="15" dirty="0"/>
              <a:t> </a:t>
            </a:r>
            <a:r>
              <a:rPr sz="2200" spc="-20" dirty="0"/>
              <a:t>между</a:t>
            </a:r>
            <a:r>
              <a:rPr sz="2200" spc="60" dirty="0"/>
              <a:t> </a:t>
            </a:r>
            <a:r>
              <a:rPr sz="2200" spc="-5" dirty="0"/>
              <a:t>x</a:t>
            </a:r>
            <a:r>
              <a:rPr sz="2175" spc="-7" baseline="-21072" dirty="0"/>
              <a:t>1</a:t>
            </a:r>
            <a:r>
              <a:rPr sz="2200" spc="-5" dirty="0"/>
              <a:t>,</a:t>
            </a:r>
            <a:r>
              <a:rPr sz="2200" spc="5" dirty="0"/>
              <a:t> </a:t>
            </a:r>
            <a:r>
              <a:rPr sz="2200" spc="-5" dirty="0"/>
              <a:t>x</a:t>
            </a:r>
            <a:r>
              <a:rPr sz="2175" spc="-7" baseline="-21072" dirty="0"/>
              <a:t>2,</a:t>
            </a:r>
            <a:r>
              <a:rPr sz="2200" spc="-5" dirty="0"/>
              <a:t>..., x</a:t>
            </a:r>
            <a:r>
              <a:rPr sz="2175" spc="-7" baseline="-21072" dirty="0"/>
              <a:t>n</a:t>
            </a:r>
            <a:r>
              <a:rPr sz="2200" spc="-5" dirty="0"/>
              <a:t>.</a:t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1241" y="404875"/>
            <a:ext cx="58146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ПЕРВЫЙ</a:t>
            </a:r>
            <a:r>
              <a:rPr sz="2500" spc="10" dirty="0"/>
              <a:t> </a:t>
            </a:r>
            <a:r>
              <a:rPr sz="2500" spc="-10" dirty="0"/>
              <a:t>ПРИМЕР:</a:t>
            </a:r>
            <a:r>
              <a:rPr sz="2500" spc="5" dirty="0"/>
              <a:t> </a:t>
            </a:r>
            <a:r>
              <a:rPr sz="2500" spc="-35" dirty="0"/>
              <a:t>ЗАДАЧА</a:t>
            </a:r>
            <a:r>
              <a:rPr sz="2500" spc="15" dirty="0"/>
              <a:t> </a:t>
            </a:r>
            <a:r>
              <a:rPr sz="2500" spc="-5" dirty="0"/>
              <a:t>С </a:t>
            </a:r>
            <a:r>
              <a:rPr sz="2500" spc="-15" dirty="0"/>
              <a:t>ОЛИМПИАДЫ</a:t>
            </a:r>
            <a:endParaRPr sz="2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7846" y="1196809"/>
            <a:ext cx="5256530" cy="52565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7037" y="1744751"/>
            <a:ext cx="2665730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20000"/>
              </a:lnSpc>
              <a:spcBef>
                <a:spcPts val="100"/>
              </a:spcBef>
            </a:pP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среднее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арифметическое.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G(x)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сумма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модулей.</a:t>
            </a:r>
            <a:endParaRPr sz="16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84"/>
              </a:spcBef>
            </a:pPr>
            <a:r>
              <a:rPr sz="1600" spc="-5" dirty="0">
                <a:latin typeface="Calibri"/>
                <a:cs typeface="Calibri"/>
              </a:rPr>
              <a:t>M</a:t>
            </a:r>
            <a:r>
              <a:rPr sz="1575" spc="-7" baseline="-21164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(x</a:t>
            </a:r>
            <a:r>
              <a:rPr sz="1575" spc="-7" baseline="-21164" dirty="0">
                <a:latin typeface="Calibri"/>
                <a:cs typeface="Calibri"/>
              </a:rPr>
              <a:t>1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x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…,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x</a:t>
            </a:r>
            <a:r>
              <a:rPr sz="1575" baseline="-21164" dirty="0">
                <a:latin typeface="Calibri"/>
                <a:cs typeface="Calibri"/>
              </a:rPr>
              <a:t>9</a:t>
            </a:r>
            <a:r>
              <a:rPr sz="1600" dirty="0">
                <a:latin typeface="Calibri"/>
                <a:cs typeface="Calibri"/>
              </a:rPr>
              <a:t>)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 </a:t>
            </a:r>
            <a:r>
              <a:rPr sz="1600" dirty="0">
                <a:latin typeface="Calibri"/>
                <a:cs typeface="Calibri"/>
              </a:rPr>
              <a:t>x</a:t>
            </a:r>
            <a:r>
              <a:rPr sz="1575" baseline="-21164" dirty="0">
                <a:latin typeface="Calibri"/>
                <a:cs typeface="Calibri"/>
              </a:rPr>
              <a:t>5</a:t>
            </a:r>
            <a:r>
              <a:rPr sz="1600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1241" y="404875"/>
            <a:ext cx="58146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ПЕРВЫЙ</a:t>
            </a:r>
            <a:r>
              <a:rPr sz="2500" spc="10" dirty="0"/>
              <a:t> </a:t>
            </a:r>
            <a:r>
              <a:rPr sz="2500" spc="-10" dirty="0"/>
              <a:t>ПРИМЕР:</a:t>
            </a:r>
            <a:r>
              <a:rPr sz="2500" spc="5" dirty="0"/>
              <a:t> </a:t>
            </a:r>
            <a:r>
              <a:rPr sz="2500" spc="-35" dirty="0"/>
              <a:t>ЗАДАЧА</a:t>
            </a:r>
            <a:r>
              <a:rPr sz="2500" spc="15" dirty="0"/>
              <a:t> </a:t>
            </a:r>
            <a:r>
              <a:rPr sz="2500" spc="-5" dirty="0"/>
              <a:t>С </a:t>
            </a:r>
            <a:r>
              <a:rPr sz="2500" spc="-15" dirty="0"/>
              <a:t>ОЛИМПИАДЫ</a:t>
            </a:r>
            <a:endParaRPr sz="2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0246" y="1124800"/>
            <a:ext cx="6223634" cy="525653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2389" y="378967"/>
            <a:ext cx="5772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/>
              <a:t>ВТОРОЙ</a:t>
            </a:r>
            <a:r>
              <a:rPr sz="2800" dirty="0"/>
              <a:t> </a:t>
            </a:r>
            <a:r>
              <a:rPr sz="2800" spc="-5" dirty="0"/>
              <a:t>ПРИМЕР:</a:t>
            </a:r>
            <a:r>
              <a:rPr sz="2800" spc="10" dirty="0"/>
              <a:t> </a:t>
            </a:r>
            <a:r>
              <a:rPr sz="2800" spc="-40" dirty="0"/>
              <a:t>ЗАДАЧА</a:t>
            </a:r>
            <a:r>
              <a:rPr sz="2800" spc="5" dirty="0"/>
              <a:t> </a:t>
            </a:r>
            <a:r>
              <a:rPr sz="2800" spc="-5" dirty="0"/>
              <a:t>ЛЕЙБНИЦА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616786"/>
            <a:ext cx="7733030" cy="1769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Calibri"/>
                <a:cs typeface="Calibri"/>
              </a:rPr>
              <a:t>Задача.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Для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набора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1</a:t>
            </a:r>
            <a:r>
              <a:rPr sz="2200" dirty="0">
                <a:latin typeface="Calibri"/>
                <a:cs typeface="Calibri"/>
              </a:rPr>
              <a:t>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262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плоскости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 в</a:t>
            </a:r>
            <a:endParaRPr sz="2200">
              <a:latin typeface="Calibri"/>
              <a:cs typeface="Calibri"/>
            </a:endParaRPr>
          </a:p>
          <a:p>
            <a:pPr marL="38100" marR="529590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пространстве найти </a:t>
            </a:r>
            <a:r>
              <a:rPr sz="2200" spc="-10" dirty="0">
                <a:latin typeface="Calibri"/>
                <a:cs typeface="Calibri"/>
              </a:rPr>
              <a:t>точку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0</a:t>
            </a:r>
            <a:r>
              <a:rPr sz="2175" spc="7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сумма квадратов расстояний от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которой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до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254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минимальна.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sz="2200" spc="-10" dirty="0">
                <a:latin typeface="Calibri"/>
                <a:cs typeface="Calibri"/>
              </a:rPr>
              <a:t>Ответ: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0</a:t>
            </a:r>
            <a:r>
              <a:rPr sz="2175" spc="247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арифметическое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37" baseline="-21072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как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векторов с началом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 </a:t>
            </a:r>
            <a:r>
              <a:rPr sz="2200" spc="-25" dirty="0">
                <a:latin typeface="Calibri"/>
                <a:cs typeface="Calibri"/>
              </a:rPr>
              <a:t>нуле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(другими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словами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их </a:t>
            </a:r>
            <a:r>
              <a:rPr sz="2200" spc="-10" dirty="0">
                <a:latin typeface="Calibri"/>
                <a:cs typeface="Calibri"/>
              </a:rPr>
              <a:t>центр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тяжести).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7045" y="404875"/>
            <a:ext cx="58585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/>
              <a:t>ТРЕТИЙ</a:t>
            </a:r>
            <a:r>
              <a:rPr sz="2500" spc="-30" dirty="0"/>
              <a:t> </a:t>
            </a:r>
            <a:r>
              <a:rPr sz="2500" spc="-5" dirty="0"/>
              <a:t>ПРИМЕР:</a:t>
            </a:r>
            <a:r>
              <a:rPr sz="2500" spc="-10" dirty="0"/>
              <a:t> </a:t>
            </a:r>
            <a:r>
              <a:rPr sz="2500" spc="-35" dirty="0"/>
              <a:t>ЗАДАЧА</a:t>
            </a:r>
            <a:r>
              <a:rPr sz="2500" spc="-5" dirty="0"/>
              <a:t> </a:t>
            </a:r>
            <a:r>
              <a:rPr sz="2500" spc="-20" dirty="0"/>
              <a:t>ХОЛШЕВНИКОВА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616786"/>
            <a:ext cx="7738745" cy="3848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К.В.Холшевниковым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его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учениками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рассматривалась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следующая </a:t>
            </a:r>
            <a:r>
              <a:rPr sz="2200" spc="-5" dirty="0">
                <a:latin typeface="Calibri"/>
                <a:cs typeface="Calibri"/>
              </a:rPr>
              <a:t>задача:</a:t>
            </a:r>
            <a:endParaRPr sz="2200" dirty="0">
              <a:latin typeface="Calibri"/>
              <a:cs typeface="Calibri"/>
            </a:endParaRPr>
          </a:p>
          <a:p>
            <a:pPr marL="38100" marR="274320" indent="38100">
              <a:lnSpc>
                <a:spcPct val="100000"/>
              </a:lnSpc>
              <a:spcBef>
                <a:spcPts val="530"/>
              </a:spcBef>
            </a:pPr>
            <a:r>
              <a:rPr sz="2200" spc="-10" dirty="0">
                <a:latin typeface="Calibri"/>
                <a:cs typeface="Calibri"/>
              </a:rPr>
              <a:t>для данного </a:t>
            </a:r>
            <a:r>
              <a:rPr sz="2200" spc="-5" dirty="0">
                <a:latin typeface="Calibri"/>
                <a:cs typeface="Calibri"/>
              </a:rPr>
              <a:t>набора орбит 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 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7" baseline="-21072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некоторых </a:t>
            </a:r>
            <a:r>
              <a:rPr sz="2200" spc="-5" dirty="0">
                <a:latin typeface="Calibri"/>
                <a:cs typeface="Calibri"/>
              </a:rPr>
              <a:t>небесных </a:t>
            </a:r>
            <a:r>
              <a:rPr sz="2200" spc="-25" dirty="0">
                <a:latin typeface="Calibri"/>
                <a:cs typeface="Calibri"/>
              </a:rPr>
              <a:t>тел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найти </a:t>
            </a:r>
            <a:r>
              <a:rPr sz="2200" spc="-10" dirty="0">
                <a:latin typeface="Calibri"/>
                <a:cs typeface="Calibri"/>
              </a:rPr>
              <a:t>орбиту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0</a:t>
            </a:r>
            <a:r>
              <a:rPr sz="2175" spc="7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 </a:t>
            </a:r>
            <a:r>
              <a:rPr sz="2200" spc="-15" dirty="0">
                <a:latin typeface="Calibri"/>
                <a:cs typeface="Calibri"/>
              </a:rPr>
              <a:t>которой </a:t>
            </a:r>
            <a:r>
              <a:rPr sz="2200" spc="-10" dirty="0">
                <a:latin typeface="Calibri"/>
                <a:cs typeface="Calibri"/>
              </a:rPr>
              <a:t>сумма квадратов расстояний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Холшевникова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до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орбит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1</a:t>
            </a:r>
            <a:r>
              <a:rPr sz="2200" dirty="0">
                <a:latin typeface="Calibri"/>
                <a:cs typeface="Calibri"/>
              </a:rPr>
              <a:t>,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22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минимальна.</a:t>
            </a:r>
            <a:endParaRPr sz="2200" dirty="0">
              <a:latin typeface="Calibri"/>
              <a:cs typeface="Calibri"/>
            </a:endParaRPr>
          </a:p>
          <a:p>
            <a:pPr marL="38100" marR="30480">
              <a:lnSpc>
                <a:spcPct val="100000"/>
              </a:lnSpc>
              <a:spcBef>
                <a:spcPts val="530"/>
              </a:spcBef>
            </a:pPr>
            <a:r>
              <a:rPr sz="2200" spc="-10" dirty="0">
                <a:latin typeface="Calibri"/>
                <a:cs typeface="Calibri"/>
              </a:rPr>
              <a:t>Орбита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0</a:t>
            </a:r>
            <a:r>
              <a:rPr sz="2175" spc="7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называется средним Фреше </a:t>
            </a:r>
            <a:r>
              <a:rPr sz="2200" spc="-5" dirty="0">
                <a:latin typeface="Calibri"/>
                <a:cs typeface="Calibri"/>
              </a:rPr>
              <a:t>орбит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1</a:t>
            </a:r>
            <a:r>
              <a:rPr sz="2200" dirty="0">
                <a:latin typeface="Calibri"/>
                <a:cs typeface="Calibri"/>
              </a:rPr>
              <a:t>,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2,</a:t>
            </a:r>
            <a:r>
              <a:rPr sz="2200" spc="-5" dirty="0">
                <a:latin typeface="Calibri"/>
                <a:cs typeface="Calibri"/>
              </a:rPr>
              <a:t>...,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n </a:t>
            </a:r>
            <a:r>
              <a:rPr sz="2200" spc="-5" dirty="0">
                <a:latin typeface="Calibri"/>
                <a:cs typeface="Calibri"/>
              </a:rPr>
              <a:t>( </a:t>
            </a:r>
            <a:r>
              <a:rPr sz="2200" spc="-10" dirty="0">
                <a:latin typeface="Calibri"/>
                <a:cs typeface="Calibri"/>
              </a:rPr>
              <a:t>для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рассматриваемого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расстояние </a:t>
            </a:r>
            <a:r>
              <a:rPr sz="2200" spc="-15" dirty="0">
                <a:latin typeface="Calibri"/>
                <a:cs typeface="Calibri"/>
              </a:rPr>
              <a:t>Холшевникова).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Близость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орбиты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реального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небесного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тела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к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орбите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0</a:t>
            </a:r>
            <a:r>
              <a:rPr sz="2175" spc="247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позволяет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судить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latin typeface="Calibri"/>
                <a:cs typeface="Calibri"/>
              </a:rPr>
              <a:t>возможном </a:t>
            </a:r>
            <a:r>
              <a:rPr sz="2200" spc="-10" dirty="0">
                <a:latin typeface="Calibri"/>
                <a:cs typeface="Calibri"/>
              </a:rPr>
              <a:t>происхождении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х.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Это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может</a:t>
            </a:r>
            <a:r>
              <a:rPr sz="2200" spc="-5" dirty="0">
                <a:latin typeface="Calibri"/>
                <a:cs typeface="Calibri"/>
              </a:rPr>
              <a:t> быть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применено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endParaRPr sz="2200" dirty="0">
              <a:latin typeface="Calibri"/>
              <a:cs typeface="Calibri"/>
            </a:endParaRPr>
          </a:p>
          <a:p>
            <a:pPr marL="38100" marR="239395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применялось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определения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тел,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дочерних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отношению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к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тем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иным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метеорным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потокам.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57855" marR="6985" algn="r">
              <a:lnSpc>
                <a:spcPct val="100000"/>
              </a:lnSpc>
              <a:spcBef>
                <a:spcPts val="95"/>
              </a:spcBef>
            </a:pPr>
            <a:r>
              <a:rPr sz="2500" spc="-10" dirty="0"/>
              <a:t>ОБЩАЯ</a:t>
            </a:r>
            <a:r>
              <a:rPr sz="2500" spc="-5" dirty="0"/>
              <a:t> </a:t>
            </a:r>
            <a:r>
              <a:rPr sz="2500" spc="-20" dirty="0"/>
              <a:t>ПОСТАНОВКА</a:t>
            </a:r>
            <a:r>
              <a:rPr sz="2500" spc="5" dirty="0"/>
              <a:t> </a:t>
            </a:r>
            <a:r>
              <a:rPr sz="2500" spc="-35" dirty="0"/>
              <a:t>ЗАДАЧИ</a:t>
            </a:r>
            <a:r>
              <a:rPr sz="2500" spc="-10" dirty="0"/>
              <a:t> </a:t>
            </a:r>
            <a:r>
              <a:rPr sz="2500" spc="-30" dirty="0"/>
              <a:t>ПРОЕКТА.</a:t>
            </a:r>
            <a:endParaRPr sz="2500"/>
          </a:p>
          <a:p>
            <a:pPr marL="3157855" marR="5080" algn="r">
              <a:lnSpc>
                <a:spcPct val="100000"/>
              </a:lnSpc>
            </a:pPr>
            <a:r>
              <a:rPr sz="2500" spc="-10" dirty="0"/>
              <a:t>ОПРЕДЕЛЕНИЕ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78839" y="1616786"/>
            <a:ext cx="7011034" cy="2976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Метрическим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пространством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называется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множество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 </a:t>
            </a:r>
            <a:r>
              <a:rPr sz="2200" spc="-10" dirty="0">
                <a:latin typeface="Calibri"/>
                <a:cs typeface="Calibri"/>
              </a:rPr>
              <a:t>для</a:t>
            </a:r>
            <a:endParaRPr sz="2200">
              <a:latin typeface="Calibri"/>
              <a:cs typeface="Calibri"/>
            </a:endParaRPr>
          </a:p>
          <a:p>
            <a:pPr marL="12700" marR="38989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любой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пары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(x,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y)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которого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задано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число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d(x,y)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со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свойствами: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1)d(x,y) &gt;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0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 x ≠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80" dirty="0">
                <a:latin typeface="Calibri"/>
                <a:cs typeface="Calibri"/>
              </a:rPr>
              <a:t>y,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d(x,y) =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0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 =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Calibri"/>
                <a:cs typeface="Calibri"/>
              </a:rPr>
              <a:t>2)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d(x,y)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d(y,x)</a:t>
            </a:r>
            <a:endParaRPr sz="2200">
              <a:latin typeface="Calibri"/>
              <a:cs typeface="Calibri"/>
            </a:endParaRPr>
          </a:p>
          <a:p>
            <a:pPr marL="12700" marR="641350">
              <a:lnSpc>
                <a:spcPct val="120000"/>
              </a:lnSpc>
            </a:pPr>
            <a:r>
              <a:rPr sz="2200" spc="-5" dirty="0">
                <a:latin typeface="Calibri"/>
                <a:cs typeface="Calibri"/>
              </a:rPr>
              <a:t>3)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d(x,y) &lt;=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d(x,</a:t>
            </a:r>
            <a:r>
              <a:rPr sz="2200" spc="-5" dirty="0">
                <a:latin typeface="Calibri"/>
                <a:cs typeface="Calibri"/>
              </a:rPr>
              <a:t> z) +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d(y,z)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любых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(x,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85" dirty="0">
                <a:latin typeface="Calibri"/>
                <a:cs typeface="Calibri"/>
              </a:rPr>
              <a:t>y,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z)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из X.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Обозначение: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пара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(X,d)</a:t>
            </a:r>
            <a:r>
              <a:rPr sz="2200" spc="-5" dirty="0">
                <a:latin typeface="Calibri"/>
                <a:cs typeface="Calibri"/>
              </a:rPr>
              <a:t> –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метрическое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пространство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Примеры: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Любое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подмножество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прямой,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плоскости,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spc="-10" dirty="0">
                <a:latin typeface="Calibri"/>
                <a:cs typeface="Calibri"/>
              </a:rPr>
              <a:t>пространства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 </a:t>
            </a:r>
            <a:r>
              <a:rPr sz="2200" spc="-30" dirty="0">
                <a:latin typeface="Calibri"/>
                <a:cs typeface="Calibri"/>
              </a:rPr>
              <a:t>т.д.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57855" marR="6985" algn="r">
              <a:lnSpc>
                <a:spcPct val="100000"/>
              </a:lnSpc>
              <a:spcBef>
                <a:spcPts val="95"/>
              </a:spcBef>
            </a:pPr>
            <a:r>
              <a:rPr sz="2500" spc="-10" dirty="0"/>
              <a:t>ОБЩАЯ</a:t>
            </a:r>
            <a:r>
              <a:rPr sz="2500" spc="-5" dirty="0"/>
              <a:t> </a:t>
            </a:r>
            <a:r>
              <a:rPr sz="2500" spc="-20" dirty="0"/>
              <a:t>ПОСТАНОВКА</a:t>
            </a:r>
            <a:r>
              <a:rPr sz="2500" spc="5" dirty="0"/>
              <a:t> </a:t>
            </a:r>
            <a:r>
              <a:rPr sz="2500" spc="-35" dirty="0"/>
              <a:t>ЗАДАЧИ</a:t>
            </a:r>
            <a:r>
              <a:rPr sz="2500" spc="-10" dirty="0"/>
              <a:t> </a:t>
            </a:r>
            <a:r>
              <a:rPr sz="2500" spc="-30" dirty="0"/>
              <a:t>ПРОЕКТА.</a:t>
            </a:r>
            <a:endParaRPr sz="2500"/>
          </a:p>
          <a:p>
            <a:pPr marL="3157855" marR="5080" algn="r">
              <a:lnSpc>
                <a:spcPct val="100000"/>
              </a:lnSpc>
            </a:pPr>
            <a:r>
              <a:rPr sz="2500" spc="-10" dirty="0"/>
              <a:t>ОПРЕДЕЛЕНИЕ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853439" y="1241552"/>
            <a:ext cx="7651115" cy="3831818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8100" marR="902969">
              <a:lnSpc>
                <a:spcPct val="80000"/>
              </a:lnSpc>
              <a:spcBef>
                <a:spcPts val="620"/>
              </a:spcBef>
            </a:pPr>
            <a:r>
              <a:rPr sz="2200" b="1" spc="-15" dirty="0">
                <a:latin typeface="Calibri"/>
                <a:cs typeface="Calibri"/>
              </a:rPr>
              <a:t>Определение.</a:t>
            </a:r>
            <a:r>
              <a:rPr sz="2200" b="1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Число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S(t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…,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отвечающее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каждому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конечному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набору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вещественных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чисел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 t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…,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</a:t>
            </a:r>
            <a:r>
              <a:rPr sz="2175" baseline="-21072" dirty="0">
                <a:latin typeface="Calibri"/>
                <a:cs typeface="Calibri"/>
              </a:rPr>
              <a:t>n</a:t>
            </a:r>
            <a:r>
              <a:rPr sz="2175" spc="277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из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ts val="1850"/>
              </a:lnSpc>
            </a:pPr>
            <a:r>
              <a:rPr sz="2200" spc="-15" dirty="0">
                <a:latin typeface="Calibri"/>
                <a:cs typeface="Calibri"/>
              </a:rPr>
              <a:t>некоторого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промежутка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называется</a:t>
            </a:r>
            <a:r>
              <a:rPr sz="2200" spc="-5" dirty="0">
                <a:latin typeface="Calibri"/>
                <a:cs typeface="Calibri"/>
              </a:rPr>
              <a:t> абстрактным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(строгим)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ts val="2115"/>
              </a:lnSpc>
              <a:tabLst>
                <a:tab pos="2400935" algn="l"/>
              </a:tabLst>
            </a:pPr>
            <a:r>
              <a:rPr sz="2200" spc="-10" dirty="0">
                <a:latin typeface="Calibri"/>
                <a:cs typeface="Calibri"/>
              </a:rPr>
              <a:t>средним,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если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оно	</a:t>
            </a:r>
            <a:r>
              <a:rPr sz="2200" spc="-15" dirty="0">
                <a:latin typeface="Calibri"/>
                <a:cs typeface="Calibri"/>
              </a:rPr>
              <a:t>лежит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между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(соответственно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строго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между)наименьшим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наибольшим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из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чисел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набора.</a:t>
            </a:r>
            <a:endParaRPr sz="2200" dirty="0">
              <a:latin typeface="Calibri"/>
              <a:cs typeface="Calibri"/>
            </a:endParaRPr>
          </a:p>
          <a:p>
            <a:pPr marL="38100" marR="301625">
              <a:lnSpc>
                <a:spcPct val="80000"/>
              </a:lnSpc>
              <a:spcBef>
                <a:spcPts val="530"/>
              </a:spcBef>
            </a:pP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называется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монотонным,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если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оно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возрастает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каждому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из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своих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аргументов</a:t>
            </a:r>
            <a:r>
              <a:rPr sz="2200" spc="-5" dirty="0">
                <a:latin typeface="Calibri"/>
                <a:cs typeface="Calibri"/>
              </a:rPr>
              <a:t> при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фиксированных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значениях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 err="1">
                <a:latin typeface="Calibri"/>
                <a:cs typeface="Calibri"/>
              </a:rPr>
              <a:t>остальных</a:t>
            </a:r>
            <a:r>
              <a:rPr sz="2200" spc="-10" dirty="0" smtClean="0">
                <a:latin typeface="Calibri"/>
                <a:cs typeface="Calibri"/>
              </a:rPr>
              <a:t>.</a:t>
            </a:r>
            <a:endParaRPr lang="en-US" sz="2200" spc="-10" dirty="0" smtClean="0">
              <a:latin typeface="Calibri"/>
              <a:cs typeface="Calibri"/>
            </a:endParaRPr>
          </a:p>
          <a:p>
            <a:pPr marL="38100" marR="30480">
              <a:lnSpc>
                <a:spcPts val="2110"/>
              </a:lnSpc>
              <a:spcBef>
                <a:spcPts val="515"/>
              </a:spcBef>
            </a:pPr>
            <a:r>
              <a:rPr sz="2200" spc="-10" dirty="0" err="1" smtClean="0">
                <a:latin typeface="Calibri"/>
                <a:cs typeface="Calibri"/>
              </a:rPr>
              <a:t>Среднее</a:t>
            </a:r>
            <a:r>
              <a:rPr sz="2200" spc="15" dirty="0" smtClean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называется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непрерывным,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>
                <a:latin typeface="Calibri"/>
                <a:cs typeface="Calibri"/>
              </a:rPr>
              <a:t>если</a:t>
            </a:r>
            <a:r>
              <a:rPr sz="2200" spc="25">
                <a:latin typeface="Calibri"/>
                <a:cs typeface="Calibri"/>
              </a:rPr>
              <a:t> </a:t>
            </a:r>
            <a:r>
              <a:rPr sz="2200" smtClean="0">
                <a:latin typeface="Calibri"/>
                <a:cs typeface="Calibri"/>
              </a:rPr>
              <a:t>оно</a:t>
            </a:r>
            <a:r>
              <a:rPr sz="2200" spc="10" smtClean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является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непрерывной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функцией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совокупности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своих </a:t>
            </a:r>
            <a:r>
              <a:rPr sz="2200" spc="-10" dirty="0" err="1">
                <a:latin typeface="Calibri"/>
                <a:cs typeface="Calibri"/>
              </a:rPr>
              <a:t>аргументов</a:t>
            </a:r>
            <a:r>
              <a:rPr sz="2200" spc="-10" dirty="0" smtClean="0">
                <a:latin typeface="Calibri"/>
                <a:cs typeface="Calibri"/>
              </a:rPr>
              <a:t>.</a:t>
            </a:r>
            <a:endParaRPr lang="ru-RU" sz="2200" spc="-10" dirty="0" smtClean="0">
              <a:latin typeface="Calibri"/>
              <a:cs typeface="Calibri"/>
            </a:endParaRPr>
          </a:p>
          <a:p>
            <a:pPr marL="38100" marR="30480">
              <a:lnSpc>
                <a:spcPts val="2110"/>
              </a:lnSpc>
              <a:spcBef>
                <a:spcPts val="515"/>
              </a:spcBef>
            </a:pPr>
            <a:r>
              <a:rPr lang="ru-RU" sz="2200" spc="-10" dirty="0">
                <a:cs typeface="Calibri"/>
              </a:rPr>
              <a:t>Среднее называется симметричным, если не зависит от порядков </a:t>
            </a:r>
            <a:r>
              <a:rPr lang="ru-RU" sz="2200" spc="-10" dirty="0" smtClean="0">
                <a:cs typeface="Calibri"/>
              </a:rPr>
              <a:t>аргументов и</a:t>
            </a:r>
            <a:r>
              <a:rPr lang="ru-RU" sz="2200" dirty="0" smtClean="0">
                <a:cs typeface="Calibri"/>
              </a:rPr>
              <a:t> </a:t>
            </a:r>
            <a:r>
              <a:rPr sz="2200" spc="-5" dirty="0" err="1" smtClean="0">
                <a:latin typeface="Calibri"/>
                <a:cs typeface="Calibri"/>
              </a:rPr>
              <a:t>ассоциативным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если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выполняется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ts val="2375"/>
              </a:lnSpc>
            </a:pPr>
            <a:r>
              <a:rPr sz="2200" spc="-15" dirty="0">
                <a:latin typeface="Calibri"/>
                <a:cs typeface="Calibri"/>
              </a:rPr>
              <a:t>следующее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свойство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средних: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12</a:t>
            </a:fld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222899"/>
            <a:ext cx="7675417" cy="644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3221" y="378967"/>
            <a:ext cx="4441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/>
              <a:t>КОЛМОГОРОВСКИЕ</a:t>
            </a:r>
            <a:r>
              <a:rPr sz="2800" spc="-10" dirty="0"/>
              <a:t> СРЕДНИЕ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52932" y="1577162"/>
            <a:ext cx="7411084" cy="4104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735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Среднее </a:t>
            </a:r>
            <a:r>
              <a:rPr sz="2400" spc="-5" dirty="0">
                <a:latin typeface="Calibri"/>
                <a:cs typeface="Calibri"/>
              </a:rPr>
              <a:t>называется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Колмогоровским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средним,</a:t>
            </a:r>
            <a:endParaRPr sz="2400">
              <a:latin typeface="Calibri"/>
              <a:cs typeface="Calibri"/>
            </a:endParaRPr>
          </a:p>
          <a:p>
            <a:pPr marL="38100" marR="201295">
              <a:lnSpc>
                <a:spcPts val="2590"/>
              </a:lnSpc>
              <a:spcBef>
                <a:spcPts val="185"/>
              </a:spcBef>
              <a:tabLst>
                <a:tab pos="1224280" algn="l"/>
              </a:tabLst>
            </a:pPr>
            <a:r>
              <a:rPr sz="2400" spc="-10" dirty="0">
                <a:latin typeface="Calibri"/>
                <a:cs typeface="Calibri"/>
              </a:rPr>
              <a:t>порожденным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функцией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f(t)</a:t>
            </a:r>
            <a:r>
              <a:rPr sz="2400" dirty="0">
                <a:latin typeface="Calibri"/>
                <a:cs typeface="Calibri"/>
              </a:rPr>
              <a:t> на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заданном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промежутке,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если </a:t>
            </a:r>
            <a:r>
              <a:rPr sz="2400" spc="-5" dirty="0">
                <a:latin typeface="Calibri"/>
                <a:cs typeface="Calibri"/>
              </a:rPr>
              <a:t>f(t)	</a:t>
            </a:r>
            <a:r>
              <a:rPr sz="2400" spc="-10" dirty="0">
                <a:latin typeface="Calibri"/>
                <a:cs typeface="Calibri"/>
              </a:rPr>
              <a:t>строго монотонна,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непрерывна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Calibri"/>
              <a:cs typeface="Calibri"/>
            </a:endParaRPr>
          </a:p>
          <a:p>
            <a:pPr marL="38100" marR="5080" indent="-26034">
              <a:lnSpc>
                <a:spcPts val="2380"/>
              </a:lnSpc>
              <a:tabLst>
                <a:tab pos="3028950" algn="l"/>
                <a:tab pos="5132070" algn="l"/>
              </a:tabLst>
            </a:pPr>
            <a:r>
              <a:rPr sz="2200" b="1" spc="-10" dirty="0">
                <a:latin typeface="Calibri"/>
                <a:cs typeface="Calibri"/>
              </a:rPr>
              <a:t>Замечание</a:t>
            </a:r>
            <a:r>
              <a:rPr sz="2200" b="1" spc="50" dirty="0">
                <a:latin typeface="Calibri"/>
                <a:cs typeface="Calibri"/>
              </a:rPr>
              <a:t> </a:t>
            </a:r>
            <a:r>
              <a:rPr sz="2200" b="1" spc="5" dirty="0">
                <a:latin typeface="Calibri"/>
                <a:cs typeface="Calibri"/>
              </a:rPr>
              <a:t>1: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Мы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будем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рассматривать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только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возраcтающие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функции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порождающие	</a:t>
            </a:r>
            <a:r>
              <a:rPr sz="2200" spc="-15" dirty="0">
                <a:latin typeface="Calibri"/>
                <a:cs typeface="Calibri"/>
              </a:rPr>
              <a:t>Колмогоровские	</a:t>
            </a:r>
            <a:r>
              <a:rPr sz="2200" spc="-10" dirty="0">
                <a:latin typeface="Calibri"/>
                <a:cs typeface="Calibri"/>
              </a:rPr>
              <a:t>средние.</a:t>
            </a:r>
            <a:endParaRPr sz="2200">
              <a:latin typeface="Calibri"/>
              <a:cs typeface="Calibri"/>
            </a:endParaRPr>
          </a:p>
          <a:p>
            <a:pPr marL="38100" marR="470534">
              <a:lnSpc>
                <a:spcPts val="2380"/>
              </a:lnSpc>
              <a:spcBef>
                <a:spcPts val="520"/>
              </a:spcBef>
            </a:pPr>
            <a:r>
              <a:rPr sz="2200" b="1" spc="-10" dirty="0">
                <a:latin typeface="Calibri"/>
                <a:cs typeface="Calibri"/>
              </a:rPr>
              <a:t>Замечание</a:t>
            </a:r>
            <a:r>
              <a:rPr sz="2200" b="1" spc="60" dirty="0">
                <a:latin typeface="Calibri"/>
                <a:cs typeface="Calibri"/>
              </a:rPr>
              <a:t> </a:t>
            </a:r>
            <a:r>
              <a:rPr sz="2200" b="1" spc="5" dirty="0">
                <a:latin typeface="Calibri"/>
                <a:cs typeface="Calibri"/>
              </a:rPr>
              <a:t>2:</a:t>
            </a:r>
            <a:r>
              <a:rPr sz="2200" b="1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Примерами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Колмогоровских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средних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могут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служить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арифметическое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степенное.</a:t>
            </a:r>
            <a:endParaRPr sz="2200">
              <a:latin typeface="Calibri"/>
              <a:cs typeface="Calibri"/>
            </a:endParaRPr>
          </a:p>
          <a:p>
            <a:pPr marL="38100" marR="577850">
              <a:lnSpc>
                <a:spcPts val="2380"/>
              </a:lnSpc>
              <a:spcBef>
                <a:spcPts val="525"/>
              </a:spcBef>
            </a:pPr>
            <a:r>
              <a:rPr sz="2200" b="1" spc="-10" dirty="0">
                <a:latin typeface="Calibri"/>
                <a:cs typeface="Calibri"/>
              </a:rPr>
              <a:t>Замечание</a:t>
            </a:r>
            <a:r>
              <a:rPr sz="2200" b="1" spc="50" dirty="0">
                <a:latin typeface="Calibri"/>
                <a:cs typeface="Calibri"/>
              </a:rPr>
              <a:t> </a:t>
            </a:r>
            <a:r>
              <a:rPr sz="2200" b="1" spc="5" dirty="0">
                <a:latin typeface="Calibri"/>
                <a:cs typeface="Calibri"/>
              </a:rPr>
              <a:t>3: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Каждое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Колмогоровское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является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монотонным,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строгим,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непрерывным,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симметричным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ассоциативным.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2743200"/>
            <a:ext cx="5316220" cy="56455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marL="5964555">
              <a:lnSpc>
                <a:spcPct val="100000"/>
              </a:lnSpc>
              <a:spcBef>
                <a:spcPts val="95"/>
              </a:spcBef>
            </a:pPr>
            <a:r>
              <a:rPr sz="2800" spc="-40" dirty="0"/>
              <a:t>ЗАДАЧИ</a:t>
            </a:r>
            <a:r>
              <a:rPr sz="2800" spc="-30" dirty="0"/>
              <a:t> </a:t>
            </a:r>
            <a:r>
              <a:rPr sz="2800" spc="-35" dirty="0"/>
              <a:t>ПРОЕКТА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616786"/>
            <a:ext cx="737425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Calibri"/>
                <a:cs typeface="Calibri"/>
              </a:rPr>
              <a:t>Задача </a:t>
            </a:r>
            <a:r>
              <a:rPr sz="2200" b="1" dirty="0">
                <a:latin typeface="Calibri"/>
                <a:cs typeface="Calibri"/>
              </a:rPr>
              <a:t>1: </a:t>
            </a:r>
            <a:r>
              <a:rPr sz="2200" spc="-5" dirty="0">
                <a:latin typeface="Calibri"/>
                <a:cs typeface="Calibri"/>
              </a:rPr>
              <a:t>В </a:t>
            </a:r>
            <a:r>
              <a:rPr sz="2200" spc="-10" dirty="0">
                <a:latin typeface="Calibri"/>
                <a:cs typeface="Calibri"/>
              </a:rPr>
              <a:t>данном </a:t>
            </a:r>
            <a:r>
              <a:rPr sz="2200" spc="-15" dirty="0">
                <a:latin typeface="Calibri"/>
                <a:cs typeface="Calibri"/>
              </a:rPr>
              <a:t>метрическом </a:t>
            </a:r>
            <a:r>
              <a:rPr sz="2200" spc="-10" dirty="0">
                <a:latin typeface="Calibri"/>
                <a:cs typeface="Calibri"/>
              </a:rPr>
              <a:t>пространстве, для данного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конечного </a:t>
            </a:r>
            <a:r>
              <a:rPr sz="2200" spc="-5" dirty="0">
                <a:latin typeface="Calibri"/>
                <a:cs typeface="Calibri"/>
              </a:rPr>
              <a:t>набора </a:t>
            </a:r>
            <a:r>
              <a:rPr sz="2200" spc="-10" dirty="0">
                <a:latin typeface="Calibri"/>
                <a:cs typeface="Calibri"/>
              </a:rPr>
              <a:t>точек </a:t>
            </a:r>
            <a:r>
              <a:rPr sz="2200" spc="-20" dirty="0">
                <a:latin typeface="Calibri"/>
                <a:cs typeface="Calibri"/>
              </a:rPr>
              <a:t>этого </a:t>
            </a:r>
            <a:r>
              <a:rPr sz="2200" spc="-10" dirty="0">
                <a:latin typeface="Calibri"/>
                <a:cs typeface="Calibri"/>
              </a:rPr>
              <a:t>пространства </a:t>
            </a:r>
            <a:r>
              <a:rPr sz="2200" spc="-5" dirty="0">
                <a:latin typeface="Calibri"/>
                <a:cs typeface="Calibri"/>
              </a:rPr>
              <a:t>найти </a:t>
            </a:r>
            <a:r>
              <a:rPr sz="2200" spc="-10" dirty="0">
                <a:latin typeface="Calibri"/>
                <a:cs typeface="Calibri"/>
              </a:rPr>
              <a:t>точку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которой </a:t>
            </a:r>
            <a:r>
              <a:rPr sz="2200" spc="-10" dirty="0">
                <a:latin typeface="Calibri"/>
                <a:cs typeface="Calibri"/>
              </a:rPr>
              <a:t>сумма расстояний d(x,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) </a:t>
            </a:r>
            <a:r>
              <a:rPr sz="2200" spc="-10" dirty="0">
                <a:latin typeface="Calibri"/>
                <a:cs typeface="Calibri"/>
              </a:rPr>
              <a:t>+…+ d(x,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 минимальна, и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исследовать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свойства</a:t>
            </a:r>
            <a:r>
              <a:rPr sz="2200" spc="-15" dirty="0">
                <a:latin typeface="Calibri"/>
                <a:cs typeface="Calibri"/>
              </a:rPr>
              <a:t> этой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точки.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7841" y="378967"/>
            <a:ext cx="6348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ОБЩАЯ</a:t>
            </a:r>
            <a:r>
              <a:rPr sz="2800" spc="10" dirty="0"/>
              <a:t> </a:t>
            </a:r>
            <a:r>
              <a:rPr sz="2800" spc="-25" dirty="0"/>
              <a:t>ФОРМУЛИРОВКА</a:t>
            </a:r>
            <a:r>
              <a:rPr sz="2800" spc="60" dirty="0"/>
              <a:t> </a:t>
            </a:r>
            <a:r>
              <a:rPr sz="2800" spc="-45" dirty="0"/>
              <a:t>ЗАДАЧ</a:t>
            </a:r>
            <a:r>
              <a:rPr sz="2800" spc="20" dirty="0"/>
              <a:t> </a:t>
            </a:r>
            <a:r>
              <a:rPr sz="2800" spc="-35" dirty="0"/>
              <a:t>ПРОЕКТА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78839" y="1616786"/>
            <a:ext cx="7322184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Calibri"/>
                <a:cs typeface="Calibri"/>
              </a:rPr>
              <a:t>Задача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2:</a:t>
            </a:r>
            <a:r>
              <a:rPr sz="2200" b="1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данном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метрическом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пространстве,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данного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конечного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набора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этого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пространства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найти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endParaRPr sz="22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tabLst>
                <a:tab pos="4359910" algn="l"/>
              </a:tabLst>
            </a:pPr>
            <a:r>
              <a:rPr sz="2200" spc="-15" dirty="0">
                <a:latin typeface="Calibri"/>
                <a:cs typeface="Calibri"/>
              </a:rPr>
              <a:t>исследовать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точки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минимума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сумм	расстояний аналогичных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задаче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взятых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>
                <a:latin typeface="Calibri"/>
                <a:cs typeface="Calibri"/>
              </a:rPr>
              <a:t>некоторой</a:t>
            </a:r>
            <a:r>
              <a:rPr sz="2200" spc="25">
                <a:latin typeface="Calibri"/>
                <a:cs typeface="Calibri"/>
              </a:rPr>
              <a:t> </a:t>
            </a:r>
            <a:r>
              <a:rPr sz="2200" spc="-15" smtClean="0">
                <a:latin typeface="Calibri"/>
                <a:cs typeface="Calibri"/>
              </a:rPr>
              <a:t>положительной</a:t>
            </a:r>
            <a:r>
              <a:rPr lang="ru-RU" sz="2200" spc="-15" dirty="0" smtClean="0">
                <a:latin typeface="Calibri"/>
                <a:cs typeface="Calibri"/>
              </a:rPr>
              <a:t> </a:t>
            </a:r>
            <a:r>
              <a:rPr sz="2200" spc="-15" smtClean="0">
                <a:latin typeface="Calibri"/>
                <a:cs typeface="Calibri"/>
              </a:rPr>
              <a:t>степени</a:t>
            </a:r>
            <a:r>
              <a:rPr sz="2200" spc="-15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marL="5964555">
              <a:lnSpc>
                <a:spcPct val="100000"/>
              </a:lnSpc>
              <a:spcBef>
                <a:spcPts val="95"/>
              </a:spcBef>
            </a:pPr>
            <a:r>
              <a:rPr sz="2800" spc="-40" dirty="0"/>
              <a:t>ЗАДАЧИ</a:t>
            </a:r>
            <a:r>
              <a:rPr sz="2800" spc="-30" dirty="0"/>
              <a:t> </a:t>
            </a:r>
            <a:r>
              <a:rPr sz="2800" spc="-35" dirty="0"/>
              <a:t>ПРОЕКТА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616786"/>
            <a:ext cx="771779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  <a:tabLst>
                <a:tab pos="732790" algn="l"/>
              </a:tabLst>
            </a:pPr>
            <a:r>
              <a:rPr sz="2200" b="1" spc="-5" dirty="0">
                <a:latin typeface="Calibri"/>
                <a:cs typeface="Calibri"/>
              </a:rPr>
              <a:t>Задача</a:t>
            </a:r>
            <a:r>
              <a:rPr sz="2200" b="1" spc="1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3: </a:t>
            </a:r>
            <a:r>
              <a:rPr sz="2200" spc="-5" dirty="0">
                <a:latin typeface="Calibri"/>
                <a:cs typeface="Calibri"/>
              </a:rPr>
              <a:t>Задача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состоит</a:t>
            </a:r>
            <a:r>
              <a:rPr sz="2200" spc="-5" dirty="0">
                <a:latin typeface="Calibri"/>
                <a:cs typeface="Calibri"/>
              </a:rPr>
              <a:t> в </a:t>
            </a:r>
            <a:r>
              <a:rPr sz="2200" spc="-15" dirty="0">
                <a:latin typeface="Calibri"/>
                <a:cs typeface="Calibri"/>
              </a:rPr>
              <a:t>нахождении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исследовании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свойств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точки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минимума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выражений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вида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S(d(x,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), </a:t>
            </a:r>
            <a:r>
              <a:rPr sz="2200" spc="-10" dirty="0">
                <a:latin typeface="Calibri"/>
                <a:cs typeface="Calibri"/>
              </a:rPr>
              <a:t>d(x,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), …,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d(x,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x</a:t>
            </a:r>
            <a:r>
              <a:rPr sz="2175" spc="-15" baseline="-21072" dirty="0">
                <a:latin typeface="Calibri"/>
                <a:cs typeface="Calibri"/>
              </a:rPr>
              <a:t>n</a:t>
            </a:r>
            <a:r>
              <a:rPr sz="2200" spc="-10" dirty="0">
                <a:latin typeface="Calibri"/>
                <a:cs typeface="Calibri"/>
              </a:rPr>
              <a:t>))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55" dirty="0">
                <a:latin typeface="Calibri"/>
                <a:cs typeface="Calibri"/>
              </a:rPr>
              <a:t>где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	– </a:t>
            </a:r>
            <a:r>
              <a:rPr sz="2200" spc="-15" dirty="0">
                <a:latin typeface="Calibri"/>
                <a:cs typeface="Calibri"/>
              </a:rPr>
              <a:t>некоторое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от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неотрицательных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числовых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аргументов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более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общего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вида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чем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степенное.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70268" y="378967"/>
            <a:ext cx="191706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/>
              <a:t>ЗАМЕЧАНИЯ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616786"/>
            <a:ext cx="7680325" cy="324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latin typeface="Calibri"/>
                <a:cs typeface="Calibri"/>
              </a:rPr>
              <a:t>Замечание</a:t>
            </a:r>
            <a:r>
              <a:rPr sz="2200" b="1" spc="6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1:</a:t>
            </a:r>
            <a:r>
              <a:rPr sz="2200" b="1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Задачи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являются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частными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случаями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задачи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соответствующими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среднему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арифметическому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среднему </a:t>
            </a:r>
            <a:r>
              <a:rPr sz="2200" spc="-10" dirty="0">
                <a:latin typeface="Calibri"/>
                <a:cs typeface="Calibri"/>
              </a:rPr>
              <a:t> степенному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соответственно.</a:t>
            </a:r>
            <a:endParaRPr sz="2200" dirty="0">
              <a:latin typeface="Calibri"/>
              <a:cs typeface="Calibri"/>
            </a:endParaRPr>
          </a:p>
          <a:p>
            <a:pPr marL="38100" marR="349250">
              <a:lnSpc>
                <a:spcPct val="110000"/>
              </a:lnSpc>
              <a:spcBef>
                <a:spcPts val="265"/>
              </a:spcBef>
            </a:pPr>
            <a:r>
              <a:rPr sz="2200" b="1" spc="-10" dirty="0">
                <a:latin typeface="Calibri"/>
                <a:cs typeface="Calibri"/>
              </a:rPr>
              <a:t>Замечание</a:t>
            </a:r>
            <a:r>
              <a:rPr sz="2200" b="1" spc="50" dirty="0">
                <a:latin typeface="Calibri"/>
                <a:cs typeface="Calibri"/>
              </a:rPr>
              <a:t> </a:t>
            </a:r>
            <a:r>
              <a:rPr sz="2200" b="1" spc="5" dirty="0">
                <a:latin typeface="Calibri"/>
                <a:cs typeface="Calibri"/>
              </a:rPr>
              <a:t>2: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точку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0</a:t>
            </a:r>
            <a:r>
              <a:rPr sz="2175" spc="247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являющуюся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решением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задачи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3, если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она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существует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единственна,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мы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будем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обозначать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через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200" spc="-175" dirty="0">
                <a:latin typeface="Calibri"/>
                <a:cs typeface="Calibri"/>
              </a:rPr>
              <a:t> 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(x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…,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sz="2200" b="1" spc="-10" dirty="0">
                <a:latin typeface="Calibri"/>
                <a:cs typeface="Calibri"/>
              </a:rPr>
              <a:t>Замечание</a:t>
            </a:r>
            <a:r>
              <a:rPr sz="2200" b="1" spc="50" dirty="0">
                <a:latin typeface="Calibri"/>
                <a:cs typeface="Calibri"/>
              </a:rPr>
              <a:t> </a:t>
            </a:r>
            <a:r>
              <a:rPr sz="2200" b="1" spc="5" dirty="0">
                <a:latin typeface="Calibri"/>
                <a:cs typeface="Calibri"/>
              </a:rPr>
              <a:t>3: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если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175" spc="270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единственна,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то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ее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выбор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мы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будем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уточнять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помощью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того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иного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алгоритма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соответствующем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месте.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10019" y="378967"/>
            <a:ext cx="23768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/>
              <a:t>АКТУАЛЬНОСТЬ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616786"/>
            <a:ext cx="7713980" cy="4451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целом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важность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функции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(x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2</a:t>
            </a:r>
            <a:r>
              <a:rPr sz="2200" dirty="0">
                <a:latin typeface="Calibri"/>
                <a:cs typeface="Calibri"/>
              </a:rPr>
              <a:t>, </a:t>
            </a:r>
            <a:r>
              <a:rPr sz="2200" spc="-10" dirty="0">
                <a:latin typeface="Calibri"/>
                <a:cs typeface="Calibri"/>
              </a:rPr>
              <a:t>...,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определяется</a:t>
            </a:r>
            <a:endParaRPr sz="2200">
              <a:latin typeface="Calibri"/>
              <a:cs typeface="Calibri"/>
            </a:endParaRPr>
          </a:p>
          <a:p>
            <a:pPr marL="38100" marR="116205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возможностью ее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использования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качестве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нового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среднего </a:t>
            </a:r>
            <a:r>
              <a:rPr sz="2200" spc="-10" dirty="0">
                <a:latin typeface="Calibri"/>
                <a:cs typeface="Calibri"/>
              </a:rPr>
              <a:t> для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метрического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пространства,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хотя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исходное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задано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только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числовых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аргументов.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Это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имеет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смысл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тогда,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когда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метрическое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пространство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(X,d)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само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является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latin typeface="Calibri"/>
                <a:cs typeface="Calibri"/>
              </a:rPr>
              <a:t>прямой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линией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отрезком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обычным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евклидовым</a:t>
            </a:r>
            <a:endParaRPr sz="2200">
              <a:latin typeface="Calibri"/>
              <a:cs typeface="Calibri"/>
            </a:endParaRPr>
          </a:p>
          <a:p>
            <a:pPr marL="38100" marR="16891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расстоянием.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(x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..., x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 </a:t>
            </a:r>
            <a:r>
              <a:rPr sz="2200" spc="-15" dirty="0">
                <a:latin typeface="Calibri"/>
                <a:cs typeface="Calibri"/>
              </a:rPr>
              <a:t>этом</a:t>
            </a:r>
            <a:r>
              <a:rPr sz="2200" spc="-5" dirty="0">
                <a:latin typeface="Calibri"/>
                <a:cs typeface="Calibri"/>
              </a:rPr>
              <a:t> случае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отлично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среднего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его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свойства</a:t>
            </a:r>
            <a:r>
              <a:rPr sz="2200" spc="-15" dirty="0">
                <a:latin typeface="Calibri"/>
                <a:cs typeface="Calibri"/>
              </a:rPr>
              <a:t> представляются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недостаточно</a:t>
            </a:r>
            <a:endParaRPr sz="2200">
              <a:latin typeface="Calibri"/>
              <a:cs typeface="Calibri"/>
            </a:endParaRPr>
          </a:p>
          <a:p>
            <a:pPr marL="38100" marR="30480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изученными.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Их изучению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посвящена,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 основном, </a:t>
            </a:r>
            <a:r>
              <a:rPr sz="2200" spc="-10" dirty="0">
                <a:latin typeface="Calibri"/>
                <a:cs typeface="Calibri"/>
              </a:rPr>
              <a:t>настоящая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работа.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  <a:tabLst>
                <a:tab pos="4397375" algn="l"/>
              </a:tabLst>
            </a:pPr>
            <a:r>
              <a:rPr sz="2200" spc="-5" dirty="0">
                <a:latin typeface="Calibri"/>
                <a:cs typeface="Calibri"/>
              </a:rPr>
              <a:t>Основной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задачей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работы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является	</a:t>
            </a:r>
            <a:r>
              <a:rPr sz="2200" spc="-5" dirty="0">
                <a:latin typeface="Calibri"/>
                <a:cs typeface="Calibri"/>
              </a:rPr>
              <a:t>выяснение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каких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tabLst>
                <a:tab pos="6337300" algn="l"/>
              </a:tabLst>
            </a:pPr>
            <a:r>
              <a:rPr sz="2200" spc="-10" dirty="0">
                <a:latin typeface="Calibri"/>
                <a:cs typeface="Calibri"/>
              </a:rPr>
              <a:t>средних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отвечающие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величины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(x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2</a:t>
            </a:r>
            <a:r>
              <a:rPr sz="2200" dirty="0">
                <a:latin typeface="Calibri"/>
                <a:cs typeface="Calibri"/>
              </a:rPr>
              <a:t>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...,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	</a:t>
            </a:r>
            <a:r>
              <a:rPr sz="2200" spc="-15" dirty="0">
                <a:latin typeface="Calibri"/>
                <a:cs typeface="Calibri"/>
              </a:rPr>
              <a:t>являются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200" spc="-15" dirty="0">
                <a:latin typeface="Calibri"/>
                <a:cs typeface="Calibri"/>
              </a:rPr>
              <a:t>Колмогоровским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средними.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6817" y="404875"/>
            <a:ext cx="615632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/>
              <a:t>СЛУЧАЙ</a:t>
            </a:r>
            <a:r>
              <a:rPr sz="2500" spc="-20" dirty="0"/>
              <a:t> </a:t>
            </a:r>
            <a:r>
              <a:rPr sz="2500" spc="-15" dirty="0"/>
              <a:t>СТЕПЕННОГО</a:t>
            </a:r>
            <a:r>
              <a:rPr sz="2500" spc="5" dirty="0"/>
              <a:t> </a:t>
            </a:r>
            <a:r>
              <a:rPr sz="2500" spc="-20" dirty="0"/>
              <a:t>СРЕДНЕГО</a:t>
            </a:r>
            <a:r>
              <a:rPr sz="2500" spc="15" dirty="0"/>
              <a:t> </a:t>
            </a:r>
            <a:r>
              <a:rPr sz="2500" spc="-5" dirty="0"/>
              <a:t>НА</a:t>
            </a:r>
            <a:r>
              <a:rPr sz="2500" dirty="0"/>
              <a:t> </a:t>
            </a:r>
            <a:r>
              <a:rPr sz="2500" spc="-15" dirty="0"/>
              <a:t>ПРЯМОЙ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577162"/>
            <a:ext cx="7631430" cy="41236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8100" marR="207645">
              <a:lnSpc>
                <a:spcPts val="2590"/>
              </a:lnSpc>
              <a:spcBef>
                <a:spcPts val="430"/>
              </a:spcBef>
            </a:pPr>
            <a:r>
              <a:rPr sz="2400" spc="-5" dirty="0">
                <a:latin typeface="Calibri"/>
                <a:cs typeface="Calibri"/>
              </a:rPr>
              <a:t>Пусть </a:t>
            </a:r>
            <a:r>
              <a:rPr sz="2400" dirty="0">
                <a:latin typeface="Calibri"/>
                <a:cs typeface="Calibri"/>
              </a:rPr>
              <a:t>S – </a:t>
            </a:r>
            <a:r>
              <a:rPr sz="2400" spc="-5" dirty="0">
                <a:latin typeface="Calibri"/>
                <a:cs typeface="Calibri"/>
              </a:rPr>
              <a:t>степенное </a:t>
            </a:r>
            <a:r>
              <a:rPr sz="2400" spc="-10" dirty="0">
                <a:latin typeface="Calibri"/>
                <a:cs typeface="Calibri"/>
              </a:rPr>
              <a:t>среднее </a:t>
            </a:r>
            <a:r>
              <a:rPr sz="2400" dirty="0">
                <a:latin typeface="Calibri"/>
                <a:cs typeface="Calibri"/>
              </a:rPr>
              <a:t>на </a:t>
            </a:r>
            <a:r>
              <a:rPr sz="2400" spc="-5" dirty="0">
                <a:latin typeface="Calibri"/>
                <a:cs typeface="Calibri"/>
              </a:rPr>
              <a:t>прямой, </a:t>
            </a:r>
            <a:r>
              <a:rPr sz="2400" spc="-15" dirty="0">
                <a:latin typeface="Calibri"/>
                <a:cs typeface="Calibri"/>
              </a:rPr>
              <a:t>то </a:t>
            </a:r>
            <a:r>
              <a:rPr sz="2400" spc="-5" dirty="0">
                <a:latin typeface="Calibri"/>
                <a:cs typeface="Calibri"/>
              </a:rPr>
              <a:t>есть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Колмогоровское </a:t>
            </a:r>
            <a:r>
              <a:rPr sz="2400" spc="-5" dirty="0">
                <a:latin typeface="Calibri"/>
                <a:cs typeface="Calibri"/>
              </a:rPr>
              <a:t>среднее, </a:t>
            </a:r>
            <a:r>
              <a:rPr sz="2400" spc="-10" dirty="0">
                <a:latin typeface="Calibri"/>
                <a:cs typeface="Calibri"/>
              </a:rPr>
              <a:t>отвечающее </a:t>
            </a:r>
            <a:r>
              <a:rPr sz="2400" spc="-5" dirty="0">
                <a:latin typeface="Calibri"/>
                <a:cs typeface="Calibri"/>
              </a:rPr>
              <a:t>функции f(x) </a:t>
            </a:r>
            <a:r>
              <a:rPr sz="2400" dirty="0">
                <a:latin typeface="Calibri"/>
                <a:cs typeface="Calibri"/>
              </a:rPr>
              <a:t>= </a:t>
            </a:r>
            <a:r>
              <a:rPr sz="2400" spc="-25" dirty="0">
                <a:latin typeface="Calibri"/>
                <a:cs typeface="Calibri"/>
              </a:rPr>
              <a:t>x</a:t>
            </a:r>
            <a:r>
              <a:rPr sz="2400" spc="-37" baseline="24305" dirty="0">
                <a:latin typeface="Calibri"/>
                <a:cs typeface="Calibri"/>
              </a:rPr>
              <a:t>a</a:t>
            </a:r>
            <a:r>
              <a:rPr sz="2400" spc="-30" baseline="24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где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&gt;0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≥</a:t>
            </a:r>
            <a:r>
              <a:rPr sz="2400" spc="-5" dirty="0">
                <a:latin typeface="Calibri"/>
                <a:cs typeface="Calibri"/>
              </a:rPr>
              <a:t> 0.</a:t>
            </a:r>
            <a:endParaRPr sz="2400" dirty="0">
              <a:latin typeface="Calibri"/>
              <a:cs typeface="Calibri"/>
            </a:endParaRPr>
          </a:p>
          <a:p>
            <a:pPr marL="38100" marR="277495">
              <a:lnSpc>
                <a:spcPts val="3170"/>
              </a:lnSpc>
              <a:spcBef>
                <a:spcPts val="114"/>
              </a:spcBef>
              <a:tabLst>
                <a:tab pos="1732914" algn="l"/>
              </a:tabLst>
            </a:pPr>
            <a:r>
              <a:rPr sz="2400" spc="-5" dirty="0">
                <a:latin typeface="Calibri"/>
                <a:cs typeface="Calibri"/>
              </a:rPr>
              <a:t>Обозначим:	</a:t>
            </a:r>
            <a:r>
              <a:rPr sz="2400" dirty="0">
                <a:latin typeface="Calibri"/>
                <a:cs typeface="Calibri"/>
              </a:rPr>
              <a:t>G(x)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f(|x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5" dirty="0">
                <a:latin typeface="Calibri"/>
                <a:cs typeface="Calibri"/>
              </a:rPr>
              <a:t> x</a:t>
            </a:r>
            <a:r>
              <a:rPr sz="2400" spc="-7" baseline="-20833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|)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5" dirty="0">
                <a:latin typeface="Calibri"/>
                <a:cs typeface="Calibri"/>
              </a:rPr>
              <a:t> f(|x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x</a:t>
            </a:r>
            <a:r>
              <a:rPr sz="2400" spc="-7" baseline="-20833" dirty="0">
                <a:latin typeface="Calibri"/>
                <a:cs typeface="Calibri"/>
              </a:rPr>
              <a:t>2</a:t>
            </a:r>
            <a:r>
              <a:rPr sz="2400" spc="-5" dirty="0">
                <a:latin typeface="Calibri"/>
                <a:cs typeface="Calibri"/>
              </a:rPr>
              <a:t>|)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...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5" dirty="0">
                <a:latin typeface="Calibri"/>
                <a:cs typeface="Calibri"/>
              </a:rPr>
              <a:t> f(|x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x</a:t>
            </a:r>
            <a:r>
              <a:rPr sz="2400" spc="-7" baseline="-20833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|).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Тогда:</a:t>
            </a:r>
            <a:endParaRPr sz="2400" dirty="0">
              <a:latin typeface="Calibri"/>
              <a:cs typeface="Calibri"/>
            </a:endParaRPr>
          </a:p>
          <a:p>
            <a:pPr marL="38100" marR="239395">
              <a:lnSpc>
                <a:spcPts val="2590"/>
              </a:lnSpc>
              <a:spcBef>
                <a:spcPts val="465"/>
              </a:spcBef>
              <a:buAutoNum type="arabicParenR"/>
              <a:tabLst>
                <a:tab pos="352425" algn="l"/>
              </a:tabLst>
            </a:pPr>
            <a:r>
              <a:rPr sz="2400" spc="-55" dirty="0">
                <a:latin typeface="Calibri"/>
                <a:cs typeface="Calibri"/>
              </a:rPr>
              <a:t>Точка </a:t>
            </a:r>
            <a:r>
              <a:rPr sz="2400" spc="-10" dirty="0">
                <a:latin typeface="Calibri"/>
                <a:cs typeface="Calibri"/>
              </a:rPr>
              <a:t>минимума </a:t>
            </a:r>
            <a:r>
              <a:rPr sz="2400" spc="-5" dirty="0">
                <a:latin typeface="Calibri"/>
                <a:cs typeface="Calibri"/>
              </a:rPr>
              <a:t>S(|x-x</a:t>
            </a:r>
            <a:r>
              <a:rPr sz="2400" spc="-7" baseline="-20833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|,..., |x-x</a:t>
            </a:r>
            <a:r>
              <a:rPr sz="2400" spc="-7" baseline="-20833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|) </a:t>
            </a:r>
            <a:r>
              <a:rPr sz="2400" dirty="0">
                <a:latin typeface="Calibri"/>
                <a:cs typeface="Calibri"/>
              </a:rPr>
              <a:t>совпадает с </a:t>
            </a:r>
            <a:r>
              <a:rPr sz="2400" spc="-15" dirty="0">
                <a:latin typeface="Calibri"/>
                <a:cs typeface="Calibri"/>
              </a:rPr>
              <a:t>точкой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минимума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G(x).</a:t>
            </a:r>
          </a:p>
          <a:p>
            <a:pPr marL="351790" indent="-314325">
              <a:lnSpc>
                <a:spcPct val="100000"/>
              </a:lnSpc>
              <a:spcBef>
                <a:spcPts val="254"/>
              </a:spcBef>
              <a:buAutoNum type="arabicParenR"/>
              <a:tabLst>
                <a:tab pos="352425" algn="l"/>
              </a:tabLst>
            </a:pPr>
            <a:r>
              <a:rPr sz="2400" spc="-55" dirty="0">
                <a:latin typeface="Calibri"/>
                <a:cs typeface="Calibri"/>
              </a:rPr>
              <a:t>Точка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минимума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существует.</a:t>
            </a:r>
            <a:endParaRPr sz="2400" dirty="0">
              <a:latin typeface="Calibri"/>
              <a:cs typeface="Calibri"/>
            </a:endParaRPr>
          </a:p>
          <a:p>
            <a:pPr marL="38100" marR="424180">
              <a:lnSpc>
                <a:spcPts val="2590"/>
              </a:lnSpc>
              <a:spcBef>
                <a:spcPts val="615"/>
              </a:spcBef>
              <a:buAutoNum type="arabicParenR"/>
              <a:tabLst>
                <a:tab pos="352425" algn="l"/>
                <a:tab pos="2522220" algn="l"/>
              </a:tabLst>
            </a:pPr>
            <a:r>
              <a:rPr sz="2400" dirty="0">
                <a:latin typeface="Calibri"/>
                <a:cs typeface="Calibri"/>
              </a:rPr>
              <a:t>В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случае,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когда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точка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минимума</a:t>
            </a:r>
            <a:r>
              <a:rPr sz="2400" dirty="0">
                <a:latin typeface="Calibri"/>
                <a:cs typeface="Calibri"/>
              </a:rPr>
              <a:t> не </a:t>
            </a:r>
            <a:r>
              <a:rPr sz="2400" spc="-5" dirty="0">
                <a:latin typeface="Calibri"/>
                <a:cs typeface="Calibri"/>
              </a:rPr>
              <a:t>единственна,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мы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будем </a:t>
            </a:r>
            <a:r>
              <a:rPr sz="2400" spc="-10" dirty="0">
                <a:latin typeface="Calibri"/>
                <a:cs typeface="Calibri"/>
              </a:rPr>
              <a:t>обозначать	</a:t>
            </a:r>
            <a:r>
              <a:rPr sz="2400" spc="-5" dirty="0">
                <a:latin typeface="Calibri"/>
                <a:cs typeface="Calibri"/>
              </a:rPr>
              <a:t>M</a:t>
            </a:r>
            <a:r>
              <a:rPr sz="2400" spc="-7" baseline="-20833" dirty="0">
                <a:latin typeface="Calibri"/>
                <a:cs typeface="Calibri"/>
              </a:rPr>
              <a:t>s</a:t>
            </a:r>
            <a:r>
              <a:rPr sz="2400" spc="-5" dirty="0">
                <a:latin typeface="Calibri"/>
                <a:cs typeface="Calibri"/>
              </a:rPr>
              <a:t>(x</a:t>
            </a:r>
            <a:r>
              <a:rPr sz="2400" spc="-7" baseline="-20833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x</a:t>
            </a:r>
            <a:r>
              <a:rPr sz="2400" spc="-7" baseline="-20833" dirty="0">
                <a:latin typeface="Calibri"/>
                <a:cs typeface="Calibri"/>
              </a:rPr>
              <a:t>2</a:t>
            </a:r>
            <a:r>
              <a:rPr sz="2400" spc="-5" dirty="0">
                <a:latin typeface="Calibri"/>
                <a:cs typeface="Calibri"/>
              </a:rPr>
              <a:t>, …,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x</a:t>
            </a:r>
            <a:r>
              <a:rPr sz="2400" spc="-7" baseline="-20833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наименьшую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из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них.</a:t>
            </a:r>
          </a:p>
          <a:p>
            <a:pPr marL="351790" indent="-314325">
              <a:lnSpc>
                <a:spcPct val="100000"/>
              </a:lnSpc>
              <a:spcBef>
                <a:spcPts val="254"/>
              </a:spcBef>
              <a:buAutoNum type="arabicParenR"/>
              <a:tabLst>
                <a:tab pos="352425" algn="l"/>
              </a:tabLst>
            </a:pPr>
            <a:r>
              <a:rPr sz="2400" spc="-5" dirty="0">
                <a:latin typeface="Calibri"/>
                <a:cs typeface="Calibri"/>
              </a:rPr>
              <a:t>M</a:t>
            </a:r>
            <a:r>
              <a:rPr sz="2400" spc="-7" baseline="-20833" dirty="0">
                <a:latin typeface="Calibri"/>
                <a:cs typeface="Calibri"/>
              </a:rPr>
              <a:t>s</a:t>
            </a:r>
            <a:r>
              <a:rPr sz="2400" spc="-5" dirty="0">
                <a:latin typeface="Calibri"/>
                <a:cs typeface="Calibri"/>
              </a:rPr>
              <a:t>(x</a:t>
            </a:r>
            <a:r>
              <a:rPr sz="2400" spc="-7" baseline="-20833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x</a:t>
            </a:r>
            <a:r>
              <a:rPr sz="2400" spc="-7" baseline="-20833" dirty="0">
                <a:latin typeface="Calibri"/>
                <a:cs typeface="Calibri"/>
              </a:rPr>
              <a:t>2</a:t>
            </a:r>
            <a:r>
              <a:rPr sz="2400" spc="-5" dirty="0">
                <a:latin typeface="Calibri"/>
                <a:cs typeface="Calibri"/>
              </a:rPr>
              <a:t>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…,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x</a:t>
            </a:r>
            <a:r>
              <a:rPr sz="2400" spc="-7" baseline="-20833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абстрактное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среднее,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строгое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&gt;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2072" y="214375"/>
            <a:ext cx="525335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solidFill>
                  <a:srgbClr val="943735"/>
                </a:solidFill>
                <a:latin typeface="Calibri"/>
                <a:cs typeface="Calibri"/>
              </a:rPr>
              <a:t>ОСНОВНАЯ</a:t>
            </a:r>
            <a:r>
              <a:rPr sz="2500" spc="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500" spc="-15" dirty="0">
                <a:solidFill>
                  <a:srgbClr val="943735"/>
                </a:solidFill>
                <a:latin typeface="Calibri"/>
                <a:cs typeface="Calibri"/>
              </a:rPr>
              <a:t>ТЕОРЕМА</a:t>
            </a:r>
            <a:r>
              <a:rPr sz="2500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500" spc="-10" dirty="0">
                <a:solidFill>
                  <a:srgbClr val="943735"/>
                </a:solidFill>
                <a:latin typeface="Calibri"/>
                <a:cs typeface="Calibri"/>
              </a:rPr>
              <a:t>ДЛЯ</a:t>
            </a:r>
            <a:r>
              <a:rPr sz="2500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500" spc="-10" dirty="0">
                <a:solidFill>
                  <a:srgbClr val="943735"/>
                </a:solidFill>
                <a:latin typeface="Calibri"/>
                <a:cs typeface="Calibri"/>
              </a:rPr>
              <a:t>СТЕПЕННЫХ</a:t>
            </a:r>
            <a:endParaRPr sz="25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500" spc="-10" dirty="0">
                <a:solidFill>
                  <a:srgbClr val="943735"/>
                </a:solidFill>
                <a:latin typeface="Calibri"/>
                <a:cs typeface="Calibri"/>
              </a:rPr>
              <a:t>СРЕДНИХ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616786"/>
            <a:ext cx="7733030" cy="1032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30480">
              <a:lnSpc>
                <a:spcPct val="100200"/>
              </a:lnSpc>
              <a:spcBef>
                <a:spcPts val="90"/>
              </a:spcBef>
            </a:pPr>
            <a:r>
              <a:rPr sz="2200" b="1" spc="-35" dirty="0">
                <a:latin typeface="Calibri"/>
                <a:cs typeface="Calibri"/>
              </a:rPr>
              <a:t>Теорема</a:t>
            </a:r>
            <a:r>
              <a:rPr sz="2200" b="1" spc="3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1:</a:t>
            </a:r>
            <a:r>
              <a:rPr sz="2200" b="1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Пусть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S(t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</a:t>
            </a:r>
            <a:r>
              <a:rPr sz="2175" baseline="-21072" dirty="0">
                <a:latin typeface="Calibri"/>
                <a:cs typeface="Calibri"/>
              </a:rPr>
              <a:t>2</a:t>
            </a:r>
            <a:r>
              <a:rPr sz="2200" dirty="0">
                <a:latin typeface="Calibri"/>
                <a:cs typeface="Calibri"/>
              </a:rPr>
              <a:t>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…,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степенное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>
                <a:latin typeface="Calibri"/>
                <a:cs typeface="Calibri"/>
              </a:rPr>
              <a:t>на </a:t>
            </a:r>
            <a:r>
              <a:rPr lang="en-US" sz="2200" spc="-145" dirty="0" smtClean="0">
                <a:latin typeface="Calibri"/>
                <a:cs typeface="Calibri"/>
              </a:rPr>
              <a:t>[</a:t>
            </a:r>
            <a:r>
              <a:rPr sz="2200" spc="-145" smtClean="0">
                <a:latin typeface="Calibri"/>
                <a:cs typeface="Calibri"/>
              </a:rPr>
              <a:t>0</a:t>
            </a:r>
            <a:r>
              <a:rPr sz="2200" spc="-145" dirty="0">
                <a:latin typeface="Calibri"/>
                <a:cs typeface="Calibri"/>
              </a:rPr>
              <a:t>;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∞)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отвечающее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степени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 &gt; </a:t>
            </a:r>
            <a:r>
              <a:rPr sz="2200" dirty="0">
                <a:latin typeface="Calibri"/>
                <a:cs typeface="Calibri"/>
              </a:rPr>
              <a:t>0.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Тогда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величина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175" spc="262" baseline="-21072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является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Колмогоровским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ℝ</a:t>
            </a:r>
            <a:r>
              <a:rPr sz="2200" spc="20" dirty="0">
                <a:latin typeface="Cambria Math"/>
                <a:cs typeface="Cambria Math"/>
              </a:rPr>
              <a:t> </a:t>
            </a:r>
            <a:r>
              <a:rPr sz="2200" spc="-35" dirty="0">
                <a:latin typeface="Calibri"/>
                <a:cs typeface="Calibri"/>
              </a:rPr>
              <a:t>тогда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только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тогда,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когда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2.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2550160">
              <a:lnSpc>
                <a:spcPct val="100000"/>
              </a:lnSpc>
              <a:spcBef>
                <a:spcPts val="95"/>
              </a:spcBef>
            </a:pPr>
            <a:r>
              <a:rPr sz="2500" spc="-10" dirty="0"/>
              <a:t>ЗАМЕЧАНИЯ</a:t>
            </a:r>
            <a:r>
              <a:rPr sz="2500" dirty="0"/>
              <a:t> </a:t>
            </a:r>
            <a:r>
              <a:rPr sz="2500" spc="-5" dirty="0"/>
              <a:t>К </a:t>
            </a:r>
            <a:r>
              <a:rPr sz="2500" spc="-25" dirty="0"/>
              <a:t>ДОКАЗАТЕЛЬСТВУ</a:t>
            </a:r>
            <a:r>
              <a:rPr sz="2500" spc="15" dirty="0"/>
              <a:t> </a:t>
            </a:r>
            <a:r>
              <a:rPr sz="2500" spc="-15" dirty="0"/>
              <a:t>ТЕОРЕМЫ </a:t>
            </a:r>
            <a:r>
              <a:rPr sz="2500" spc="-5" dirty="0"/>
              <a:t>1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21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2729" marR="30480">
              <a:lnSpc>
                <a:spcPct val="100000"/>
              </a:lnSpc>
              <a:spcBef>
                <a:spcPts val="95"/>
              </a:spcBef>
              <a:tabLst>
                <a:tab pos="5243195" algn="l"/>
                <a:tab pos="5547995" algn="l"/>
              </a:tabLst>
            </a:pPr>
            <a:r>
              <a:rPr spc="-15" dirty="0"/>
              <a:t>Идея</a:t>
            </a:r>
            <a:r>
              <a:rPr spc="20" dirty="0"/>
              <a:t> </a:t>
            </a:r>
            <a:r>
              <a:rPr spc="-15" dirty="0"/>
              <a:t>доказательства</a:t>
            </a:r>
            <a:r>
              <a:rPr spc="30" dirty="0"/>
              <a:t> </a:t>
            </a:r>
            <a:r>
              <a:rPr spc="-10" dirty="0"/>
              <a:t>состоит</a:t>
            </a:r>
            <a:r>
              <a:rPr spc="5" dirty="0"/>
              <a:t> </a:t>
            </a:r>
            <a:r>
              <a:rPr spc="-5" dirty="0"/>
              <a:t>в</a:t>
            </a:r>
            <a:r>
              <a:rPr spc="5" dirty="0"/>
              <a:t> </a:t>
            </a:r>
            <a:r>
              <a:rPr spc="-10" dirty="0"/>
              <a:t>том,</a:t>
            </a:r>
            <a:r>
              <a:rPr spc="5" dirty="0"/>
              <a:t> </a:t>
            </a:r>
            <a:r>
              <a:rPr spc="-10" dirty="0"/>
              <a:t>что</a:t>
            </a:r>
            <a:r>
              <a:rPr spc="15" dirty="0"/>
              <a:t> </a:t>
            </a:r>
            <a:r>
              <a:rPr spc="-5" dirty="0"/>
              <a:t>при	0 &lt; a ≤ 1, </a:t>
            </a:r>
            <a:r>
              <a:rPr dirty="0"/>
              <a:t>M</a:t>
            </a:r>
            <a:r>
              <a:rPr sz="2175" baseline="-21072" dirty="0"/>
              <a:t>s</a:t>
            </a:r>
            <a:r>
              <a:rPr sz="2175" spc="7" baseline="-21072" dirty="0"/>
              <a:t> </a:t>
            </a:r>
            <a:r>
              <a:rPr sz="2200" spc="-5" dirty="0"/>
              <a:t>не </a:t>
            </a:r>
            <a:r>
              <a:rPr sz="2200" dirty="0"/>
              <a:t> </a:t>
            </a:r>
            <a:r>
              <a:rPr sz="2200" spc="-15" dirty="0"/>
              <a:t>является </a:t>
            </a:r>
            <a:r>
              <a:rPr sz="2200" spc="-5" dirty="0"/>
              <a:t>строгим </a:t>
            </a:r>
            <a:r>
              <a:rPr sz="2200" spc="-10" dirty="0"/>
              <a:t>средним, </a:t>
            </a:r>
            <a:r>
              <a:rPr sz="2200" spc="-5" dirty="0"/>
              <a:t>а при a &gt; </a:t>
            </a:r>
            <a:r>
              <a:rPr sz="2200" dirty="0"/>
              <a:t>1, </a:t>
            </a:r>
            <a:r>
              <a:rPr sz="2200" spc="-5" dirty="0"/>
              <a:t>M</a:t>
            </a:r>
            <a:r>
              <a:rPr sz="2175" spc="-7" baseline="-21072" dirty="0"/>
              <a:t>s</a:t>
            </a:r>
            <a:r>
              <a:rPr sz="2175" baseline="-21072" dirty="0"/>
              <a:t> </a:t>
            </a:r>
            <a:r>
              <a:rPr sz="2200" spc="-5" dirty="0"/>
              <a:t>– </a:t>
            </a:r>
            <a:r>
              <a:rPr sz="2200" spc="-10" dirty="0"/>
              <a:t>единственный </a:t>
            </a:r>
            <a:r>
              <a:rPr sz="2200" spc="-25" dirty="0"/>
              <a:t>нуль </a:t>
            </a:r>
            <a:r>
              <a:rPr sz="2200" spc="-484" dirty="0"/>
              <a:t> </a:t>
            </a:r>
            <a:r>
              <a:rPr sz="2200" spc="-10" dirty="0"/>
              <a:t>производной</a:t>
            </a:r>
            <a:r>
              <a:rPr sz="2200" spc="5" dirty="0"/>
              <a:t> </a:t>
            </a:r>
            <a:r>
              <a:rPr sz="2200" spc="-25" dirty="0"/>
              <a:t>всюду</a:t>
            </a:r>
            <a:r>
              <a:rPr sz="2200" spc="30" dirty="0"/>
              <a:t> </a:t>
            </a:r>
            <a:r>
              <a:rPr sz="2200" spc="-10" dirty="0"/>
              <a:t>дифференцируемой	</a:t>
            </a:r>
            <a:r>
              <a:rPr sz="2200" spc="-5" dirty="0"/>
              <a:t>функции </a:t>
            </a:r>
            <a:r>
              <a:rPr sz="2200" spc="-10" dirty="0"/>
              <a:t>G(x). Далее, </a:t>
            </a:r>
            <a:r>
              <a:rPr sz="2200" spc="-5" dirty="0"/>
              <a:t> если</a:t>
            </a:r>
            <a:r>
              <a:rPr sz="2200" spc="15" dirty="0"/>
              <a:t> </a:t>
            </a:r>
            <a:r>
              <a:rPr sz="2200" spc="-5" dirty="0"/>
              <a:t>M</a:t>
            </a:r>
            <a:r>
              <a:rPr sz="2175" spc="-7" baseline="-21072" dirty="0"/>
              <a:t>s</a:t>
            </a:r>
            <a:r>
              <a:rPr sz="2175" spc="270" baseline="-21072" dirty="0"/>
              <a:t> </a:t>
            </a:r>
            <a:r>
              <a:rPr sz="2200" spc="-15" dirty="0"/>
              <a:t>Колмогоровское</a:t>
            </a:r>
            <a:r>
              <a:rPr sz="2200" spc="35" dirty="0"/>
              <a:t> </a:t>
            </a:r>
            <a:r>
              <a:rPr sz="2200" spc="-10" dirty="0"/>
              <a:t>средние,</a:t>
            </a:r>
            <a:r>
              <a:rPr sz="2200" spc="5" dirty="0"/>
              <a:t> </a:t>
            </a:r>
            <a:r>
              <a:rPr sz="2200" spc="-30" dirty="0"/>
              <a:t>то</a:t>
            </a:r>
            <a:endParaRPr sz="2200" dirty="0"/>
          </a:p>
          <a:p>
            <a:pPr marL="1179830">
              <a:lnSpc>
                <a:spcPct val="100000"/>
              </a:lnSpc>
              <a:spcBef>
                <a:spcPts val="530"/>
              </a:spcBef>
            </a:pPr>
            <a:r>
              <a:rPr spc="-5" dirty="0"/>
              <a:t>M</a:t>
            </a:r>
            <a:r>
              <a:rPr sz="2175" spc="-7" baseline="-21072" dirty="0"/>
              <a:t>s</a:t>
            </a:r>
            <a:r>
              <a:rPr sz="2175" spc="262" baseline="-21072" dirty="0"/>
              <a:t> </a:t>
            </a:r>
            <a:r>
              <a:rPr sz="2200" spc="-5" dirty="0"/>
              <a:t>(x</a:t>
            </a:r>
            <a:r>
              <a:rPr sz="2175" spc="-7" baseline="-21072" dirty="0"/>
              <a:t>1</a:t>
            </a:r>
            <a:r>
              <a:rPr sz="2200" spc="-5" dirty="0"/>
              <a:t>,</a:t>
            </a:r>
            <a:r>
              <a:rPr sz="2200" spc="5" dirty="0"/>
              <a:t> </a:t>
            </a:r>
            <a:r>
              <a:rPr sz="2200" dirty="0"/>
              <a:t>x</a:t>
            </a:r>
            <a:r>
              <a:rPr sz="2175" baseline="-21072" dirty="0"/>
              <a:t>1</a:t>
            </a:r>
            <a:r>
              <a:rPr sz="2200" dirty="0"/>
              <a:t>,</a:t>
            </a:r>
            <a:r>
              <a:rPr sz="2200" spc="-10" dirty="0"/>
              <a:t> </a:t>
            </a:r>
            <a:r>
              <a:rPr sz="2200" spc="-5" dirty="0"/>
              <a:t>…,</a:t>
            </a:r>
            <a:r>
              <a:rPr sz="2200" spc="5" dirty="0"/>
              <a:t> </a:t>
            </a:r>
            <a:r>
              <a:rPr sz="2200" dirty="0"/>
              <a:t>x</a:t>
            </a:r>
            <a:r>
              <a:rPr sz="2175" baseline="-21072" dirty="0"/>
              <a:t>2</a:t>
            </a:r>
            <a:r>
              <a:rPr sz="2200" dirty="0"/>
              <a:t>)</a:t>
            </a:r>
            <a:r>
              <a:rPr sz="2200" spc="-5" dirty="0"/>
              <a:t> = </a:t>
            </a:r>
            <a:r>
              <a:rPr sz="2200" dirty="0"/>
              <a:t>M</a:t>
            </a:r>
            <a:r>
              <a:rPr sz="2175" baseline="-21072" dirty="0"/>
              <a:t>s</a:t>
            </a:r>
            <a:r>
              <a:rPr sz="2175" spc="262" baseline="-21072" dirty="0"/>
              <a:t> </a:t>
            </a:r>
            <a:r>
              <a:rPr sz="2200" spc="-5" dirty="0"/>
              <a:t>(x</a:t>
            </a:r>
            <a:r>
              <a:rPr sz="2175" spc="-7" baseline="-21072" dirty="0"/>
              <a:t>1</a:t>
            </a:r>
            <a:r>
              <a:rPr sz="2200" spc="-5" dirty="0"/>
              <a:t>,</a:t>
            </a:r>
            <a:r>
              <a:rPr sz="2200" dirty="0"/>
              <a:t> </a:t>
            </a:r>
            <a:r>
              <a:rPr sz="2200" spc="-5" dirty="0"/>
              <a:t>x</a:t>
            </a:r>
            <a:r>
              <a:rPr sz="2175" spc="-7" baseline="-21072" dirty="0"/>
              <a:t>1</a:t>
            </a:r>
            <a:r>
              <a:rPr sz="2200" spc="-5" dirty="0"/>
              <a:t>, </a:t>
            </a:r>
            <a:r>
              <a:rPr sz="2200" spc="-10" dirty="0"/>
              <a:t>…,</a:t>
            </a:r>
            <a:r>
              <a:rPr sz="2200" spc="20" dirty="0"/>
              <a:t> </a:t>
            </a:r>
            <a:r>
              <a:rPr sz="2200" spc="-55" dirty="0"/>
              <a:t>x</a:t>
            </a:r>
            <a:r>
              <a:rPr sz="2175" spc="-82" baseline="-21072" dirty="0"/>
              <a:t>2</a:t>
            </a:r>
            <a:r>
              <a:rPr sz="2200" spc="-55" dirty="0"/>
              <a:t>’,</a:t>
            </a:r>
            <a:r>
              <a:rPr sz="2200" dirty="0"/>
              <a:t> </a:t>
            </a:r>
            <a:r>
              <a:rPr sz="2200" spc="-5" dirty="0"/>
              <a:t>x</a:t>
            </a:r>
            <a:r>
              <a:rPr sz="2175" spc="-7" baseline="-21072" dirty="0"/>
              <a:t>2</a:t>
            </a:r>
            <a:r>
              <a:rPr sz="2200" spc="-5" dirty="0"/>
              <a:t>’),</a:t>
            </a:r>
            <a:endParaRPr sz="2200" dirty="0"/>
          </a:p>
          <a:p>
            <a:pPr marL="252729" marR="57150" indent="-26034">
              <a:lnSpc>
                <a:spcPct val="100000"/>
              </a:lnSpc>
              <a:spcBef>
                <a:spcPts val="530"/>
              </a:spcBef>
            </a:pPr>
            <a:r>
              <a:rPr spc="-55" dirty="0"/>
              <a:t>где</a:t>
            </a:r>
            <a:r>
              <a:rPr spc="35" dirty="0"/>
              <a:t> </a:t>
            </a:r>
            <a:r>
              <a:rPr spc="-5" dirty="0"/>
              <a:t>в</a:t>
            </a:r>
            <a:r>
              <a:rPr dirty="0"/>
              <a:t> </a:t>
            </a:r>
            <a:r>
              <a:rPr spc="-10" dirty="0"/>
              <a:t>левой</a:t>
            </a:r>
            <a:r>
              <a:rPr spc="10" dirty="0"/>
              <a:t> </a:t>
            </a:r>
            <a:r>
              <a:rPr spc="-5" dirty="0"/>
              <a:t>части</a:t>
            </a:r>
            <a:r>
              <a:rPr spc="20" dirty="0"/>
              <a:t> </a:t>
            </a:r>
            <a:r>
              <a:rPr dirty="0"/>
              <a:t>x</a:t>
            </a:r>
            <a:r>
              <a:rPr sz="2175" baseline="-21072" dirty="0"/>
              <a:t>1</a:t>
            </a:r>
            <a:r>
              <a:rPr sz="2175" spc="247" baseline="-21072" dirty="0"/>
              <a:t> </a:t>
            </a:r>
            <a:r>
              <a:rPr sz="2200" spc="-10" dirty="0"/>
              <a:t>повторяется</a:t>
            </a:r>
            <a:r>
              <a:rPr sz="2200" spc="5" dirty="0"/>
              <a:t> </a:t>
            </a:r>
            <a:r>
              <a:rPr sz="2200" spc="-5" dirty="0"/>
              <a:t>n</a:t>
            </a:r>
            <a:r>
              <a:rPr sz="2200" spc="5" dirty="0"/>
              <a:t> </a:t>
            </a:r>
            <a:r>
              <a:rPr sz="2200" spc="-10" dirty="0"/>
              <a:t>раз,</a:t>
            </a:r>
            <a:r>
              <a:rPr sz="2200" dirty="0"/>
              <a:t> </a:t>
            </a:r>
            <a:r>
              <a:rPr sz="2200" spc="-5" dirty="0"/>
              <a:t>а</a:t>
            </a:r>
            <a:r>
              <a:rPr sz="2200" dirty="0"/>
              <a:t> </a:t>
            </a:r>
            <a:r>
              <a:rPr sz="2200" spc="-5" dirty="0"/>
              <a:t>в</a:t>
            </a:r>
            <a:r>
              <a:rPr sz="2200" dirty="0"/>
              <a:t> </a:t>
            </a:r>
            <a:r>
              <a:rPr sz="2200" spc="-10" dirty="0"/>
              <a:t>правой</a:t>
            </a:r>
            <a:r>
              <a:rPr sz="2200" spc="5" dirty="0"/>
              <a:t> </a:t>
            </a:r>
            <a:r>
              <a:rPr sz="2200" spc="-5" dirty="0"/>
              <a:t>части</a:t>
            </a:r>
            <a:r>
              <a:rPr sz="2200" spc="20" dirty="0"/>
              <a:t> </a:t>
            </a:r>
            <a:r>
              <a:rPr sz="2200" spc="-10" dirty="0"/>
              <a:t>n-1</a:t>
            </a:r>
            <a:r>
              <a:rPr sz="2200" dirty="0"/>
              <a:t> </a:t>
            </a:r>
            <a:r>
              <a:rPr sz="2200" spc="-10" dirty="0"/>
              <a:t>раз, </a:t>
            </a:r>
            <a:r>
              <a:rPr sz="2200" spc="-484" dirty="0"/>
              <a:t> </a:t>
            </a:r>
            <a:r>
              <a:rPr sz="2200" spc="-5" dirty="0"/>
              <a:t>и</a:t>
            </a:r>
            <a:r>
              <a:rPr sz="2200" spc="10" dirty="0"/>
              <a:t> </a:t>
            </a:r>
            <a:r>
              <a:rPr sz="2200" spc="-5" dirty="0"/>
              <a:t>x</a:t>
            </a:r>
            <a:r>
              <a:rPr sz="2175" spc="-7" baseline="-21072" dirty="0"/>
              <a:t>2</a:t>
            </a:r>
            <a:r>
              <a:rPr sz="2200" spc="-5" dirty="0"/>
              <a:t>’</a:t>
            </a:r>
            <a:r>
              <a:rPr sz="2200" dirty="0"/>
              <a:t> </a:t>
            </a:r>
            <a:r>
              <a:rPr sz="2200" spc="-5" dirty="0"/>
              <a:t>= M</a:t>
            </a:r>
            <a:r>
              <a:rPr sz="2175" spc="-7" baseline="-21072" dirty="0"/>
              <a:t>s</a:t>
            </a:r>
            <a:r>
              <a:rPr sz="2175" spc="262" baseline="-21072" dirty="0"/>
              <a:t> </a:t>
            </a:r>
            <a:r>
              <a:rPr sz="2200" spc="-5" dirty="0"/>
              <a:t>(x</a:t>
            </a:r>
            <a:r>
              <a:rPr sz="2175" spc="-7" baseline="-21072" dirty="0"/>
              <a:t>1</a:t>
            </a:r>
            <a:r>
              <a:rPr sz="2200" spc="-5" dirty="0"/>
              <a:t>,</a:t>
            </a:r>
            <a:r>
              <a:rPr sz="2200" dirty="0"/>
              <a:t> </a:t>
            </a:r>
            <a:r>
              <a:rPr sz="2200" spc="-5" dirty="0"/>
              <a:t>x</a:t>
            </a:r>
            <a:r>
              <a:rPr sz="2175" spc="-7" baseline="-21072" dirty="0"/>
              <a:t>2</a:t>
            </a:r>
            <a:r>
              <a:rPr sz="2200" spc="-5" dirty="0"/>
              <a:t>).</a:t>
            </a:r>
            <a:r>
              <a:rPr sz="2200" spc="5" dirty="0"/>
              <a:t> </a:t>
            </a:r>
            <a:r>
              <a:rPr sz="2200" spc="-15" dirty="0"/>
              <a:t>Подставляя</a:t>
            </a:r>
            <a:r>
              <a:rPr sz="2200" spc="-20" dirty="0"/>
              <a:t> </a:t>
            </a:r>
            <a:r>
              <a:rPr sz="2200" dirty="0"/>
              <a:t>x</a:t>
            </a:r>
            <a:r>
              <a:rPr sz="2175" baseline="-21072" dirty="0"/>
              <a:t>1</a:t>
            </a:r>
            <a:r>
              <a:rPr sz="2175" spc="240" baseline="-21072" dirty="0"/>
              <a:t> </a:t>
            </a:r>
            <a:r>
              <a:rPr sz="2200" spc="-5" dirty="0"/>
              <a:t>= 0</a:t>
            </a:r>
            <a:r>
              <a:rPr sz="2200" spc="15" dirty="0"/>
              <a:t> </a:t>
            </a:r>
            <a:r>
              <a:rPr sz="2200" spc="-5" dirty="0"/>
              <a:t>и </a:t>
            </a:r>
            <a:r>
              <a:rPr sz="2200" dirty="0"/>
              <a:t>x</a:t>
            </a:r>
            <a:r>
              <a:rPr sz="2175" baseline="-21072" dirty="0"/>
              <a:t>2</a:t>
            </a:r>
            <a:r>
              <a:rPr sz="2175" spc="270" baseline="-21072" dirty="0"/>
              <a:t> </a:t>
            </a:r>
            <a:r>
              <a:rPr sz="2200" spc="-5" dirty="0"/>
              <a:t>= 1</a:t>
            </a:r>
            <a:r>
              <a:rPr sz="2200" dirty="0"/>
              <a:t> </a:t>
            </a:r>
            <a:r>
              <a:rPr sz="2200" spc="-5" dirty="0"/>
              <a:t>и</a:t>
            </a:r>
            <a:r>
              <a:rPr sz="2200" spc="5" dirty="0"/>
              <a:t> </a:t>
            </a:r>
            <a:r>
              <a:rPr sz="2200" spc="-10" dirty="0"/>
              <a:t>устремляя</a:t>
            </a:r>
            <a:r>
              <a:rPr sz="2200" spc="15" dirty="0"/>
              <a:t> </a:t>
            </a:r>
            <a:r>
              <a:rPr sz="2200" spc="-5" dirty="0"/>
              <a:t>n</a:t>
            </a:r>
            <a:r>
              <a:rPr sz="2200" dirty="0"/>
              <a:t> </a:t>
            </a:r>
            <a:r>
              <a:rPr sz="2200" spc="-5" dirty="0"/>
              <a:t>к</a:t>
            </a:r>
            <a:endParaRPr sz="2200" dirty="0"/>
          </a:p>
          <a:p>
            <a:pPr marL="252729">
              <a:lnSpc>
                <a:spcPct val="100000"/>
              </a:lnSpc>
              <a:spcBef>
                <a:spcPts val="5"/>
              </a:spcBef>
            </a:pPr>
            <a:r>
              <a:rPr spc="-10" dirty="0"/>
              <a:t>бесконечности</a:t>
            </a:r>
            <a:r>
              <a:rPr spc="40" dirty="0"/>
              <a:t> </a:t>
            </a:r>
            <a:r>
              <a:rPr spc="-10" dirty="0"/>
              <a:t>можно</a:t>
            </a:r>
            <a:r>
              <a:rPr spc="-5" dirty="0"/>
              <a:t> </a:t>
            </a:r>
            <a:r>
              <a:rPr spc="-10" dirty="0"/>
              <a:t>получить</a:t>
            </a:r>
            <a:r>
              <a:rPr spc="35" dirty="0"/>
              <a:t> </a:t>
            </a:r>
            <a:r>
              <a:rPr spc="-5" dirty="0"/>
              <a:t>противоречие</a:t>
            </a:r>
            <a:r>
              <a:rPr spc="5" dirty="0"/>
              <a:t> </a:t>
            </a:r>
            <a:r>
              <a:rPr spc="-5" dirty="0"/>
              <a:t>при</a:t>
            </a:r>
            <a:r>
              <a:rPr spc="15" dirty="0"/>
              <a:t> </a:t>
            </a:r>
            <a:r>
              <a:rPr spc="-5" dirty="0"/>
              <a:t>а ≠</a:t>
            </a:r>
            <a:r>
              <a:rPr spc="5" dirty="0"/>
              <a:t> </a:t>
            </a:r>
            <a:r>
              <a:rPr spc="-5" dirty="0"/>
              <a:t>2.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2329" y="404875"/>
            <a:ext cx="62522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5" dirty="0"/>
              <a:t>ПОДРОБНОСТИ</a:t>
            </a:r>
            <a:r>
              <a:rPr sz="2500" spc="-5" dirty="0"/>
              <a:t> </a:t>
            </a:r>
            <a:r>
              <a:rPr sz="2500" spc="-25" dirty="0"/>
              <a:t>ДОКАЗАТЕЛЬСТВА</a:t>
            </a:r>
            <a:r>
              <a:rPr sz="2500" spc="15" dirty="0"/>
              <a:t> </a:t>
            </a:r>
            <a:r>
              <a:rPr sz="2500" spc="-15" dirty="0"/>
              <a:t>ТЕОРЕМЫ</a:t>
            </a:r>
            <a:r>
              <a:rPr sz="2500" spc="-10" dirty="0"/>
              <a:t> </a:t>
            </a:r>
            <a:r>
              <a:rPr sz="2500" spc="-5" dirty="0"/>
              <a:t>1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82803" y="1214704"/>
            <a:ext cx="7477759" cy="3790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Calibri"/>
                <a:cs typeface="Calibri"/>
              </a:rPr>
              <a:t>Доказательство: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00">
              <a:latin typeface="Calibri"/>
              <a:cs typeface="Calibri"/>
            </a:endParaRPr>
          </a:p>
          <a:p>
            <a:pPr marL="379095" indent="-250190">
              <a:lnSpc>
                <a:spcPct val="100000"/>
              </a:lnSpc>
              <a:buAutoNum type="arabicParenR"/>
              <a:tabLst>
                <a:tab pos="379730" algn="l"/>
              </a:tabLst>
            </a:pPr>
            <a:r>
              <a:rPr sz="1900" spc="-5" dirty="0">
                <a:latin typeface="Calibri"/>
                <a:cs typeface="Calibri"/>
              </a:rPr>
              <a:t>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&lt;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≤ 1: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Докажем,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что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</a:t>
            </a:r>
            <a:r>
              <a:rPr sz="1875" spc="-7" baseline="-20000" dirty="0">
                <a:latin typeface="Calibri"/>
                <a:cs typeface="Calibri"/>
              </a:rPr>
              <a:t>s</a:t>
            </a:r>
            <a:r>
              <a:rPr sz="1900" spc="-5" dirty="0">
                <a:latin typeface="Calibri"/>
                <a:cs typeface="Calibri"/>
              </a:rPr>
              <a:t>(x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..., x</a:t>
            </a:r>
            <a:r>
              <a:rPr sz="1875" spc="-7" baseline="-20000" dirty="0">
                <a:latin typeface="Calibri"/>
                <a:cs typeface="Calibri"/>
              </a:rPr>
              <a:t>n</a:t>
            </a:r>
            <a:r>
              <a:rPr sz="1900" spc="-5" dirty="0">
                <a:latin typeface="Calibri"/>
                <a:cs typeface="Calibri"/>
              </a:rPr>
              <a:t>) </a:t>
            </a:r>
            <a:r>
              <a:rPr sz="1900" spc="-10" dirty="0">
                <a:latin typeface="Calibri"/>
                <a:cs typeface="Calibri"/>
              </a:rPr>
              <a:t>не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является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строгим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средним.</a:t>
            </a:r>
            <a:endParaRPr sz="19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470"/>
              </a:spcBef>
            </a:pPr>
            <a:r>
              <a:rPr sz="1900" b="1" spc="-5" dirty="0">
                <a:latin typeface="Calibri"/>
                <a:cs typeface="Calibri"/>
              </a:rPr>
              <a:t>Лемма: </a:t>
            </a:r>
            <a:r>
              <a:rPr sz="1900" spc="-5" dirty="0">
                <a:latin typeface="Calibri"/>
                <a:cs typeface="Calibri"/>
              </a:rPr>
              <a:t>если 0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&lt; a ≤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1,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то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</a:t>
            </a:r>
            <a:r>
              <a:rPr sz="1875" spc="-7" baseline="-20000" dirty="0">
                <a:latin typeface="Calibri"/>
                <a:cs typeface="Calibri"/>
              </a:rPr>
              <a:t>s</a:t>
            </a:r>
            <a:r>
              <a:rPr sz="1900" spc="-5" dirty="0">
                <a:latin typeface="Calibri"/>
                <a:cs typeface="Calibri"/>
              </a:rPr>
              <a:t>(x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..., x</a:t>
            </a:r>
            <a:r>
              <a:rPr sz="1875" spc="-7" baseline="-20000" dirty="0">
                <a:latin typeface="Calibri"/>
                <a:cs typeface="Calibri"/>
              </a:rPr>
              <a:t>n</a:t>
            </a:r>
            <a:r>
              <a:rPr sz="1900" spc="-5" dirty="0">
                <a:latin typeface="Calibri"/>
                <a:cs typeface="Calibri"/>
              </a:rPr>
              <a:t>)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mbria Math"/>
                <a:cs typeface="Cambria Math"/>
              </a:rPr>
              <a:t>∈</a:t>
            </a:r>
            <a:r>
              <a:rPr sz="1900" spc="15" dirty="0">
                <a:latin typeface="Cambria Math"/>
                <a:cs typeface="Cambria Math"/>
              </a:rPr>
              <a:t> </a:t>
            </a:r>
            <a:r>
              <a:rPr sz="1900" spc="-5" dirty="0">
                <a:latin typeface="Calibri"/>
                <a:cs typeface="Calibri"/>
              </a:rPr>
              <a:t>{x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 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..., x</a:t>
            </a:r>
            <a:r>
              <a:rPr sz="1875" spc="-7" baseline="-20000" dirty="0">
                <a:latin typeface="Calibri"/>
                <a:cs typeface="Calibri"/>
              </a:rPr>
              <a:t>n</a:t>
            </a:r>
            <a:r>
              <a:rPr sz="1900" spc="-5" dirty="0">
                <a:latin typeface="Calibri"/>
                <a:cs typeface="Calibri"/>
              </a:rPr>
              <a:t>}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445"/>
              </a:spcBef>
            </a:pPr>
            <a:r>
              <a:rPr sz="1900" spc="-5" dirty="0">
                <a:latin typeface="Calibri"/>
                <a:cs typeface="Calibri"/>
              </a:rPr>
              <a:t>Возьмём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</a:t>
            </a:r>
            <a:r>
              <a:rPr sz="1875" spc="-7" baseline="-20000" dirty="0">
                <a:latin typeface="Calibri"/>
                <a:cs typeface="Calibri"/>
              </a:rPr>
              <a:t>s</a:t>
            </a:r>
            <a:r>
              <a:rPr sz="1900" spc="-5" dirty="0">
                <a:latin typeface="Calibri"/>
                <a:cs typeface="Calibri"/>
              </a:rPr>
              <a:t>(x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 </a:t>
            </a:r>
            <a:r>
              <a:rPr sz="1900" dirty="0">
                <a:latin typeface="Calibri"/>
                <a:cs typeface="Calibri"/>
              </a:rPr>
              <a:t>x</a:t>
            </a:r>
            <a:r>
              <a:rPr sz="1875" baseline="-20000" dirty="0">
                <a:latin typeface="Calibri"/>
                <a:cs typeface="Calibri"/>
              </a:rPr>
              <a:t>2</a:t>
            </a:r>
            <a:r>
              <a:rPr sz="1900" dirty="0">
                <a:latin typeface="Calibri"/>
                <a:cs typeface="Calibri"/>
              </a:rPr>
              <a:t>,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x</a:t>
            </a:r>
            <a:r>
              <a:rPr sz="1875" baseline="-20000" dirty="0">
                <a:latin typeface="Calibri"/>
                <a:cs typeface="Calibri"/>
              </a:rPr>
              <a:t>2</a:t>
            </a:r>
            <a:r>
              <a:rPr sz="1900" dirty="0">
                <a:latin typeface="Calibri"/>
                <a:cs typeface="Calibri"/>
              </a:rPr>
              <a:t>),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x</a:t>
            </a:r>
            <a:r>
              <a:rPr sz="1875" baseline="-20000" dirty="0">
                <a:latin typeface="Calibri"/>
                <a:cs typeface="Calibri"/>
              </a:rPr>
              <a:t>2</a:t>
            </a:r>
            <a:r>
              <a:rPr sz="1875" spc="209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≠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x</a:t>
            </a:r>
            <a:r>
              <a:rPr sz="1875" baseline="-20000" dirty="0">
                <a:latin typeface="Calibri"/>
                <a:cs typeface="Calibri"/>
              </a:rPr>
              <a:t>1</a:t>
            </a:r>
            <a:r>
              <a:rPr sz="1900" dirty="0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455"/>
              </a:spcBef>
            </a:pPr>
            <a:r>
              <a:rPr sz="1900" spc="-5" dirty="0">
                <a:latin typeface="Calibri"/>
                <a:cs typeface="Calibri"/>
              </a:rPr>
              <a:t>Либо M</a:t>
            </a:r>
            <a:r>
              <a:rPr sz="1875" spc="-7" baseline="-20000" dirty="0">
                <a:latin typeface="Calibri"/>
                <a:cs typeface="Calibri"/>
              </a:rPr>
              <a:t>s</a:t>
            </a:r>
            <a:r>
              <a:rPr sz="1900" spc="-5" dirty="0">
                <a:latin typeface="Calibri"/>
                <a:cs typeface="Calibri"/>
              </a:rPr>
              <a:t>(x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)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 либо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</a:t>
            </a:r>
            <a:r>
              <a:rPr sz="1875" spc="-7" baseline="-20000" dirty="0">
                <a:latin typeface="Calibri"/>
                <a:cs typeface="Calibri"/>
              </a:rPr>
              <a:t>s</a:t>
            </a:r>
            <a:r>
              <a:rPr sz="1900" spc="-5" dirty="0">
                <a:latin typeface="Calibri"/>
                <a:cs typeface="Calibri"/>
              </a:rPr>
              <a:t>(x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) 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  <a:p>
            <a:pPr marL="76200" marR="1566545">
              <a:lnSpc>
                <a:spcPct val="120000"/>
              </a:lnSpc>
              <a:tabLst>
                <a:tab pos="3931920" algn="l"/>
              </a:tabLst>
            </a:pPr>
            <a:r>
              <a:rPr sz="1900" spc="-5" dirty="0">
                <a:latin typeface="Calibri"/>
                <a:cs typeface="Calibri"/>
              </a:rPr>
              <a:t>G(x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)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2|x</a:t>
            </a:r>
            <a:r>
              <a:rPr sz="1875" baseline="-20000" dirty="0">
                <a:latin typeface="Calibri"/>
                <a:cs typeface="Calibri"/>
              </a:rPr>
              <a:t>1</a:t>
            </a:r>
            <a:r>
              <a:rPr sz="1875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x</a:t>
            </a:r>
            <a:r>
              <a:rPr sz="1875" baseline="-20000" dirty="0">
                <a:latin typeface="Calibri"/>
                <a:cs typeface="Calibri"/>
              </a:rPr>
              <a:t>2</a:t>
            </a:r>
            <a:r>
              <a:rPr sz="1900" dirty="0">
                <a:latin typeface="Calibri"/>
                <a:cs typeface="Calibri"/>
              </a:rPr>
              <a:t>|</a:t>
            </a:r>
            <a:r>
              <a:rPr sz="1875" baseline="26666" dirty="0">
                <a:latin typeface="Calibri"/>
                <a:cs typeface="Calibri"/>
              </a:rPr>
              <a:t>a</a:t>
            </a:r>
            <a:r>
              <a:rPr sz="1900" dirty="0">
                <a:latin typeface="Calibri"/>
                <a:cs typeface="Calibri"/>
              </a:rPr>
              <a:t>,  </a:t>
            </a:r>
            <a:r>
              <a:rPr sz="1900" spc="-5" dirty="0">
                <a:latin typeface="Calibri"/>
                <a:cs typeface="Calibri"/>
              </a:rPr>
              <a:t>G(x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) 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2|x</a:t>
            </a:r>
            <a:r>
              <a:rPr sz="1875" baseline="-20000" dirty="0">
                <a:latin typeface="Calibri"/>
                <a:cs typeface="Calibri"/>
              </a:rPr>
              <a:t>1</a:t>
            </a:r>
            <a:r>
              <a:rPr sz="1875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x</a:t>
            </a:r>
            <a:r>
              <a:rPr sz="1875" baseline="-20000" dirty="0">
                <a:latin typeface="Calibri"/>
                <a:cs typeface="Calibri"/>
              </a:rPr>
              <a:t>2</a:t>
            </a:r>
            <a:r>
              <a:rPr sz="1900" dirty="0">
                <a:latin typeface="Calibri"/>
                <a:cs typeface="Calibri"/>
              </a:rPr>
              <a:t>|</a:t>
            </a:r>
            <a:r>
              <a:rPr sz="1875" baseline="26666" dirty="0">
                <a:latin typeface="Calibri"/>
                <a:cs typeface="Calibri"/>
              </a:rPr>
              <a:t>a	</a:t>
            </a:r>
            <a:r>
              <a:rPr sz="1900" spc="-5" dirty="0">
                <a:latin typeface="Calibri"/>
                <a:cs typeface="Calibri"/>
              </a:rPr>
              <a:t>=&gt; M</a:t>
            </a:r>
            <a:r>
              <a:rPr sz="1875" spc="-7" baseline="-20000" dirty="0">
                <a:latin typeface="Calibri"/>
                <a:cs typeface="Calibri"/>
              </a:rPr>
              <a:t>s</a:t>
            </a:r>
            <a:r>
              <a:rPr sz="1900" spc="-5" dirty="0">
                <a:latin typeface="Calibri"/>
                <a:cs typeface="Calibri"/>
              </a:rPr>
              <a:t>(x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 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, 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) = 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.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Но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875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≠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значит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</a:t>
            </a:r>
            <a:r>
              <a:rPr sz="1875" spc="-7" baseline="-20000" dirty="0">
                <a:latin typeface="Calibri"/>
                <a:cs typeface="Calibri"/>
              </a:rPr>
              <a:t>s</a:t>
            </a:r>
            <a:r>
              <a:rPr sz="1900" spc="-5" dirty="0">
                <a:latin typeface="Calibri"/>
                <a:cs typeface="Calibri"/>
              </a:rPr>
              <a:t>(x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, ...,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n</a:t>
            </a:r>
            <a:r>
              <a:rPr sz="1900" spc="-5" dirty="0">
                <a:latin typeface="Calibri"/>
                <a:cs typeface="Calibri"/>
              </a:rPr>
              <a:t>) не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является</a:t>
            </a:r>
            <a:r>
              <a:rPr sz="1900" spc="-5" dirty="0">
                <a:latin typeface="Calibri"/>
                <a:cs typeface="Calibri"/>
              </a:rPr>
              <a:t> строгим.</a:t>
            </a:r>
            <a:endParaRPr sz="1900">
              <a:latin typeface="Calibri"/>
              <a:cs typeface="Calibri"/>
            </a:endParaRPr>
          </a:p>
          <a:p>
            <a:pPr marL="76200" marR="1081405">
              <a:lnSpc>
                <a:spcPts val="2750"/>
              </a:lnSpc>
              <a:spcBef>
                <a:spcPts val="160"/>
              </a:spcBef>
              <a:buAutoNum type="arabicParenR" startAt="2"/>
              <a:tabLst>
                <a:tab pos="326390" algn="l"/>
              </a:tabLst>
            </a:pPr>
            <a:r>
              <a:rPr sz="1900" spc="-5" dirty="0">
                <a:latin typeface="Calibri"/>
                <a:cs typeface="Calibri"/>
              </a:rPr>
              <a:t>a &gt;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1: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10" dirty="0">
                <a:latin typeface="Calibri"/>
                <a:cs typeface="Calibri"/>
              </a:rPr>
              <a:t>f’(x)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на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положительной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части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прямой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имеет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вид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ax</a:t>
            </a:r>
            <a:r>
              <a:rPr sz="1875" spc="-15" baseline="26666" dirty="0">
                <a:latin typeface="Calibri"/>
                <a:cs typeface="Calibri"/>
              </a:rPr>
              <a:t>a-1</a:t>
            </a:r>
            <a:r>
              <a:rPr sz="1900" spc="-10" dirty="0">
                <a:latin typeface="Calibri"/>
                <a:cs typeface="Calibri"/>
              </a:rPr>
              <a:t>.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G’(x)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↑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на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mbria Math"/>
                <a:cs typeface="Cambria Math"/>
              </a:rPr>
              <a:t>ℝ</a:t>
            </a:r>
            <a:r>
              <a:rPr sz="1900" spc="-5" dirty="0">
                <a:latin typeface="Calibri"/>
                <a:cs typeface="Calibri"/>
              </a:rPr>
              <a:t>.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G’(m) &lt;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и G’(M) &gt;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 G’(M</a:t>
            </a:r>
            <a:r>
              <a:rPr sz="1875" spc="-7" baseline="-20000" dirty="0">
                <a:latin typeface="Calibri"/>
                <a:cs typeface="Calibri"/>
              </a:rPr>
              <a:t>s</a:t>
            </a:r>
            <a:r>
              <a:rPr sz="1900" spc="-5" dirty="0">
                <a:latin typeface="Calibri"/>
                <a:cs typeface="Calibri"/>
              </a:rPr>
              <a:t>)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0.</a:t>
            </a:r>
            <a:endParaRPr sz="19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270"/>
              </a:spcBef>
            </a:pPr>
            <a:r>
              <a:rPr sz="1900" spc="-5" dirty="0">
                <a:latin typeface="Calibri"/>
                <a:cs typeface="Calibri"/>
              </a:rPr>
              <a:t>G’(x)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-10" dirty="0">
                <a:latin typeface="Calibri"/>
                <a:cs typeface="Calibri"/>
              </a:rPr>
              <a:t> p(x)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15" dirty="0">
                <a:latin typeface="Calibri"/>
                <a:cs typeface="Calibri"/>
              </a:rPr>
              <a:t>f’(x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1</a:t>
            </a:r>
            <a:r>
              <a:rPr sz="1900" spc="-5" dirty="0">
                <a:latin typeface="Calibri"/>
                <a:cs typeface="Calibri"/>
              </a:rPr>
              <a:t>) + </a:t>
            </a:r>
            <a:r>
              <a:rPr sz="1900" spc="15" dirty="0">
                <a:latin typeface="Calibri"/>
                <a:cs typeface="Calibri"/>
              </a:rPr>
              <a:t>f’(x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) +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...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+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15" dirty="0">
                <a:latin typeface="Calibri"/>
                <a:cs typeface="Calibri"/>
              </a:rPr>
              <a:t>f’(x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x</a:t>
            </a:r>
            <a:r>
              <a:rPr sz="1875" spc="-7" baseline="-20000" dirty="0">
                <a:latin typeface="Calibri"/>
                <a:cs typeface="Calibri"/>
              </a:rPr>
              <a:t>n</a:t>
            </a:r>
            <a:r>
              <a:rPr sz="1900" spc="-5" dirty="0">
                <a:latin typeface="Calibri"/>
                <a:cs typeface="Calibri"/>
              </a:rPr>
              <a:t>).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2329" y="404875"/>
            <a:ext cx="62522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5" dirty="0"/>
              <a:t>ПОДРОБНОСТИ</a:t>
            </a:r>
            <a:r>
              <a:rPr sz="2500" spc="-5" dirty="0"/>
              <a:t> </a:t>
            </a:r>
            <a:r>
              <a:rPr sz="2500" spc="-25" dirty="0"/>
              <a:t>ДОКАЗАТЕЛЬСТВА</a:t>
            </a:r>
            <a:r>
              <a:rPr sz="2500" spc="15" dirty="0"/>
              <a:t> </a:t>
            </a:r>
            <a:r>
              <a:rPr sz="2500" spc="-15" dirty="0"/>
              <a:t>ТЕОРЕМЫ</a:t>
            </a:r>
            <a:r>
              <a:rPr sz="2500" spc="-10" dirty="0"/>
              <a:t> </a:t>
            </a:r>
            <a:r>
              <a:rPr sz="2500" spc="-5" dirty="0"/>
              <a:t>1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23</a:t>
            </a:fld>
            <a:endParaRPr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70803"/>
            <a:ext cx="7734300" cy="497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2329" y="404875"/>
            <a:ext cx="62522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5" dirty="0"/>
              <a:t>ПОДРОБНОСТИ</a:t>
            </a:r>
            <a:r>
              <a:rPr sz="2500" spc="-5" dirty="0"/>
              <a:t> </a:t>
            </a:r>
            <a:r>
              <a:rPr sz="2500" spc="-25" dirty="0"/>
              <a:t>ДОКАЗАТЕЛЬСТВА</a:t>
            </a:r>
            <a:r>
              <a:rPr sz="2500" spc="15" dirty="0"/>
              <a:t> </a:t>
            </a:r>
            <a:r>
              <a:rPr sz="2500" spc="-15" dirty="0"/>
              <a:t>ТЕОРЕМЫ</a:t>
            </a:r>
            <a:r>
              <a:rPr sz="2500" spc="-10" dirty="0"/>
              <a:t> </a:t>
            </a:r>
            <a:r>
              <a:rPr sz="2500" spc="-5" dirty="0"/>
              <a:t>1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24</a:t>
            </a:fld>
            <a:endParaRPr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8153400" cy="453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1801" y="154050"/>
            <a:ext cx="514540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985" marR="5080" indent="-375285">
              <a:lnSpc>
                <a:spcPct val="100000"/>
              </a:lnSpc>
              <a:spcBef>
                <a:spcPts val="95"/>
              </a:spcBef>
            </a:pPr>
            <a:r>
              <a:rPr sz="2500" spc="-10" dirty="0"/>
              <a:t>НЕСТЕПЕННЫЕ</a:t>
            </a:r>
            <a:r>
              <a:rPr sz="2500" spc="5" dirty="0"/>
              <a:t> </a:t>
            </a:r>
            <a:r>
              <a:rPr sz="2500" spc="-10" dirty="0"/>
              <a:t>СРЕДНИЕ</a:t>
            </a:r>
            <a:r>
              <a:rPr sz="2500" dirty="0"/>
              <a:t> </a:t>
            </a:r>
            <a:r>
              <a:rPr sz="2500" spc="-5" dirty="0"/>
              <a:t>НА</a:t>
            </a:r>
            <a:r>
              <a:rPr sz="2500" spc="-20" dirty="0"/>
              <a:t> </a:t>
            </a:r>
            <a:r>
              <a:rPr sz="2500" spc="-10" dirty="0"/>
              <a:t>ПРЯМОЙ. </a:t>
            </a:r>
            <a:r>
              <a:rPr sz="2500" spc="-550" dirty="0"/>
              <a:t> </a:t>
            </a:r>
            <a:r>
              <a:rPr sz="2500" spc="-15" dirty="0"/>
              <a:t>ДОПОЛНИТЕЛЬНЫЕ</a:t>
            </a:r>
            <a:r>
              <a:rPr sz="2500" spc="-35" dirty="0"/>
              <a:t> </a:t>
            </a:r>
            <a:r>
              <a:rPr sz="2500" spc="-10" dirty="0"/>
              <a:t>ОПРЕДЕЛЕНИЯ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48970" y="1200658"/>
            <a:ext cx="7934959" cy="3043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latin typeface="Calibri"/>
                <a:cs typeface="Calibri"/>
              </a:rPr>
              <a:t>Определение:</a:t>
            </a:r>
            <a:endParaRPr sz="2200" dirty="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Пусть 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абстрактное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непрерывное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монотонное среднее.</a:t>
            </a:r>
            <a:endParaRPr sz="2200" dirty="0">
              <a:latin typeface="Calibri"/>
              <a:cs typeface="Calibri"/>
            </a:endParaRPr>
          </a:p>
          <a:p>
            <a:pPr marL="38100" marR="798195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Пусть </a:t>
            </a:r>
            <a:r>
              <a:rPr sz="2200" dirty="0">
                <a:latin typeface="Calibri"/>
                <a:cs typeface="Calibri"/>
              </a:rPr>
              <a:t>x</a:t>
            </a:r>
            <a:r>
              <a:rPr sz="2175" baseline="-21072" dirty="0">
                <a:latin typeface="Calibri"/>
                <a:cs typeface="Calibri"/>
              </a:rPr>
              <a:t>0</a:t>
            </a:r>
            <a:r>
              <a:rPr sz="2175" spc="7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 </a:t>
            </a:r>
            <a:r>
              <a:rPr sz="2200" spc="-15" dirty="0">
                <a:latin typeface="Calibri"/>
                <a:cs typeface="Calibri"/>
              </a:rPr>
              <a:t>точка </a:t>
            </a:r>
            <a:r>
              <a:rPr sz="2200" spc="-10" dirty="0">
                <a:latin typeface="Calibri"/>
                <a:cs typeface="Calibri"/>
              </a:rPr>
              <a:t>минимума </a:t>
            </a:r>
            <a:r>
              <a:rPr sz="2200" spc="-5" dirty="0">
                <a:latin typeface="Calibri"/>
                <a:cs typeface="Calibri"/>
              </a:rPr>
              <a:t>функции </a:t>
            </a:r>
            <a:r>
              <a:rPr sz="2200" spc="-10" dirty="0">
                <a:latin typeface="Calibri"/>
                <a:cs typeface="Calibri"/>
              </a:rPr>
              <a:t>G(x) </a:t>
            </a:r>
            <a:r>
              <a:rPr sz="2200" spc="-5" dirty="0">
                <a:latin typeface="Calibri"/>
                <a:cs typeface="Calibri"/>
              </a:rPr>
              <a:t>или та из ее </a:t>
            </a:r>
            <a:r>
              <a:rPr sz="2200" spc="-10" dirty="0">
                <a:latin typeface="Calibri"/>
                <a:cs typeface="Calibri"/>
              </a:rPr>
              <a:t>точек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минимума,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которой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величина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10" dirty="0">
                <a:latin typeface="Calibri"/>
                <a:cs typeface="Calibri"/>
              </a:rPr>
              <a:t>|x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|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минимальна,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минимальная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из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таких </a:t>
            </a:r>
            <a:r>
              <a:rPr sz="2200" spc="-10" dirty="0">
                <a:latin typeface="Calibri"/>
                <a:cs typeface="Calibri"/>
              </a:rPr>
              <a:t>точек,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если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снова </a:t>
            </a:r>
            <a:r>
              <a:rPr sz="2200" spc="-15" dirty="0">
                <a:latin typeface="Calibri"/>
                <a:cs typeface="Calibri"/>
              </a:rPr>
              <a:t>более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одной.</a:t>
            </a:r>
            <a:endParaRPr sz="2200" dirty="0">
              <a:latin typeface="Calibri"/>
              <a:cs typeface="Calibri"/>
            </a:endParaRPr>
          </a:p>
          <a:p>
            <a:pPr marL="38100" marR="212725" indent="913765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latin typeface="Calibri"/>
                <a:cs typeface="Calibri"/>
              </a:rPr>
              <a:t>Мы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будем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обозначать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тогда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через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175" spc="277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именно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указанную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выше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точку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0</a:t>
            </a:r>
            <a:r>
              <a:rPr sz="2200" spc="-5" dirty="0">
                <a:latin typeface="Calibri"/>
                <a:cs typeface="Calibri"/>
              </a:rPr>
              <a:t>.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Ясно,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что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175" spc="270" baseline="-21072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существует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является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абстрактным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средним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указанных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выше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предположениях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относительно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200" spc="-15" dirty="0">
                <a:latin typeface="Calibri"/>
                <a:cs typeface="Calibri"/>
              </a:rPr>
              <a:t>общем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случае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175" spc="270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обязательно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строгое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среднее.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6960" y="378967"/>
            <a:ext cx="5767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/>
              <a:t>ФОРМУЛИРОВКА</a:t>
            </a:r>
            <a:r>
              <a:rPr sz="2800" spc="60" dirty="0"/>
              <a:t> </a:t>
            </a:r>
            <a:r>
              <a:rPr sz="2800" spc="-10" dirty="0"/>
              <a:t>ОСНОВНЫХ</a:t>
            </a:r>
            <a:r>
              <a:rPr sz="2800" spc="30" dirty="0"/>
              <a:t> </a:t>
            </a:r>
            <a:r>
              <a:rPr sz="2800" spc="-20" dirty="0"/>
              <a:t>ТЕОРЕМ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08203" y="1217828"/>
            <a:ext cx="8082915" cy="451929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25"/>
              </a:spcBef>
            </a:pPr>
            <a:r>
              <a:rPr sz="2200" b="1" spc="-35" dirty="0">
                <a:latin typeface="Calibri"/>
                <a:cs typeface="Calibri"/>
              </a:rPr>
              <a:t>Теорема</a:t>
            </a:r>
            <a:r>
              <a:rPr sz="2200" b="1" spc="-15" dirty="0">
                <a:latin typeface="Calibri"/>
                <a:cs typeface="Calibri"/>
              </a:rPr>
              <a:t> </a:t>
            </a:r>
            <a:r>
              <a:rPr sz="2200" b="1" spc="5" dirty="0">
                <a:latin typeface="Calibri"/>
                <a:cs typeface="Calibri"/>
              </a:rPr>
              <a:t>2:</a:t>
            </a:r>
            <a:endParaRPr sz="2200" dirty="0">
              <a:latin typeface="Calibri"/>
              <a:cs typeface="Calibri"/>
            </a:endParaRPr>
          </a:p>
          <a:p>
            <a:pPr marL="393700" marR="386080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Calibri"/>
                <a:cs typeface="Calibri"/>
              </a:rPr>
              <a:t>Пусть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абстрактное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монотонное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симметричное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 ≥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аргументов.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Тогда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(x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..., x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является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средним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Колмогорова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от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аргументов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тогда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только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тогда,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когда</a:t>
            </a:r>
            <a:endParaRPr sz="2200" dirty="0">
              <a:latin typeface="Calibri"/>
              <a:cs typeface="Calibri"/>
            </a:endParaRPr>
          </a:p>
          <a:p>
            <a:pPr marL="393700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(x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 ...,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00" dirty="0">
              <a:latin typeface="Calibri"/>
              <a:cs typeface="Calibri"/>
            </a:endParaRPr>
          </a:p>
          <a:p>
            <a:pPr marL="50800" algn="just">
              <a:lnSpc>
                <a:spcPct val="100000"/>
              </a:lnSpc>
            </a:pPr>
            <a:r>
              <a:rPr sz="2200" b="1" spc="-35" dirty="0">
                <a:latin typeface="Calibri"/>
                <a:cs typeface="Calibri"/>
              </a:rPr>
              <a:t>Теорема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3</a:t>
            </a:r>
            <a:r>
              <a:rPr sz="2200" dirty="0">
                <a:latin typeface="Calibri"/>
                <a:cs typeface="Calibri"/>
              </a:rPr>
              <a:t>:</a:t>
            </a:r>
          </a:p>
          <a:p>
            <a:pPr marL="393700" marR="1015365" algn="just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Calibri"/>
                <a:cs typeface="Calibri"/>
              </a:rPr>
              <a:t>Пусть S – </a:t>
            </a:r>
            <a:r>
              <a:rPr sz="2200" spc="-10" dirty="0">
                <a:latin typeface="Calibri"/>
                <a:cs typeface="Calibri"/>
              </a:rPr>
              <a:t>средние </a:t>
            </a:r>
            <a:r>
              <a:rPr sz="2200" spc="-15" dirty="0">
                <a:latin typeface="Calibri"/>
                <a:cs typeface="Calibri"/>
              </a:rPr>
              <a:t>Колмогорова </a:t>
            </a:r>
            <a:r>
              <a:rPr sz="2200" spc="-5">
                <a:latin typeface="Calibri"/>
                <a:cs typeface="Calibri"/>
              </a:rPr>
              <a:t>на </a:t>
            </a:r>
            <a:r>
              <a:rPr lang="en-US" sz="2200" spc="-145" dirty="0" smtClean="0">
                <a:latin typeface="Calibri"/>
                <a:cs typeface="Calibri"/>
              </a:rPr>
              <a:t>[</a:t>
            </a:r>
            <a:r>
              <a:rPr sz="2200" spc="-145" smtClean="0">
                <a:latin typeface="Calibri"/>
                <a:cs typeface="Calibri"/>
              </a:rPr>
              <a:t>0</a:t>
            </a:r>
            <a:r>
              <a:rPr sz="2200" spc="-145" dirty="0">
                <a:latin typeface="Calibri"/>
                <a:cs typeface="Calibri"/>
              </a:rPr>
              <a:t>; </a:t>
            </a:r>
            <a:r>
              <a:rPr sz="2200" spc="-10" dirty="0">
                <a:latin typeface="Calibri"/>
                <a:cs typeface="Calibri"/>
              </a:rPr>
              <a:t>∞), порождённое </a:t>
            </a:r>
            <a:r>
              <a:rPr sz="2200" spc="-5" dirty="0">
                <a:latin typeface="Calibri"/>
                <a:cs typeface="Calibri"/>
              </a:rPr>
              <a:t> непрерывной </a:t>
            </a:r>
            <a:r>
              <a:rPr sz="2200" spc="-10" dirty="0">
                <a:latin typeface="Calibri"/>
                <a:cs typeface="Calibri"/>
              </a:rPr>
              <a:t>возрастающей </a:t>
            </a:r>
            <a:r>
              <a:rPr sz="2200" spc="-5" dirty="0">
                <a:latin typeface="Calibri"/>
                <a:cs typeface="Calibri"/>
              </a:rPr>
              <a:t>функцией </a:t>
            </a:r>
            <a:r>
              <a:rPr sz="2200" spc="-10" dirty="0">
                <a:latin typeface="Calibri"/>
                <a:cs typeface="Calibri"/>
              </a:rPr>
              <a:t>f(x), причём </a:t>
            </a:r>
            <a:r>
              <a:rPr sz="2200" spc="20" dirty="0">
                <a:latin typeface="Calibri"/>
                <a:cs typeface="Calibri"/>
              </a:rPr>
              <a:t>f’(x)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существует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всех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точках,</a:t>
            </a:r>
            <a:r>
              <a:rPr sz="2200" spc="-5" dirty="0">
                <a:latin typeface="Calibri"/>
                <a:cs typeface="Calibri"/>
              </a:rPr>
              <a:t> непрерывна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20" dirty="0">
                <a:latin typeface="Calibri"/>
                <a:cs typeface="Calibri"/>
              </a:rPr>
              <a:t>f’(0)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 f(0) =</a:t>
            </a:r>
            <a:r>
              <a:rPr sz="2200" dirty="0">
                <a:latin typeface="Calibri"/>
                <a:cs typeface="Calibri"/>
              </a:rPr>
              <a:t> 0.</a:t>
            </a:r>
          </a:p>
          <a:p>
            <a:pPr marL="393700" marR="43180" algn="just">
              <a:lnSpc>
                <a:spcPct val="100000"/>
              </a:lnSpc>
              <a:spcBef>
                <a:spcPts val="530"/>
              </a:spcBef>
            </a:pPr>
            <a:r>
              <a:rPr sz="2200" spc="-70" dirty="0">
                <a:latin typeface="Calibri"/>
                <a:cs typeface="Calibri"/>
              </a:rPr>
              <a:t>Тогда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(x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 x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 ..., x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 </a:t>
            </a:r>
            <a:r>
              <a:rPr sz="2200" spc="-15" dirty="0">
                <a:latin typeface="Calibri"/>
                <a:cs typeface="Calibri"/>
              </a:rPr>
              <a:t>является Колмогоровским </a:t>
            </a:r>
            <a:r>
              <a:rPr sz="2200" spc="-10" dirty="0">
                <a:latin typeface="Calibri"/>
                <a:cs typeface="Calibri"/>
              </a:rPr>
              <a:t>средним </a:t>
            </a:r>
            <a:r>
              <a:rPr sz="2200" spc="-5" dirty="0">
                <a:latin typeface="Calibri"/>
                <a:cs typeface="Calibri"/>
              </a:rPr>
              <a:t>в </a:t>
            </a:r>
            <a:r>
              <a:rPr sz="2200" spc="-15" dirty="0">
                <a:latin typeface="Calibri"/>
                <a:cs typeface="Calibri"/>
              </a:rPr>
              <a:t>том </a:t>
            </a:r>
            <a:r>
              <a:rPr sz="2200" spc="-5" dirty="0">
                <a:latin typeface="Calibri"/>
                <a:cs typeface="Calibri"/>
              </a:rPr>
              <a:t>и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только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 </a:t>
            </a:r>
            <a:r>
              <a:rPr sz="2200" spc="-15" dirty="0">
                <a:latin typeface="Calibri"/>
                <a:cs typeface="Calibri"/>
              </a:rPr>
              <a:t>том</a:t>
            </a:r>
            <a:r>
              <a:rPr sz="2200" spc="-5" dirty="0">
                <a:latin typeface="Calibri"/>
                <a:cs typeface="Calibri"/>
              </a:rPr>
              <a:t> случае,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когда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f(x)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cx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5" dirty="0">
                <a:latin typeface="Calibri"/>
                <a:cs typeface="Calibri"/>
              </a:rPr>
              <a:t>где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&gt;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0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константа.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8873" y="2712478"/>
            <a:ext cx="1857375" cy="57364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4080" y="404875"/>
            <a:ext cx="595058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/>
              <a:t>ЗАМЕТКИ </a:t>
            </a:r>
            <a:r>
              <a:rPr sz="2500" spc="-5" dirty="0"/>
              <a:t>К</a:t>
            </a:r>
            <a:r>
              <a:rPr sz="2500" spc="10" dirty="0"/>
              <a:t> </a:t>
            </a:r>
            <a:r>
              <a:rPr sz="2500" spc="-25" dirty="0"/>
              <a:t>ДОКАЗАТЕЛЬСТВУ</a:t>
            </a:r>
            <a:r>
              <a:rPr sz="2500" spc="10" dirty="0"/>
              <a:t> </a:t>
            </a:r>
            <a:r>
              <a:rPr sz="2500" spc="-15" dirty="0"/>
              <a:t>ТЕОРЕМ</a:t>
            </a:r>
            <a:r>
              <a:rPr sz="2500" spc="-10" dirty="0"/>
              <a:t> </a:t>
            </a:r>
            <a:r>
              <a:rPr sz="2500" spc="-5" dirty="0"/>
              <a:t>2</a:t>
            </a:r>
            <a:r>
              <a:rPr sz="2500" spc="-20" dirty="0"/>
              <a:t> </a:t>
            </a:r>
            <a:r>
              <a:rPr sz="2500" spc="-5" dirty="0"/>
              <a:t>И</a:t>
            </a:r>
            <a:r>
              <a:rPr sz="2500" dirty="0"/>
              <a:t> </a:t>
            </a:r>
            <a:r>
              <a:rPr sz="2500" spc="-5" dirty="0"/>
              <a:t>3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78839" y="1616786"/>
            <a:ext cx="7564120" cy="1433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45" dirty="0">
                <a:latin typeface="Calibri"/>
                <a:cs typeface="Calibri"/>
              </a:rPr>
              <a:t>Техника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доказательства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теоремы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основана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понятии</a:t>
            </a:r>
            <a:endParaRPr sz="22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200" spc="-20" dirty="0">
                <a:latin typeface="Calibri"/>
                <a:cs typeface="Calibri"/>
              </a:rPr>
              <a:t>подъема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спуска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средних,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корректность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определения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которых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основана на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ряде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теорем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М.Матковского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соавторов.</a:t>
            </a:r>
            <a:endParaRPr sz="2200" dirty="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Calibri"/>
                <a:cs typeface="Calibri"/>
              </a:rPr>
              <a:t>(См.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[1-4])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304" y="243839"/>
            <a:ext cx="8827135" cy="6437630"/>
            <a:chOff x="146304" y="243839"/>
            <a:chExt cx="8827135" cy="64376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3609" y="1036192"/>
              <a:ext cx="7056755" cy="19112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7275" y="4317492"/>
              <a:ext cx="7029450" cy="193357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48508" y="404875"/>
            <a:ext cx="63385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5" dirty="0"/>
              <a:t>ПОДРОБНОСТИ</a:t>
            </a:r>
            <a:r>
              <a:rPr sz="2500" spc="-5" dirty="0"/>
              <a:t> </a:t>
            </a:r>
            <a:r>
              <a:rPr sz="2500" spc="-25" dirty="0"/>
              <a:t>ДОКАЗАТЕЛЬСТВ</a:t>
            </a:r>
            <a:r>
              <a:rPr sz="2500" spc="20" dirty="0"/>
              <a:t> </a:t>
            </a:r>
            <a:r>
              <a:rPr sz="2500" spc="-15" dirty="0"/>
              <a:t>ТЕОРЕМ</a:t>
            </a:r>
            <a:r>
              <a:rPr sz="2500" spc="-5" dirty="0"/>
              <a:t> 2 И 3</a:t>
            </a:r>
            <a:endParaRPr sz="25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28</a:t>
            </a:fld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121155" y="3073400"/>
            <a:ext cx="599821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Корректность </a:t>
            </a:r>
            <a:r>
              <a:rPr sz="2000" spc="-10" dirty="0">
                <a:latin typeface="Calibri"/>
                <a:cs typeface="Calibri"/>
              </a:rPr>
              <a:t>определения </a:t>
            </a:r>
            <a:r>
              <a:rPr sz="2000" spc="-5" dirty="0">
                <a:latin typeface="Calibri"/>
                <a:cs typeface="Calibri"/>
              </a:rPr>
              <a:t>спуска </a:t>
            </a:r>
            <a:r>
              <a:rPr sz="2000" spc="-10" dirty="0">
                <a:latin typeface="Calibri"/>
                <a:cs typeface="Calibri"/>
              </a:rPr>
              <a:t>среднего следует </a:t>
            </a:r>
            <a:r>
              <a:rPr sz="2000" spc="-5" dirty="0">
                <a:latin typeface="Calibri"/>
                <a:cs typeface="Calibri"/>
              </a:rPr>
              <a:t>из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упомянутых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выше </a:t>
            </a:r>
            <a:r>
              <a:rPr sz="2000" spc="-5" dirty="0">
                <a:latin typeface="Calibri"/>
                <a:cs typeface="Calibri"/>
              </a:rPr>
              <a:t>теорем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Матковского,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этом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спуск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среднего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само </a:t>
            </a:r>
            <a:r>
              <a:rPr sz="2000" spc="-10" dirty="0">
                <a:latin typeface="Calibri"/>
                <a:cs typeface="Calibri"/>
              </a:rPr>
              <a:t>является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строгим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средним.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8257" y="1592706"/>
            <a:ext cx="6747509" cy="36724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7479" marR="5080" indent="-166179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ПОДРОБНОСТИ </a:t>
            </a:r>
            <a:r>
              <a:rPr spc="-20" dirty="0"/>
              <a:t>ДОКАЗАТЕЛЬСТВА </a:t>
            </a:r>
            <a:r>
              <a:rPr spc="-15" dirty="0"/>
              <a:t>ТЕОРЕМ </a:t>
            </a:r>
            <a:r>
              <a:rPr dirty="0"/>
              <a:t>2 И 3. </a:t>
            </a:r>
            <a:r>
              <a:rPr spc="-530" dirty="0"/>
              <a:t> </a:t>
            </a:r>
            <a:r>
              <a:rPr spc="-30" dirty="0"/>
              <a:t>ВСПОМОГАТЕЛЬНЫЕ</a:t>
            </a:r>
            <a:r>
              <a:rPr spc="-60" dirty="0"/>
              <a:t> </a:t>
            </a:r>
            <a:r>
              <a:rPr spc="-5" dirty="0"/>
              <a:t>УТВЕРЖДЕНИЯ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29</a:t>
            </a:fld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7479" marR="5080" indent="-166179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ПОДРОБНОСТИ </a:t>
            </a:r>
            <a:r>
              <a:rPr spc="-20" dirty="0"/>
              <a:t>ДОКАЗАТЕЛЬСТВА </a:t>
            </a:r>
            <a:r>
              <a:rPr spc="-15" dirty="0"/>
              <a:t>ТЕОРЕМ </a:t>
            </a:r>
            <a:r>
              <a:rPr dirty="0"/>
              <a:t>2 И 3. </a:t>
            </a:r>
            <a:r>
              <a:rPr spc="-530" dirty="0"/>
              <a:t> </a:t>
            </a:r>
            <a:r>
              <a:rPr spc="-30" dirty="0"/>
              <a:t>ВСПОМОГАТЕЛЬНЫЕ</a:t>
            </a:r>
            <a:r>
              <a:rPr spc="-60" dirty="0"/>
              <a:t> </a:t>
            </a:r>
            <a:r>
              <a:rPr spc="-5" dirty="0"/>
              <a:t>УТВЕРЖДЕНИЯ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411" y="1750186"/>
            <a:ext cx="6769227" cy="335762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30</a:t>
            </a:fld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304" y="243839"/>
            <a:ext cx="8827135" cy="6437630"/>
            <a:chOff x="146304" y="243839"/>
            <a:chExt cx="8827135" cy="64376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7062" y="1155738"/>
              <a:ext cx="5961634" cy="10587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7062" y="2132838"/>
              <a:ext cx="5739384" cy="315353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5643" y="5235930"/>
              <a:ext cx="5897117" cy="119346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51557" y="412496"/>
            <a:ext cx="6334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ПОДРОБНОСТИ</a:t>
            </a:r>
            <a:r>
              <a:rPr spc="-20" dirty="0"/>
              <a:t> ДОКАЗАТЕЛЬСТВА</a:t>
            </a:r>
            <a:r>
              <a:rPr spc="-45" dirty="0"/>
              <a:t> </a:t>
            </a:r>
            <a:r>
              <a:rPr spc="-15" dirty="0"/>
              <a:t>ТЕОРЕМ</a:t>
            </a:r>
            <a:r>
              <a:rPr dirty="0"/>
              <a:t> 2</a:t>
            </a:r>
            <a:r>
              <a:rPr spc="-20" dirty="0"/>
              <a:t> </a:t>
            </a:r>
            <a:r>
              <a:rPr dirty="0"/>
              <a:t>И</a:t>
            </a:r>
            <a:r>
              <a:rPr spc="-35" dirty="0"/>
              <a:t> </a:t>
            </a:r>
            <a:r>
              <a:rPr dirty="0"/>
              <a:t>3.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31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571625" y="1115809"/>
            <a:ext cx="2132965" cy="3695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spc="-5" dirty="0">
                <a:latin typeface="Calibri"/>
                <a:cs typeface="Calibri"/>
              </a:rPr>
              <a:t>Лемма: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1557" y="412496"/>
            <a:ext cx="6334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ПОДРОБНОСТИ</a:t>
            </a:r>
            <a:r>
              <a:rPr spc="-20" dirty="0"/>
              <a:t> ДОКАЗАТЕЛЬСТВА</a:t>
            </a:r>
            <a:r>
              <a:rPr spc="-45" dirty="0"/>
              <a:t> </a:t>
            </a:r>
            <a:r>
              <a:rPr spc="-15" dirty="0"/>
              <a:t>ТЕОРЕМ</a:t>
            </a:r>
            <a:r>
              <a:rPr dirty="0"/>
              <a:t> 2</a:t>
            </a:r>
            <a:r>
              <a:rPr spc="-20" dirty="0"/>
              <a:t> </a:t>
            </a:r>
            <a:r>
              <a:rPr dirty="0"/>
              <a:t>И</a:t>
            </a:r>
            <a:r>
              <a:rPr spc="-35" dirty="0"/>
              <a:t> </a:t>
            </a:r>
            <a:r>
              <a:rPr dirty="0"/>
              <a:t>3.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7447" y="2071751"/>
            <a:ext cx="6583553" cy="30481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88947" y="1957260"/>
            <a:ext cx="4104640" cy="4006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35"/>
              </a:spcBef>
            </a:pPr>
            <a:r>
              <a:rPr sz="2000" b="1" spc="-10" dirty="0">
                <a:latin typeface="Calibri"/>
                <a:cs typeface="Calibri"/>
              </a:rPr>
              <a:t>Доказательство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теоремы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2: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32</a:t>
            </a:fld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3487" y="1190625"/>
            <a:ext cx="6677025" cy="44767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568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ПОДРОБНОСТИ</a:t>
            </a:r>
            <a:r>
              <a:rPr spc="-20" dirty="0"/>
              <a:t> ДОКАЗАТЕЛЬСТВА</a:t>
            </a:r>
            <a:r>
              <a:rPr spc="-45" dirty="0"/>
              <a:t> </a:t>
            </a:r>
            <a:r>
              <a:rPr spc="-15" dirty="0"/>
              <a:t>ТЕОРЕМ</a:t>
            </a:r>
            <a:r>
              <a:rPr dirty="0"/>
              <a:t> 2</a:t>
            </a:r>
            <a:r>
              <a:rPr spc="-20" dirty="0"/>
              <a:t> </a:t>
            </a:r>
            <a:r>
              <a:rPr dirty="0"/>
              <a:t>И</a:t>
            </a:r>
            <a:r>
              <a:rPr spc="-35" dirty="0"/>
              <a:t> </a:t>
            </a:r>
            <a:r>
              <a:rPr dirty="0"/>
              <a:t>3.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295400" y="1219200"/>
            <a:ext cx="2753360" cy="2997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Доказательство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теоремы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5" dirty="0">
                <a:latin typeface="Calibri"/>
                <a:cs typeface="Calibri"/>
              </a:rPr>
              <a:t>3: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50" y="2009775"/>
            <a:ext cx="6515100" cy="28384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1557" y="412496"/>
            <a:ext cx="6334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ПОДРОБНОСТИ</a:t>
            </a:r>
            <a:r>
              <a:rPr spc="-20" dirty="0"/>
              <a:t> ДОКАЗАТЕЛЬСТВА</a:t>
            </a:r>
            <a:r>
              <a:rPr spc="-45" dirty="0"/>
              <a:t> </a:t>
            </a:r>
            <a:r>
              <a:rPr spc="-15" dirty="0"/>
              <a:t>ТЕОРЕМ</a:t>
            </a:r>
            <a:r>
              <a:rPr dirty="0"/>
              <a:t> 2</a:t>
            </a:r>
            <a:r>
              <a:rPr spc="-20" dirty="0"/>
              <a:t> </a:t>
            </a:r>
            <a:r>
              <a:rPr dirty="0"/>
              <a:t>И</a:t>
            </a:r>
            <a:r>
              <a:rPr spc="-35" dirty="0"/>
              <a:t> </a:t>
            </a:r>
            <a:r>
              <a:rPr dirty="0"/>
              <a:t>3.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34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5937630" y="5162550"/>
            <a:ext cx="1855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Calibri"/>
                <a:cs typeface="Calibri"/>
              </a:rPr>
              <a:t>Т</a:t>
            </a:r>
            <a:r>
              <a:rPr sz="1800" dirty="0">
                <a:latin typeface="Calibri"/>
                <a:cs typeface="Calibri"/>
              </a:rPr>
              <a:t>еор</a:t>
            </a:r>
            <a:r>
              <a:rPr sz="1800" spc="-10" dirty="0">
                <a:latin typeface="Calibri"/>
                <a:cs typeface="Calibri"/>
              </a:rPr>
              <a:t>е</a:t>
            </a:r>
            <a:r>
              <a:rPr sz="1800" spc="-5" dirty="0">
                <a:latin typeface="Calibri"/>
                <a:cs typeface="Calibri"/>
              </a:rPr>
              <a:t>м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д</a:t>
            </a:r>
            <a:r>
              <a:rPr sz="1800" spc="-5" dirty="0">
                <a:latin typeface="Calibri"/>
                <a:cs typeface="Calibri"/>
              </a:rPr>
              <a:t>о</a:t>
            </a:r>
            <a:r>
              <a:rPr sz="1800" spc="-25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азана.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2473" y="404875"/>
            <a:ext cx="586486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30" dirty="0"/>
              <a:t>НЕКОТОРЫЕ</a:t>
            </a:r>
            <a:r>
              <a:rPr sz="2500" dirty="0"/>
              <a:t> </a:t>
            </a:r>
            <a:r>
              <a:rPr sz="2500" spc="-10" dirty="0"/>
              <a:t>ЗАМЕЧАНИЯ</a:t>
            </a:r>
            <a:r>
              <a:rPr sz="2500" spc="15" dirty="0"/>
              <a:t> </a:t>
            </a:r>
            <a:r>
              <a:rPr sz="2500" spc="-5" dirty="0"/>
              <a:t>О</a:t>
            </a:r>
            <a:r>
              <a:rPr sz="2500" spc="-20" dirty="0"/>
              <a:t> </a:t>
            </a:r>
            <a:r>
              <a:rPr sz="2500" spc="-5" dirty="0"/>
              <a:t>ПРИМЕНЕНИЯХ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3439" y="1577162"/>
            <a:ext cx="7696200" cy="44157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8100" marR="381000">
              <a:lnSpc>
                <a:spcPts val="2590"/>
              </a:lnSpc>
              <a:spcBef>
                <a:spcPts val="430"/>
              </a:spcBef>
            </a:pPr>
            <a:r>
              <a:rPr sz="2400" spc="-5" dirty="0">
                <a:latin typeface="Calibri"/>
                <a:cs typeface="Calibri"/>
              </a:rPr>
              <a:t>Рассмотрим ситуацию,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когда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(X,d)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подпространство </a:t>
            </a:r>
            <a:r>
              <a:rPr sz="2400" spc="-5" dirty="0">
                <a:latin typeface="Calibri"/>
                <a:cs typeface="Calibri"/>
              </a:rPr>
              <a:t> Евклидова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пространства, </a:t>
            </a:r>
            <a:r>
              <a:rPr sz="2400" spc="-10" dirty="0">
                <a:latin typeface="Calibri"/>
                <a:cs typeface="Calibri"/>
              </a:rPr>
              <a:t>состоящее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из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точек </a:t>
            </a:r>
            <a:r>
              <a:rPr sz="2400" spc="-15" dirty="0">
                <a:latin typeface="Calibri"/>
                <a:cs typeface="Calibri"/>
              </a:rPr>
              <a:t>некоторой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кривой или </a:t>
            </a:r>
            <a:r>
              <a:rPr sz="2400" spc="-5" dirty="0">
                <a:latin typeface="Calibri"/>
                <a:cs typeface="Calibri"/>
              </a:rPr>
              <a:t>поверхности. </a:t>
            </a:r>
            <a:r>
              <a:rPr sz="2400" spc="-40" dirty="0">
                <a:latin typeface="Calibri"/>
                <a:cs typeface="Calibri"/>
              </a:rPr>
              <a:t>Такие </a:t>
            </a:r>
            <a:r>
              <a:rPr sz="2400" spc="-5" dirty="0">
                <a:latin typeface="Calibri"/>
                <a:cs typeface="Calibri"/>
              </a:rPr>
              <a:t>объекты фактически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изучались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К.В.Холшевниковым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его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учениками </a:t>
            </a:r>
            <a:r>
              <a:rPr sz="2400" dirty="0">
                <a:latin typeface="Calibri"/>
                <a:cs typeface="Calibri"/>
              </a:rPr>
              <a:t>при</a:t>
            </a:r>
          </a:p>
          <a:p>
            <a:pPr marL="38100">
              <a:lnSpc>
                <a:spcPts val="2420"/>
              </a:lnSpc>
            </a:pPr>
            <a:r>
              <a:rPr sz="2400" spc="-10" dirty="0">
                <a:latin typeface="Calibri"/>
                <a:cs typeface="Calibri"/>
              </a:rPr>
              <a:t>исследовании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орбит</a:t>
            </a:r>
            <a:r>
              <a:rPr sz="2400" spc="-10" dirty="0">
                <a:latin typeface="Calibri"/>
                <a:cs typeface="Calibri"/>
              </a:rPr>
              <a:t> метеорных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потоков </a:t>
            </a:r>
            <a:r>
              <a:rPr sz="2400" dirty="0">
                <a:latin typeface="Calibri"/>
                <a:cs typeface="Calibri"/>
              </a:rPr>
              <a:t>(см.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[5]).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При</a:t>
            </a:r>
            <a:endParaRPr sz="2400" dirty="0">
              <a:latin typeface="Calibri"/>
              <a:cs typeface="Calibri"/>
            </a:endParaRPr>
          </a:p>
          <a:p>
            <a:pPr marL="38100" marR="132715">
              <a:lnSpc>
                <a:spcPct val="90000"/>
              </a:lnSpc>
              <a:spcBef>
                <a:spcPts val="145"/>
              </a:spcBef>
              <a:tabLst>
                <a:tab pos="2478405" algn="l"/>
              </a:tabLst>
            </a:pPr>
            <a:r>
              <a:rPr sz="2400" spc="-15" dirty="0">
                <a:latin typeface="Calibri"/>
                <a:cs typeface="Calibri"/>
              </a:rPr>
              <a:t>этом,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 </a:t>
            </a:r>
            <a:r>
              <a:rPr sz="2400" spc="-5" dirty="0">
                <a:latin typeface="Calibri"/>
                <a:cs typeface="Calibri"/>
              </a:rPr>
              <a:t>качестве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	</a:t>
            </a:r>
            <a:r>
              <a:rPr sz="2400" spc="-10" dirty="0">
                <a:latin typeface="Calibri"/>
                <a:cs typeface="Calibri"/>
              </a:rPr>
              <a:t>берется </a:t>
            </a:r>
            <a:r>
              <a:rPr sz="2400" spc="-5" dirty="0">
                <a:latin typeface="Calibri"/>
                <a:cs typeface="Calibri"/>
              </a:rPr>
              <a:t>среднее квадратическое, </a:t>
            </a:r>
            <a:r>
              <a:rPr sz="2400" dirty="0">
                <a:latin typeface="Calibri"/>
                <a:cs typeface="Calibri"/>
              </a:rPr>
              <a:t>а в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качестве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евклидова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метрика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X.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5" dirty="0">
                <a:latin typeface="Calibri"/>
                <a:cs typeface="Calibri"/>
              </a:rPr>
              <a:t>Точка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</a:t>
            </a:r>
            <a:r>
              <a:rPr sz="2400" spc="-7" baseline="-20833" dirty="0">
                <a:latin typeface="Calibri"/>
                <a:cs typeface="Calibri"/>
              </a:rPr>
              <a:t>s</a:t>
            </a:r>
            <a:r>
              <a:rPr sz="2400" spc="-5" dirty="0">
                <a:latin typeface="Calibri"/>
                <a:cs typeface="Calibri"/>
              </a:rPr>
              <a:t>(x</a:t>
            </a:r>
            <a:r>
              <a:rPr sz="2400" spc="-7" baseline="-20833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x</a:t>
            </a:r>
            <a:r>
              <a:rPr sz="2400" spc="-7" baseline="-20833" dirty="0">
                <a:latin typeface="Calibri"/>
                <a:cs typeface="Calibri"/>
              </a:rPr>
              <a:t>2</a:t>
            </a:r>
            <a:r>
              <a:rPr sz="2400" spc="-5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…, x</a:t>
            </a:r>
            <a:r>
              <a:rPr sz="2400" spc="-7" baseline="-20833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)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носит название при </a:t>
            </a:r>
            <a:r>
              <a:rPr sz="2400" spc="-15" dirty="0">
                <a:latin typeface="Calibri"/>
                <a:cs typeface="Calibri"/>
              </a:rPr>
              <a:t>этом </a:t>
            </a:r>
            <a:r>
              <a:rPr sz="2400" spc="-10" dirty="0">
                <a:latin typeface="Calibri"/>
                <a:cs typeface="Calibri"/>
              </a:rPr>
              <a:t>среднего </a:t>
            </a:r>
            <a:r>
              <a:rPr sz="2400" spc="-5" dirty="0">
                <a:latin typeface="Calibri"/>
                <a:cs typeface="Calibri"/>
              </a:rPr>
              <a:t>Фреше. </a:t>
            </a:r>
            <a:r>
              <a:rPr sz="2400" spc="-10" dirty="0">
                <a:latin typeface="Calibri"/>
                <a:cs typeface="Calibri"/>
              </a:rPr>
              <a:t>Оказывается,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что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даже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 </a:t>
            </a:r>
            <a:r>
              <a:rPr sz="2400" spc="-5" dirty="0">
                <a:latin typeface="Calibri"/>
                <a:cs typeface="Calibri"/>
              </a:rPr>
              <a:t>простейших</a:t>
            </a:r>
            <a:r>
              <a:rPr sz="2400" dirty="0">
                <a:latin typeface="Calibri"/>
                <a:cs typeface="Calibri"/>
              </a:rPr>
              <a:t> случаях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среднее</a:t>
            </a:r>
            <a:r>
              <a:rPr sz="2400" spc="-5" dirty="0">
                <a:latin typeface="Calibri"/>
                <a:cs typeface="Calibri"/>
              </a:rPr>
              <a:t> Фреше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для</a:t>
            </a:r>
            <a:endParaRPr sz="2400" dirty="0">
              <a:latin typeface="Calibri"/>
              <a:cs typeface="Calibri"/>
            </a:endParaRPr>
          </a:p>
          <a:p>
            <a:pPr marL="38100" algn="just">
              <a:lnSpc>
                <a:spcPts val="2590"/>
              </a:lnSpc>
            </a:pPr>
            <a:r>
              <a:rPr sz="2400" spc="-5" dirty="0">
                <a:latin typeface="Calibri"/>
                <a:cs typeface="Calibri"/>
              </a:rPr>
              <a:t>“непрямолинейных”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не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является </a:t>
            </a:r>
            <a:r>
              <a:rPr sz="2400" spc="-15" dirty="0">
                <a:latin typeface="Calibri"/>
                <a:cs typeface="Calibri"/>
              </a:rPr>
              <a:t>Колмогоровским.</a:t>
            </a:r>
            <a:endParaRPr sz="2400" dirty="0">
              <a:latin typeface="Calibri"/>
              <a:cs typeface="Calibri"/>
            </a:endParaRPr>
          </a:p>
          <a:p>
            <a:pPr marL="38100" marR="30480" algn="just">
              <a:lnSpc>
                <a:spcPct val="90000"/>
              </a:lnSpc>
              <a:spcBef>
                <a:spcPts val="575"/>
              </a:spcBef>
            </a:pPr>
            <a:r>
              <a:rPr sz="2400" b="1" spc="-15" dirty="0">
                <a:latin typeface="Calibri"/>
                <a:cs typeface="Calibri"/>
              </a:rPr>
              <a:t>Предложение: </a:t>
            </a:r>
            <a:r>
              <a:rPr sz="2400" spc="-5" dirty="0">
                <a:latin typeface="Calibri"/>
                <a:cs typeface="Calibri"/>
              </a:rPr>
              <a:t>Пусть (X,d)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четверть окружности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радиуса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 в </a:t>
            </a:r>
            <a:r>
              <a:rPr sz="2400" spc="-5" dirty="0">
                <a:latin typeface="Cambria Math"/>
                <a:cs typeface="Cambria Math"/>
              </a:rPr>
              <a:t>ℝ</a:t>
            </a:r>
            <a:r>
              <a:rPr sz="2400" spc="-7" baseline="24305" dirty="0">
                <a:latin typeface="Calibri"/>
                <a:cs typeface="Calibri"/>
              </a:rPr>
              <a:t>2</a:t>
            </a:r>
            <a:r>
              <a:rPr sz="2400" spc="-5" dirty="0">
                <a:latin typeface="Calibri"/>
                <a:cs typeface="Calibri"/>
              </a:rPr>
              <a:t>. </a:t>
            </a:r>
            <a:r>
              <a:rPr sz="2400" spc="-75" dirty="0">
                <a:latin typeface="Calibri"/>
                <a:cs typeface="Calibri"/>
              </a:rPr>
              <a:t>Тогда </a:t>
            </a:r>
            <a:r>
              <a:rPr sz="2400" spc="-10" dirty="0">
                <a:latin typeface="Calibri"/>
                <a:cs typeface="Calibri"/>
              </a:rPr>
              <a:t>среднее </a:t>
            </a:r>
            <a:r>
              <a:rPr sz="2400" spc="-5" dirty="0">
                <a:latin typeface="Calibri"/>
                <a:cs typeface="Calibri"/>
              </a:rPr>
              <a:t>Фреше </a:t>
            </a:r>
            <a:r>
              <a:rPr sz="2400" spc="-10" dirty="0">
                <a:latin typeface="Calibri"/>
                <a:cs typeface="Calibri"/>
              </a:rPr>
              <a:t>корректно </a:t>
            </a:r>
            <a:r>
              <a:rPr sz="2400" spc="-15" dirty="0">
                <a:latin typeface="Calibri"/>
                <a:cs typeface="Calibri"/>
              </a:rPr>
              <a:t>определенно </a:t>
            </a:r>
            <a:r>
              <a:rPr sz="2400" dirty="0">
                <a:latin typeface="Calibri"/>
                <a:cs typeface="Calibri"/>
              </a:rPr>
              <a:t>на X,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но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не </a:t>
            </a:r>
            <a:r>
              <a:rPr sz="2400" spc="-10" dirty="0">
                <a:latin typeface="Calibri"/>
                <a:cs typeface="Calibri"/>
              </a:rPr>
              <a:t>является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Колмогоровским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средним.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57294" y="378967"/>
            <a:ext cx="4629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/>
              <a:t>ЗАМЕЧАНИЕ</a:t>
            </a:r>
            <a:r>
              <a:rPr sz="2800" spc="5" dirty="0"/>
              <a:t> </a:t>
            </a:r>
            <a:r>
              <a:rPr sz="2800" spc="-5" dirty="0"/>
              <a:t>О</a:t>
            </a:r>
            <a:r>
              <a:rPr sz="2800" spc="-10" dirty="0"/>
              <a:t> </a:t>
            </a:r>
            <a:r>
              <a:rPr sz="2800" spc="-5" dirty="0"/>
              <a:t>ПРИМЕНЕНИЯХ</a:t>
            </a:r>
            <a:endParaRPr sz="28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56691" y="1161628"/>
            <a:ext cx="7775575" cy="183832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640"/>
              </a:spcBef>
            </a:pPr>
            <a:r>
              <a:rPr sz="2200" b="1" spc="-10" dirty="0">
                <a:latin typeface="Calibri"/>
                <a:cs typeface="Calibri"/>
              </a:rPr>
              <a:t>Доказательство:</a:t>
            </a:r>
            <a:endParaRPr sz="2200">
              <a:latin typeface="Calibri"/>
              <a:cs typeface="Calibri"/>
            </a:endParaRPr>
          </a:p>
          <a:p>
            <a:pPr marL="63500" marR="43180">
              <a:lnSpc>
                <a:spcPct val="99900"/>
              </a:lnSpc>
              <a:spcBef>
                <a:spcPts val="545"/>
              </a:spcBef>
              <a:tabLst>
                <a:tab pos="2004695" algn="l"/>
                <a:tab pos="6583680" algn="l"/>
                <a:tab pos="7044055" algn="l"/>
              </a:tabLst>
            </a:pPr>
            <a:r>
              <a:rPr sz="2200" spc="-5" dirty="0">
                <a:latin typeface="Calibri"/>
                <a:cs typeface="Calibri"/>
              </a:rPr>
              <a:t>Пусть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X={(x,y)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∈	ℝ</a:t>
            </a:r>
            <a:r>
              <a:rPr sz="2200" spc="-5" dirty="0">
                <a:latin typeface="Calibri"/>
                <a:cs typeface="Calibri"/>
              </a:rPr>
              <a:t>, </a:t>
            </a:r>
            <a:r>
              <a:rPr sz="2200" spc="-10" dirty="0">
                <a:latin typeface="Calibri"/>
                <a:cs typeface="Calibri"/>
              </a:rPr>
              <a:t>x≥0, </a:t>
            </a:r>
            <a:r>
              <a:rPr sz="2200" spc="-5" dirty="0">
                <a:latin typeface="Calibri"/>
                <a:cs typeface="Calibri"/>
              </a:rPr>
              <a:t>y≥0, x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+y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175" baseline="2490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 </a:t>
            </a:r>
            <a:r>
              <a:rPr sz="2200" dirty="0">
                <a:latin typeface="Calibri"/>
                <a:cs typeface="Calibri"/>
              </a:rPr>
              <a:t>1}. </a:t>
            </a:r>
            <a:r>
              <a:rPr sz="2200" spc="-5" dirty="0">
                <a:latin typeface="Calibri"/>
                <a:cs typeface="Calibri"/>
              </a:rPr>
              <a:t>Пусть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175" baseline="-21072" dirty="0">
                <a:latin typeface="Calibri"/>
                <a:cs typeface="Calibri"/>
              </a:rPr>
              <a:t>1</a:t>
            </a:r>
            <a:r>
              <a:rPr sz="2200" dirty="0">
                <a:latin typeface="Calibri"/>
                <a:cs typeface="Calibri"/>
              </a:rPr>
              <a:t>, a</a:t>
            </a:r>
            <a:r>
              <a:rPr sz="2175" baseline="-21072" dirty="0">
                <a:latin typeface="Calibri"/>
                <a:cs typeface="Calibri"/>
              </a:rPr>
              <a:t>2</a:t>
            </a:r>
            <a:r>
              <a:rPr sz="2200" dirty="0">
                <a:latin typeface="Calibri"/>
                <a:cs typeface="Calibri"/>
              </a:rPr>
              <a:t>, </a:t>
            </a:r>
            <a:r>
              <a:rPr sz="2200" spc="-5" dirty="0">
                <a:latin typeface="Calibri"/>
                <a:cs typeface="Calibri"/>
              </a:rPr>
              <a:t>…, </a:t>
            </a:r>
            <a:r>
              <a:rPr sz="2200" spc="5" dirty="0">
                <a:latin typeface="Calibri"/>
                <a:cs typeface="Calibri"/>
              </a:rPr>
              <a:t>a</a:t>
            </a:r>
            <a:r>
              <a:rPr sz="2175" spc="7" baseline="-21072" dirty="0">
                <a:latin typeface="Calibri"/>
                <a:cs typeface="Calibri"/>
              </a:rPr>
              <a:t>n</a:t>
            </a:r>
            <a:r>
              <a:rPr sz="2175" spc="15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 набор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точек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из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квадратичное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>
                <a:latin typeface="Calibri"/>
                <a:cs typeface="Calibri"/>
              </a:rPr>
              <a:t>на</a:t>
            </a:r>
            <a:r>
              <a:rPr sz="2200" spc="15">
                <a:latin typeface="Calibri"/>
                <a:cs typeface="Calibri"/>
              </a:rPr>
              <a:t> </a:t>
            </a:r>
            <a:r>
              <a:rPr lang="en-US" sz="2200" spc="-145" dirty="0" smtClean="0">
                <a:latin typeface="Calibri"/>
                <a:cs typeface="Calibri"/>
              </a:rPr>
              <a:t>[</a:t>
            </a:r>
            <a:r>
              <a:rPr sz="2200" spc="-145" smtClean="0">
                <a:latin typeface="Calibri"/>
                <a:cs typeface="Calibri"/>
              </a:rPr>
              <a:t>0</a:t>
            </a:r>
            <a:r>
              <a:rPr sz="2200" spc="-145" dirty="0">
                <a:latin typeface="Calibri"/>
                <a:cs typeface="Calibri"/>
              </a:rPr>
              <a:t>;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∞).	</a:t>
            </a:r>
            <a:r>
              <a:rPr sz="2200" spc="-70" dirty="0">
                <a:latin typeface="Calibri"/>
                <a:cs typeface="Calibri"/>
              </a:rPr>
              <a:t>Тогда 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(a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…,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совпадает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точкой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минимума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5" dirty="0">
                <a:latin typeface="Calibri"/>
                <a:cs typeface="Calibri"/>
              </a:rPr>
              <a:t> a</a:t>
            </a:r>
            <a:r>
              <a:rPr sz="2175" spc="7" baseline="-21072" dirty="0">
                <a:latin typeface="Calibri"/>
                <a:cs typeface="Calibri"/>
              </a:rPr>
              <a:t>0</a:t>
            </a:r>
            <a:r>
              <a:rPr sz="2175" spc="262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функции</a:t>
            </a:r>
            <a:r>
              <a:rPr sz="2200" spc="-5">
                <a:latin typeface="Calibri"/>
                <a:cs typeface="Calibri"/>
              </a:rPr>
              <a:t>	</a:t>
            </a:r>
            <a:r>
              <a:rPr lang="ru-RU" sz="2200" spc="-5" dirty="0" smtClean="0">
                <a:latin typeface="Calibri"/>
                <a:cs typeface="Calibri"/>
              </a:rPr>
              <a:t>          </a:t>
            </a:r>
            <a:r>
              <a:rPr sz="2200" spc="-5" smtClean="0">
                <a:latin typeface="Calibri"/>
                <a:cs typeface="Calibri"/>
              </a:rPr>
              <a:t>G</a:t>
            </a:r>
            <a:r>
              <a:rPr sz="2200" spc="-80" smtClean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(а)=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(a,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175" baseline="-21072" dirty="0">
                <a:latin typeface="Calibri"/>
                <a:cs typeface="Calibri"/>
              </a:rPr>
              <a:t>1</a:t>
            </a:r>
            <a:r>
              <a:rPr sz="2200" dirty="0">
                <a:latin typeface="Calibri"/>
                <a:cs typeface="Calibri"/>
              </a:rPr>
              <a:t>)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+…+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(a,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175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).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93532" y="3043554"/>
            <a:ext cx="902969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200" spc="-10" dirty="0" smtClean="0">
                <a:latin typeface="Calibri"/>
                <a:cs typeface="Calibri"/>
              </a:rPr>
              <a:t>   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2091" y="3043554"/>
            <a:ext cx="6610350" cy="10817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2635"/>
              </a:lnSpc>
              <a:spcBef>
                <a:spcPts val="95"/>
              </a:spcBef>
            </a:pPr>
            <a:r>
              <a:rPr sz="2200" spc="-15" dirty="0">
                <a:latin typeface="Calibri"/>
                <a:cs typeface="Calibri"/>
              </a:rPr>
              <a:t>Положим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</a:t>
            </a:r>
            <a:r>
              <a:rPr sz="2175" spc="-15" baseline="-21072" dirty="0">
                <a:latin typeface="Calibri"/>
                <a:cs typeface="Calibri"/>
              </a:rPr>
              <a:t>i</a:t>
            </a:r>
            <a:r>
              <a:rPr sz="2200" spc="-10" dirty="0">
                <a:latin typeface="Calibri"/>
                <a:cs typeface="Calibri"/>
              </a:rPr>
              <a:t>=(cost</a:t>
            </a:r>
            <a:r>
              <a:rPr sz="2175" spc="-15" baseline="-21072" dirty="0">
                <a:latin typeface="Calibri"/>
                <a:cs typeface="Calibri"/>
              </a:rPr>
              <a:t>i</a:t>
            </a:r>
            <a:r>
              <a:rPr sz="2200" spc="-10" dirty="0">
                <a:latin typeface="Calibri"/>
                <a:cs typeface="Calibri"/>
              </a:rPr>
              <a:t>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sint</a:t>
            </a:r>
            <a:r>
              <a:rPr sz="2175" spc="-15" baseline="-21072" dirty="0">
                <a:latin typeface="Calibri"/>
                <a:cs typeface="Calibri"/>
              </a:rPr>
              <a:t>i</a:t>
            </a:r>
            <a:r>
              <a:rPr sz="2200" spc="-10" dirty="0">
                <a:latin typeface="Calibri"/>
                <a:cs typeface="Calibri"/>
              </a:rPr>
              <a:t>)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5" dirty="0">
                <a:latin typeface="Calibri"/>
                <a:cs typeface="Calibri"/>
              </a:rPr>
              <a:t>где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175" spc="-7" baseline="-21072" dirty="0">
                <a:latin typeface="Calibri"/>
                <a:cs typeface="Calibri"/>
              </a:rPr>
              <a:t>i</a:t>
            </a:r>
            <a:r>
              <a:rPr sz="2175" spc="262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∈</a:t>
            </a:r>
            <a:r>
              <a:rPr sz="2200" spc="2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libri"/>
                <a:cs typeface="Calibri"/>
              </a:rPr>
              <a:t>[0;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pi/2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],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a=(cost,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sint),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ts val="2635"/>
              </a:lnSpc>
            </a:pPr>
            <a:r>
              <a:rPr lang="en-US" sz="2200" spc="-10" dirty="0" smtClean="0">
                <a:cs typeface="Calibri"/>
              </a:rPr>
              <a:t>G(a(t))</a:t>
            </a:r>
            <a:r>
              <a:rPr lang="ru-RU" sz="2200" spc="-10" dirty="0" smtClean="0">
                <a:cs typeface="Calibri"/>
              </a:rPr>
              <a:t> </a:t>
            </a:r>
            <a:r>
              <a:rPr sz="2200" spc="-5" smtClean="0">
                <a:latin typeface="Calibri"/>
                <a:cs typeface="Calibri"/>
              </a:rPr>
              <a:t>= 2n</a:t>
            </a:r>
            <a:r>
              <a:rPr sz="2200" spc="5" smtClean="0">
                <a:latin typeface="Calibri"/>
                <a:cs typeface="Calibri"/>
              </a:rPr>
              <a:t> </a:t>
            </a:r>
            <a:r>
              <a:rPr sz="2200" spc="-5" smtClean="0">
                <a:latin typeface="Calibri"/>
                <a:cs typeface="Calibri"/>
              </a:rPr>
              <a:t>–</a:t>
            </a:r>
            <a:r>
              <a:rPr sz="2200" smtClean="0">
                <a:latin typeface="Calibri"/>
                <a:cs typeface="Calibri"/>
              </a:rPr>
              <a:t> </a:t>
            </a:r>
            <a:r>
              <a:rPr sz="2200" spc="-5" smtClean="0">
                <a:latin typeface="Calibri"/>
                <a:cs typeface="Calibri"/>
              </a:rPr>
              <a:t>2 (</a:t>
            </a:r>
            <a:r>
              <a:rPr sz="2200" smtClean="0">
                <a:latin typeface="Calibri"/>
                <a:cs typeface="Calibri"/>
              </a:rPr>
              <a:t> </a:t>
            </a:r>
            <a:r>
              <a:rPr sz="2200" spc="-10" smtClean="0">
                <a:latin typeface="Calibri"/>
                <a:cs typeface="Calibri"/>
              </a:rPr>
              <a:t>(cos(t</a:t>
            </a:r>
            <a:r>
              <a:rPr sz="2200" spc="5" smtClean="0">
                <a:latin typeface="Calibri"/>
                <a:cs typeface="Calibri"/>
              </a:rPr>
              <a:t> </a:t>
            </a:r>
            <a:r>
              <a:rPr sz="2200" spc="-5" smtClean="0">
                <a:latin typeface="Calibri"/>
                <a:cs typeface="Calibri"/>
              </a:rPr>
              <a:t>– t</a:t>
            </a:r>
            <a:r>
              <a:rPr sz="2200" spc="-5" baseline="-25000" smtClean="0">
                <a:latin typeface="Calibri"/>
                <a:cs typeface="Calibri"/>
              </a:rPr>
              <a:t>1</a:t>
            </a:r>
            <a:r>
              <a:rPr sz="2200" spc="-5" smtClean="0">
                <a:latin typeface="Calibri"/>
                <a:cs typeface="Calibri"/>
              </a:rPr>
              <a:t>)</a:t>
            </a:r>
            <a:r>
              <a:rPr sz="2200" spc="10" smtClean="0">
                <a:latin typeface="Calibri"/>
                <a:cs typeface="Calibri"/>
              </a:rPr>
              <a:t> </a:t>
            </a:r>
            <a:r>
              <a:rPr sz="2200" spc="-5" smtClean="0">
                <a:latin typeface="Calibri"/>
                <a:cs typeface="Calibri"/>
              </a:rPr>
              <a:t>+</a:t>
            </a:r>
            <a:r>
              <a:rPr sz="2200" spc="5" smtClean="0">
                <a:latin typeface="Calibri"/>
                <a:cs typeface="Calibri"/>
              </a:rPr>
              <a:t> </a:t>
            </a:r>
            <a:r>
              <a:rPr sz="2200" spc="-10" smtClean="0">
                <a:latin typeface="Calibri"/>
                <a:cs typeface="Calibri"/>
              </a:rPr>
              <a:t>cos(t-t</a:t>
            </a:r>
            <a:r>
              <a:rPr sz="2200" spc="-10" baseline="-25000" smtClean="0">
                <a:latin typeface="Calibri"/>
                <a:cs typeface="Calibri"/>
              </a:rPr>
              <a:t>2</a:t>
            </a:r>
            <a:r>
              <a:rPr sz="2200" spc="-10" smtClean="0">
                <a:latin typeface="Calibri"/>
                <a:cs typeface="Calibri"/>
              </a:rPr>
              <a:t>)</a:t>
            </a:r>
            <a:r>
              <a:rPr sz="2200" spc="20" smtClean="0">
                <a:latin typeface="Calibri"/>
                <a:cs typeface="Calibri"/>
              </a:rPr>
              <a:t> </a:t>
            </a:r>
            <a:r>
              <a:rPr sz="2200" spc="-5" smtClean="0">
                <a:latin typeface="Calibri"/>
                <a:cs typeface="Calibri"/>
              </a:rPr>
              <a:t>+ …+</a:t>
            </a:r>
            <a:r>
              <a:rPr sz="2200" spc="20" smtClean="0">
                <a:latin typeface="Calibri"/>
                <a:cs typeface="Calibri"/>
              </a:rPr>
              <a:t> </a:t>
            </a:r>
            <a:r>
              <a:rPr sz="2200" spc="-10" smtClean="0">
                <a:latin typeface="Calibri"/>
                <a:cs typeface="Calibri"/>
              </a:rPr>
              <a:t>cos(t-t</a:t>
            </a:r>
            <a:r>
              <a:rPr sz="2200" spc="-10" baseline="-25000" smtClean="0">
                <a:latin typeface="Calibri"/>
                <a:cs typeface="Calibri"/>
              </a:rPr>
              <a:t>n</a:t>
            </a:r>
            <a:r>
              <a:rPr sz="2200" spc="-10" smtClean="0">
                <a:latin typeface="Calibri"/>
                <a:cs typeface="Calibri"/>
              </a:rPr>
              <a:t>)).</a:t>
            </a:r>
            <a:endParaRPr sz="2200" smtClean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sz="2200" spc="-5" smtClean="0">
                <a:latin typeface="Calibri"/>
                <a:cs typeface="Calibri"/>
              </a:rPr>
              <a:t>Пусть </a:t>
            </a:r>
            <a:r>
              <a:rPr sz="2200" spc="-5" dirty="0">
                <a:latin typeface="Calibri"/>
                <a:cs typeface="Calibri"/>
              </a:rPr>
              <a:t>P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Колмогоровское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отрезке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[0;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pi/2 ],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2091" y="4115180"/>
            <a:ext cx="7607300" cy="203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порождённое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функцией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f(x)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 –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x. Пусть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</a:t>
            </a:r>
            <a:r>
              <a:rPr sz="2175" baseline="-21072" dirty="0">
                <a:latin typeface="Calibri"/>
                <a:cs typeface="Calibri"/>
              </a:rPr>
              <a:t>0</a:t>
            </a:r>
            <a:r>
              <a:rPr sz="2175" spc="254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p</a:t>
            </a:r>
            <a:r>
              <a:rPr sz="2200" spc="-5" dirty="0">
                <a:latin typeface="Calibri"/>
                <a:cs typeface="Calibri"/>
              </a:rPr>
              <a:t>(t</a:t>
            </a:r>
            <a:r>
              <a:rPr sz="2175" spc="-7" baseline="-21072" dirty="0">
                <a:latin typeface="Calibri"/>
                <a:cs typeface="Calibri"/>
              </a:rPr>
              <a:t>1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175" spc="-7" baseline="-21072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…,t</a:t>
            </a:r>
            <a:r>
              <a:rPr sz="2175" spc="-22" baseline="-21072" dirty="0">
                <a:latin typeface="Calibri"/>
                <a:cs typeface="Calibri"/>
              </a:rPr>
              <a:t>n</a:t>
            </a:r>
            <a:r>
              <a:rPr sz="2200" spc="-15" dirty="0">
                <a:latin typeface="Calibri"/>
                <a:cs typeface="Calibri"/>
              </a:rPr>
              <a:t>).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Тогда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</a:t>
            </a:r>
            <a:r>
              <a:rPr sz="2175" spc="-15" baseline="-21072" dirty="0">
                <a:latin typeface="Calibri"/>
                <a:cs typeface="Calibri"/>
              </a:rPr>
              <a:t>0</a:t>
            </a:r>
            <a:r>
              <a:rPr sz="2200" spc="-10" dirty="0">
                <a:latin typeface="Calibri"/>
                <a:cs typeface="Calibri"/>
              </a:rPr>
              <a:t>=(cost</a:t>
            </a:r>
            <a:r>
              <a:rPr sz="2175" spc="-15" baseline="-21072" dirty="0">
                <a:latin typeface="Calibri"/>
                <a:cs typeface="Calibri"/>
              </a:rPr>
              <a:t>0</a:t>
            </a:r>
            <a:r>
              <a:rPr sz="2200" spc="-10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sint</a:t>
            </a:r>
            <a:r>
              <a:rPr sz="2175" spc="-15" baseline="-21072" dirty="0">
                <a:latin typeface="Calibri"/>
                <a:cs typeface="Calibri"/>
              </a:rPr>
              <a:t>0</a:t>
            </a:r>
            <a:r>
              <a:rPr sz="2200" spc="-10" dirty="0">
                <a:latin typeface="Calibri"/>
                <a:cs typeface="Calibri"/>
              </a:rPr>
              <a:t>). </a:t>
            </a:r>
            <a:r>
              <a:rPr sz="2200" spc="-5" dirty="0">
                <a:latin typeface="Calibri"/>
                <a:cs typeface="Calibri"/>
              </a:rPr>
              <a:t>Функция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f(x)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выпукла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вниз,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возрастает,</a:t>
            </a:r>
            <a:endParaRPr sz="2200">
              <a:latin typeface="Calibri"/>
              <a:cs typeface="Calibri"/>
            </a:endParaRPr>
          </a:p>
          <a:p>
            <a:pPr marL="38100" marR="81915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имеет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непрерывную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производную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f(0)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20" dirty="0">
                <a:latin typeface="Calibri"/>
                <a:cs typeface="Calibri"/>
              </a:rPr>
              <a:t>f’(0)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0. </a:t>
            </a:r>
            <a:r>
              <a:rPr sz="2200" spc="-20" dirty="0">
                <a:latin typeface="Calibri"/>
                <a:cs typeface="Calibri"/>
              </a:rPr>
              <a:t>Однако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она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 имеет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вида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f(t)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ct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. </a:t>
            </a:r>
            <a:r>
              <a:rPr sz="2200" spc="-35" dirty="0">
                <a:latin typeface="Calibri"/>
                <a:cs typeface="Calibri"/>
              </a:rPr>
              <a:t>Таким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образом,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среднее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P</a:t>
            </a:r>
            <a:r>
              <a:rPr sz="2175" spc="277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 с ним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</a:t>
            </a:r>
            <a:r>
              <a:rPr sz="2175" spc="-7" baseline="-21072" dirty="0">
                <a:latin typeface="Calibri"/>
                <a:cs typeface="Calibri"/>
              </a:rPr>
              <a:t>s</a:t>
            </a:r>
            <a:r>
              <a:rPr sz="2175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 </a:t>
            </a:r>
            <a:r>
              <a:rPr sz="2200" spc="-15" dirty="0">
                <a:latin typeface="Calibri"/>
                <a:cs typeface="Calibri"/>
              </a:rPr>
              <a:t>являются </a:t>
            </a:r>
            <a:r>
              <a:rPr sz="2200" spc="-10" dirty="0">
                <a:latin typeface="Calibri"/>
                <a:cs typeface="Calibri"/>
              </a:rPr>
              <a:t>Колмогоровскими </a:t>
            </a:r>
            <a:r>
              <a:rPr sz="2200" spc="-5" dirty="0">
                <a:latin typeface="Calibri"/>
                <a:cs typeface="Calibri"/>
              </a:rPr>
              <a:t>по </a:t>
            </a:r>
            <a:r>
              <a:rPr sz="2200" spc="-10" dirty="0">
                <a:latin typeface="Calibri"/>
                <a:cs typeface="Calibri"/>
              </a:rPr>
              <a:t>теореме </a:t>
            </a:r>
            <a:r>
              <a:rPr sz="2200" spc="-5" dirty="0">
                <a:latin typeface="Calibri"/>
                <a:cs typeface="Calibri"/>
              </a:rPr>
              <a:t>3 </a:t>
            </a:r>
            <a:r>
              <a:rPr sz="2200" spc="-10" dirty="0">
                <a:latin typeface="Calibri"/>
                <a:cs typeface="Calibri"/>
              </a:rPr>
              <a:t>(не </a:t>
            </a:r>
            <a:r>
              <a:rPr sz="2200" spc="-15" dirty="0">
                <a:latin typeface="Calibri"/>
                <a:cs typeface="Calibri"/>
              </a:rPr>
              <a:t>обладают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ассоциативностью). </a:t>
            </a:r>
            <a:r>
              <a:rPr sz="2200" spc="-10" dirty="0">
                <a:latin typeface="Calibri"/>
                <a:cs typeface="Calibri"/>
              </a:rPr>
              <a:t>Предложение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доказано.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14978" y="378967"/>
            <a:ext cx="4872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ЗАКЛЮЧИТЕЛЬНОЕ</a:t>
            </a:r>
            <a:r>
              <a:rPr sz="2800" spc="-5" dirty="0"/>
              <a:t> </a:t>
            </a:r>
            <a:r>
              <a:rPr sz="2800" spc="-15" dirty="0"/>
              <a:t>ЗАМЕЧАНИЕ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78839" y="1616786"/>
            <a:ext cx="7296150" cy="3397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Как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было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показано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выше,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Фреше,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подобные</a:t>
            </a:r>
            <a:endParaRPr sz="22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200" spc="-15" dirty="0">
                <a:latin typeface="Calibri"/>
                <a:cs typeface="Calibri"/>
              </a:rPr>
              <a:t>используемым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астрономии,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являются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ассоциативными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даже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простейших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случаях.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Ассоциативность,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однако,</a:t>
            </a:r>
            <a:r>
              <a:rPr sz="2200" spc="-5" dirty="0">
                <a:latin typeface="Calibri"/>
                <a:cs typeface="Calibri"/>
              </a:rPr>
              <a:t> имеет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>
                <a:latin typeface="Calibri"/>
                <a:cs typeface="Calibri"/>
              </a:rPr>
              <a:t>место</a:t>
            </a:r>
            <a:r>
              <a:rPr sz="2200" spc="5">
                <a:latin typeface="Calibri"/>
                <a:cs typeface="Calibri"/>
              </a:rPr>
              <a:t> </a:t>
            </a:r>
            <a:r>
              <a:rPr sz="2200" spc="-15" smtClean="0">
                <a:latin typeface="Calibri"/>
                <a:cs typeface="Calibri"/>
              </a:rPr>
              <a:t>отрезков</a:t>
            </a:r>
            <a:r>
              <a:rPr sz="2200" spc="10" smtClean="0">
                <a:latin typeface="Calibri"/>
                <a:cs typeface="Calibri"/>
              </a:rPr>
              <a:t> </a:t>
            </a:r>
            <a:r>
              <a:rPr lang="ru-RU" sz="2200" spc="-10" dirty="0" smtClean="0">
                <a:latin typeface="Calibri"/>
                <a:cs typeface="Calibri"/>
              </a:rPr>
              <a:t>Е</a:t>
            </a:r>
            <a:r>
              <a:rPr sz="2200" spc="-10" smtClean="0">
                <a:latin typeface="Calibri"/>
                <a:cs typeface="Calibri"/>
              </a:rPr>
              <a:t>вклидовых</a:t>
            </a:r>
            <a:r>
              <a:rPr sz="2200" spc="15" smtClean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пространств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может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spc="-10" dirty="0">
                <a:latin typeface="Calibri"/>
                <a:cs typeface="Calibri"/>
              </a:rPr>
              <a:t>восстанавливаться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</a:t>
            </a:r>
            <a:r>
              <a:rPr sz="2200" spc="-5" dirty="0">
                <a:latin typeface="Calibri"/>
                <a:cs typeface="Calibri"/>
              </a:rPr>
              <a:t> криволинейных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фигур,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если</a:t>
            </a:r>
            <a:endParaRPr sz="2200" dirty="0">
              <a:latin typeface="Calibri"/>
              <a:cs typeface="Calibri"/>
            </a:endParaRPr>
          </a:p>
          <a:p>
            <a:pPr marL="12700" marR="300355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использовать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качестве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расстояния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между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точками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длину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соединяющей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кратчайшей. На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этом</a:t>
            </a:r>
            <a:r>
              <a:rPr sz="2200" spc="-5" dirty="0">
                <a:latin typeface="Calibri"/>
                <a:cs typeface="Calibri"/>
              </a:rPr>
              <a:t> основание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можно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предположить,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что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работе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со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средними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Фреше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астрономии</a:t>
            </a:r>
            <a:r>
              <a:rPr sz="2200" spc="-10" dirty="0">
                <a:latin typeface="Calibri"/>
                <a:cs typeface="Calibri"/>
              </a:rPr>
              <a:t> использование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внутренних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метрик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вместо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Евклидовых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может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>
                <a:latin typeface="Calibri"/>
                <a:cs typeface="Calibri"/>
              </a:rPr>
              <a:t>оказаться</a:t>
            </a:r>
            <a:r>
              <a:rPr sz="2200" spc="10">
                <a:latin typeface="Calibri"/>
                <a:cs typeface="Calibri"/>
              </a:rPr>
              <a:t> </a:t>
            </a:r>
            <a:r>
              <a:rPr sz="2200" spc="-15" smtClean="0">
                <a:latin typeface="Calibri"/>
                <a:cs typeface="Calibri"/>
              </a:rPr>
              <a:t>предпочтительн</a:t>
            </a:r>
            <a:r>
              <a:rPr lang="ru-RU" sz="2200" spc="-15" dirty="0" smtClean="0">
                <a:latin typeface="Calibri"/>
                <a:cs typeface="Calibri"/>
              </a:rPr>
              <a:t>ее</a:t>
            </a:r>
            <a:r>
              <a:rPr sz="2200" spc="-15" smtClean="0">
                <a:latin typeface="Calibri"/>
                <a:cs typeface="Calibri"/>
              </a:rPr>
              <a:t>.</a:t>
            </a:r>
            <a:endParaRPr lang="ru-RU" sz="2200" spc="-15" dirty="0" smtClean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2866" y="1414653"/>
            <a:ext cx="8318500" cy="4317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304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288290" algn="l"/>
              </a:tabLst>
            </a:pPr>
            <a:r>
              <a:rPr sz="2200" dirty="0">
                <a:latin typeface="Calibri"/>
                <a:cs typeface="Calibri"/>
              </a:rPr>
              <a:t>A.</a:t>
            </a:r>
            <a:r>
              <a:rPr sz="2200" spc="-5" dirty="0">
                <a:latin typeface="Calibri"/>
                <a:cs typeface="Calibri"/>
              </a:rPr>
              <a:t> N.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Kolmogorov.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Sur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notion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moyenne.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Berd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Accad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dei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Lincei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(6)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12: 388-391,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1930.</a:t>
            </a:r>
            <a:endParaRPr sz="2200">
              <a:latin typeface="Calibri"/>
              <a:cs typeface="Calibri"/>
            </a:endParaRPr>
          </a:p>
          <a:p>
            <a:pPr marL="12700" marR="5143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287020" algn="l"/>
              </a:tabLst>
            </a:pPr>
            <a:r>
              <a:rPr sz="2200" dirty="0">
                <a:latin typeface="Calibri"/>
                <a:cs typeface="Calibri"/>
              </a:rPr>
              <a:t>A.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Munnich,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Gy.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Maksa,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and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R.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J.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Mokken.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Collective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judgement: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combining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individual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value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judgements.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Math.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Social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Sci.,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37(3):211–233,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1999.</a:t>
            </a:r>
            <a:endParaRPr sz="2200">
              <a:latin typeface="Calibri"/>
              <a:cs typeface="Calibri"/>
            </a:endParaRPr>
          </a:p>
          <a:p>
            <a:pPr marL="287655" indent="-27559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288290" algn="l"/>
              </a:tabLst>
            </a:pPr>
            <a:r>
              <a:rPr sz="2200" dirty="0">
                <a:latin typeface="Calibri"/>
                <a:cs typeface="Calibri"/>
              </a:rPr>
              <a:t>A.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Munnich,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Gy.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Maksa,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and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R.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J.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Mokken.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n-variable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bisection.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J.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Math.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spc="-20" dirty="0">
                <a:latin typeface="Calibri"/>
                <a:cs typeface="Calibri"/>
              </a:rPr>
              <a:t>Psych.,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44(4):569–581,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2000.</a:t>
            </a:r>
            <a:endParaRPr sz="2200">
              <a:latin typeface="Calibri"/>
              <a:cs typeface="Calibri"/>
            </a:endParaRPr>
          </a:p>
          <a:p>
            <a:pPr marL="12700" marR="174625">
              <a:lnSpc>
                <a:spcPct val="100000"/>
              </a:lnSpc>
              <a:spcBef>
                <a:spcPts val="530"/>
              </a:spcBef>
              <a:buAutoNum type="arabicPeriod" startAt="4"/>
              <a:tabLst>
                <a:tab pos="288290" algn="l"/>
              </a:tabLst>
            </a:pPr>
            <a:r>
              <a:rPr sz="2200" spc="-20" smtClean="0">
                <a:latin typeface="Calibri"/>
                <a:cs typeface="Calibri"/>
              </a:rPr>
              <a:t>J</a:t>
            </a:r>
            <a:r>
              <a:rPr sz="2200" spc="-20" dirty="0">
                <a:latin typeface="Calibri"/>
                <a:cs typeface="Calibri"/>
              </a:rPr>
              <a:t>.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Matkowski.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Iterations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mean-type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mappings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and </a:t>
            </a:r>
            <a:r>
              <a:rPr sz="2200" spc="-15" dirty="0">
                <a:latin typeface="Calibri"/>
                <a:cs typeface="Calibri"/>
              </a:rPr>
              <a:t>invariant </a:t>
            </a:r>
            <a:r>
              <a:rPr sz="2200" spc="-5" dirty="0">
                <a:latin typeface="Calibri"/>
                <a:cs typeface="Calibri"/>
              </a:rPr>
              <a:t>means.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Ann.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Math. </a:t>
            </a:r>
            <a:r>
              <a:rPr sz="2200" spc="-5" dirty="0">
                <a:latin typeface="Calibri"/>
                <a:cs typeface="Calibri"/>
              </a:rPr>
              <a:t>Sil., (13):211–226,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1999.</a:t>
            </a:r>
            <a:endParaRPr sz="2200">
              <a:latin typeface="Calibri"/>
              <a:cs typeface="Calibri"/>
            </a:endParaRPr>
          </a:p>
          <a:p>
            <a:pPr marL="12700" marR="23495">
              <a:lnSpc>
                <a:spcPct val="100000"/>
              </a:lnSpc>
              <a:spcBef>
                <a:spcPts val="530"/>
              </a:spcBef>
              <a:buAutoNum type="arabicPeriod" startAt="4"/>
              <a:tabLst>
                <a:tab pos="287020" algn="l"/>
              </a:tabLst>
            </a:pPr>
            <a:r>
              <a:rPr sz="2200" spc="-20" dirty="0">
                <a:latin typeface="Calibri"/>
                <a:cs typeface="Calibri"/>
              </a:rPr>
              <a:t>Kokhirova</a:t>
            </a:r>
            <a:r>
              <a:rPr sz="2200" spc="-10" dirty="0">
                <a:latin typeface="Calibri"/>
                <a:cs typeface="Calibri"/>
              </a:rPr>
              <a:t> G.,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Kholshevnikov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K.,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Babadzhanov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95" dirty="0">
                <a:latin typeface="Calibri"/>
                <a:cs typeface="Calibri"/>
              </a:rPr>
              <a:t>P.,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Khamroev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U.,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Milanov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D.: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Metric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approaches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identify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common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origin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objects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σ-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capricornids </a:t>
            </a:r>
            <a:r>
              <a:rPr sz="2200" spc="-15" dirty="0">
                <a:latin typeface="Calibri"/>
                <a:cs typeface="Calibri"/>
              </a:rPr>
              <a:t>complex.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Planetary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and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Space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Science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157,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2833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(2018)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88556" y="378967"/>
            <a:ext cx="18961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5" dirty="0"/>
              <a:t>ЛИТЕРАТУРА</a:t>
            </a:r>
            <a:endParaRPr sz="2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203" y="95249"/>
            <a:ext cx="8947546" cy="66674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49265" y="5392318"/>
            <a:ext cx="29565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863600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Санк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-П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ет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ур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кий 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государственный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университет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spbu.ru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98751" y="2695447"/>
            <a:ext cx="6199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Спасибо</a:t>
            </a:r>
            <a:r>
              <a:rPr sz="4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8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4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внимание</a:t>
            </a:r>
            <a:endParaRPr sz="4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1938</Words>
  <Application>Microsoft Office PowerPoint</Application>
  <PresentationFormat>Экран (4:3)</PresentationFormat>
  <Paragraphs>226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Office Theme</vt:lpstr>
      <vt:lpstr>ОДНА ЗАДАЧА О МИНИМИЗАЦИИ СРЕДНИХ  РАССТОЯНИЙ</vt:lpstr>
      <vt:lpstr>ПЛАН</vt:lpstr>
      <vt:lpstr>ПЛАН</vt:lpstr>
      <vt:lpstr>НЕФОРМАЛЬНАЯ ПОСТАНОВКА ЗАДАЧИ</vt:lpstr>
      <vt:lpstr>ПЕРВЫЙ ПРИМЕР: ЗАДАЧА С ОЛИМПИАДЫ</vt:lpstr>
      <vt:lpstr>ПЕРВЫЙ ПРИМЕР: ЗАДАЧА С ОЛИМПИАДЫ</vt:lpstr>
      <vt:lpstr>ПЕРВЫЙ ПРИМЕР: ЗАДАЧА С ОЛИМПИАДЫ</vt:lpstr>
      <vt:lpstr>ПЕРВЫЙ ПРИМЕР: ЗАДАЧА С ОЛИМПИАДЫ</vt:lpstr>
      <vt:lpstr>ВТОРОЙ ПРИМЕР: ЗАДАЧА ЛЕЙБНИЦА</vt:lpstr>
      <vt:lpstr>ТРЕТИЙ ПРИМЕР: ЗАДАЧА ХОЛШЕВНИКОВА</vt:lpstr>
      <vt:lpstr>ОБЩАЯ ПОСТАНОВКА ЗАДАЧИ ПРОЕКТА. ОПРЕДЕЛЕНИЕ</vt:lpstr>
      <vt:lpstr>ОБЩАЯ ПОСТАНОВКА ЗАДАЧИ ПРОЕКТА. ОПРЕДЕЛЕНИЕ</vt:lpstr>
      <vt:lpstr>КОЛМОГОРОВСКИЕ СРЕДНИЕ</vt:lpstr>
      <vt:lpstr>ЗАДАЧИ ПРОЕКТА</vt:lpstr>
      <vt:lpstr>ОБЩАЯ ФОРМУЛИРОВКА ЗАДАЧ ПРОЕКТА</vt:lpstr>
      <vt:lpstr>ЗАДАЧИ ПРОЕКТА</vt:lpstr>
      <vt:lpstr>ЗАМЕЧАНИЯ</vt:lpstr>
      <vt:lpstr>АКТУАЛЬНОСТЬ</vt:lpstr>
      <vt:lpstr>СЛУЧАЙ СТЕПЕННОГО СРЕДНЕГО НА ПРЯМОЙ</vt:lpstr>
      <vt:lpstr>Слайд 20</vt:lpstr>
      <vt:lpstr>ЗАМЕЧАНИЯ К ДОКАЗАТЕЛЬСТВУ ТЕОРЕМЫ 1</vt:lpstr>
      <vt:lpstr>ПОДРОБНОСТИ ДОКАЗАТЕЛЬСТВА ТЕОРЕМЫ 1</vt:lpstr>
      <vt:lpstr>ПОДРОБНОСТИ ДОКАЗАТЕЛЬСТВА ТЕОРЕМЫ 1</vt:lpstr>
      <vt:lpstr>ПОДРОБНОСТИ ДОКАЗАТЕЛЬСТВА ТЕОРЕМЫ 1</vt:lpstr>
      <vt:lpstr>НЕСТЕПЕННЫЕ СРЕДНИЕ НА ПРЯМОЙ.  ДОПОЛНИТЕЛЬНЫЕ ОПРЕДЕЛЕНИЯ</vt:lpstr>
      <vt:lpstr>ФОРМУЛИРОВКА ОСНОВНЫХ ТЕОРЕМ</vt:lpstr>
      <vt:lpstr>ЗАМЕТКИ К ДОКАЗАТЕЛЬСТВУ ТЕОРЕМ 2 И 3</vt:lpstr>
      <vt:lpstr>ПОДРОБНОСТИ ДОКАЗАТЕЛЬСТВ ТЕОРЕМ 2 И 3</vt:lpstr>
      <vt:lpstr>ПОДРОБНОСТИ ДОКАЗАТЕЛЬСТВА ТЕОРЕМ 2 И 3.  ВСПОМОГАТЕЛЬНЫЕ УТВЕРЖДЕНИЯ</vt:lpstr>
      <vt:lpstr>ПОДРОБНОСТИ ДОКАЗАТЕЛЬСТВА ТЕОРЕМ 2 И 3.  ВСПОМОГАТЕЛЬНЫЕ УТВЕРЖДЕНИЯ</vt:lpstr>
      <vt:lpstr>ПОДРОБНОСТИ ДОКАЗАТЕЛЬСТВА ТЕОРЕМ 2 И 3.</vt:lpstr>
      <vt:lpstr>ПОДРОБНОСТИ ДОКАЗАТЕЛЬСТВА ТЕОРЕМ 2 И 3.</vt:lpstr>
      <vt:lpstr>ПОДРОБНОСТИ ДОКАЗАТЕЛЬСТВА ТЕОРЕМ 2 И 3.</vt:lpstr>
      <vt:lpstr>ПОДРОБНОСТИ ДОКАЗАТЕЛЬСТВА ТЕОРЕМ 2 И 3.</vt:lpstr>
      <vt:lpstr>НЕКОТОРЫЕ ЗАМЕЧАНИЯ О ПРИМЕНЕНИЯХ</vt:lpstr>
      <vt:lpstr>ЗАМЕЧАНИЕ О ПРИМЕНЕНИЯХ</vt:lpstr>
      <vt:lpstr>ЗАКЛЮЧИТЕЛЬНОЕ ЗАМЕЧАНИЕ</vt:lpstr>
      <vt:lpstr>ЛИТЕРАТУРА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Богдан Мартынов</dc:creator>
  <cp:lastModifiedBy>Викторов Борис</cp:lastModifiedBy>
  <cp:revision>13</cp:revision>
  <dcterms:created xsi:type="dcterms:W3CDTF">2021-05-19T12:21:14Z</dcterms:created>
  <dcterms:modified xsi:type="dcterms:W3CDTF">2021-09-05T13:42:43Z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2021-04-29T00:00:00Z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2021-05-19T00:00:00Z</vt:filetime>
  </property>
</Properties>
</file>