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61" r:id="rId3"/>
    <p:sldId id="265" r:id="rId4"/>
    <p:sldId id="266" r:id="rId5"/>
    <p:sldId id="267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1BBE244-C83D-4752-AA18-C174485550F8}">
          <p14:sldIdLst>
            <p14:sldId id="264"/>
          </p14:sldIdLst>
        </p14:section>
        <p14:section name="Раздел без заголовка" id="{AF63C7C8-86C6-499B-82F6-2897F31074E8}">
          <p14:sldIdLst>
            <p14:sldId id="261"/>
            <p14:sldId id="265"/>
            <p14:sldId id="266"/>
            <p14:sldId id="267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7076"/>
    <a:srgbClr val="A02A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52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FF8C7-C57D-4492-855C-AD914604A572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71528-B6E9-4397-B8DB-FB98764CB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10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800" b="1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643594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ая страница. БЕЛЫЙ ФОН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1760" y="188640"/>
            <a:ext cx="6480720" cy="418058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268760"/>
            <a:ext cx="6285384" cy="45259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67544" y="64482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33067CA6-2D92-4602-87FB-B81B94BA46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3" hasCustomPrompt="1"/>
          </p:nvPr>
        </p:nvSpPr>
        <p:spPr>
          <a:xfrm>
            <a:off x="467544" y="1268760"/>
            <a:ext cx="1728192" cy="13681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8" name="Объект 2"/>
          <p:cNvSpPr>
            <a:spLocks noGrp="1"/>
          </p:cNvSpPr>
          <p:nvPr>
            <p:ph idx="14" hasCustomPrompt="1"/>
          </p:nvPr>
        </p:nvSpPr>
        <p:spPr>
          <a:xfrm>
            <a:off x="467544" y="2852936"/>
            <a:ext cx="1728192" cy="129614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5" hasCustomPrompt="1"/>
          </p:nvPr>
        </p:nvSpPr>
        <p:spPr>
          <a:xfrm>
            <a:off x="467544" y="4365104"/>
            <a:ext cx="1728192" cy="144016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316327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Рабочая страница. КРАСНЫЙ ФОН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1760" y="188640"/>
            <a:ext cx="6480720" cy="418058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67544" y="64482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33067CA6-2D92-4602-87FB-B81B94BA46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46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ая страница. СЕРЫЙ ФОН.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2411760" y="188640"/>
            <a:ext cx="648072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КОЛОНТИТУЛ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67544" y="6448251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33067CA6-2D92-4602-87FB-B81B94BA46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2411760" y="1268760"/>
            <a:ext cx="6285384" cy="45259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Объект 2"/>
          <p:cNvSpPr>
            <a:spLocks noGrp="1"/>
          </p:cNvSpPr>
          <p:nvPr>
            <p:ph idx="13" hasCustomPrompt="1"/>
          </p:nvPr>
        </p:nvSpPr>
        <p:spPr>
          <a:xfrm>
            <a:off x="467544" y="1268760"/>
            <a:ext cx="1728192" cy="1368152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17" name="Объект 2"/>
          <p:cNvSpPr>
            <a:spLocks noGrp="1"/>
          </p:cNvSpPr>
          <p:nvPr>
            <p:ph idx="14" hasCustomPrompt="1"/>
          </p:nvPr>
        </p:nvSpPr>
        <p:spPr>
          <a:xfrm>
            <a:off x="467544" y="2852936"/>
            <a:ext cx="1728192" cy="12961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18" name="Объект 2"/>
          <p:cNvSpPr>
            <a:spLocks noGrp="1"/>
          </p:cNvSpPr>
          <p:nvPr>
            <p:ph idx="15" hasCustomPrompt="1"/>
          </p:nvPr>
        </p:nvSpPr>
        <p:spPr>
          <a:xfrm>
            <a:off x="467544" y="4365104"/>
            <a:ext cx="1728192" cy="144016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1936708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рыв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852936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Санкт-Петербургский</a:t>
            </a:r>
            <a:br>
              <a:rPr lang="ru-RU" dirty="0"/>
            </a:br>
            <a:r>
              <a:rPr lang="ru-RU" dirty="0"/>
              <a:t>государственный университет</a:t>
            </a:r>
            <a:br>
              <a:rPr lang="ru-RU" dirty="0"/>
            </a:br>
            <a:r>
              <a:rPr lang="ru-RU" dirty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151956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7935A-E16E-4B6D-89BB-CEE100CDDA09}" type="datetime1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67CA6-2D92-4602-87FB-B81B94BA4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55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2880319"/>
          </a:xfrm>
        </p:spPr>
        <p:txBody>
          <a:bodyPr>
            <a:normAutofit/>
          </a:bodyPr>
          <a:lstStyle/>
          <a:p>
            <a:r>
              <a:rPr lang="en-US" sz="1600" b="0" dirty="0">
                <a:solidFill>
                  <a:srgbClr val="9F2B22"/>
                </a:solidFill>
              </a:rPr>
              <a:t>IX </a:t>
            </a:r>
            <a:r>
              <a:rPr lang="ru-RU" sz="1600" b="0" dirty="0">
                <a:solidFill>
                  <a:srgbClr val="9F2B22"/>
                </a:solidFill>
              </a:rPr>
              <a:t>МОСКОВСКАЯ ЮРИДИЧЕСКАЯ НЕДЕЛЯ</a:t>
            </a:r>
            <a:br>
              <a:rPr lang="ru-RU" sz="1600" b="0" dirty="0">
                <a:solidFill>
                  <a:srgbClr val="9F2B22"/>
                </a:solidFill>
              </a:rPr>
            </a:br>
            <a:r>
              <a:rPr lang="ru-RU" sz="1600" b="0" dirty="0">
                <a:solidFill>
                  <a:srgbClr val="9F2B22"/>
                </a:solidFill>
              </a:rPr>
              <a:t>Круглый стол «Генезис и современность правового регулирования </a:t>
            </a:r>
            <a:br>
              <a:rPr lang="ru-RU" sz="1600" b="0" dirty="0">
                <a:solidFill>
                  <a:srgbClr val="9F2B22"/>
                </a:solidFill>
              </a:rPr>
            </a:br>
            <a:r>
              <a:rPr lang="ru-RU" sz="1600" b="0" dirty="0">
                <a:solidFill>
                  <a:srgbClr val="9F2B22"/>
                </a:solidFill>
              </a:rPr>
              <a:t>публичных финансов. К 150-летию профессор И.Х. Озерова»</a:t>
            </a:r>
            <a:br>
              <a:rPr lang="ru-RU" sz="1600" b="0" dirty="0">
                <a:solidFill>
                  <a:srgbClr val="9F2B22"/>
                </a:solidFill>
              </a:rPr>
            </a:br>
            <a:br>
              <a:rPr lang="en-US" sz="1800" dirty="0">
                <a:solidFill>
                  <a:srgbClr val="9F2B22"/>
                </a:solidFill>
              </a:rPr>
            </a:br>
            <a:br>
              <a:rPr lang="en-US" sz="1800" dirty="0">
                <a:solidFill>
                  <a:srgbClr val="9F2B22"/>
                </a:solidFill>
              </a:rPr>
            </a:br>
            <a:br>
              <a:rPr lang="en-US" sz="1800" dirty="0">
                <a:solidFill>
                  <a:srgbClr val="9F2B22"/>
                </a:solidFill>
              </a:rPr>
            </a:br>
            <a:r>
              <a:rPr lang="ru-RU" sz="2200" dirty="0">
                <a:solidFill>
                  <a:srgbClr val="9F2B22"/>
                </a:solidFill>
              </a:rPr>
              <a:t>МЕЖДУНАРОДНОЕ НАЛОГОВОЕ ПРАВО: </a:t>
            </a:r>
            <a:br>
              <a:rPr lang="ru-RU" sz="2200" dirty="0">
                <a:solidFill>
                  <a:srgbClr val="9F2B22"/>
                </a:solidFill>
              </a:rPr>
            </a:br>
            <a:r>
              <a:rPr lang="ru-RU" sz="2200" dirty="0">
                <a:solidFill>
                  <a:srgbClr val="9F2B22"/>
                </a:solidFill>
              </a:rPr>
              <a:t>В ПОИСКАХ БАЛАНСА МЕЖДУ </a:t>
            </a:r>
            <a:br>
              <a:rPr lang="ru-RU" sz="2200" dirty="0">
                <a:solidFill>
                  <a:srgbClr val="9F2B22"/>
                </a:solidFill>
              </a:rPr>
            </a:br>
            <a:r>
              <a:rPr lang="ru-RU" sz="2200" dirty="0">
                <a:solidFill>
                  <a:srgbClr val="9F2B22"/>
                </a:solidFill>
              </a:rPr>
              <a:t>ДВУСТОРОННИМ И МНОГОСТОРОННИМ РЕГУЛИРОВАНИЕМ</a:t>
            </a:r>
            <a:endParaRPr lang="ru-RU" sz="2000" dirty="0">
              <a:solidFill>
                <a:srgbClr val="9F2B2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1656184"/>
          </a:xfrm>
        </p:spPr>
        <p:txBody>
          <a:bodyPr>
            <a:normAutofit fontScale="85000" lnSpcReduction="20000"/>
          </a:bodyPr>
          <a:lstStyle/>
          <a:p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Елена Васильевна Килинкарова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к.ю.н</a:t>
            </a:r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., доцент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кафедры административного и финансового права</a:t>
            </a:r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Санкт-Петербургский государственный университет</a:t>
            </a:r>
            <a:br>
              <a:rPr lang="en-US" dirty="0">
                <a:solidFill>
                  <a:srgbClr val="9F2B22"/>
                </a:solidFill>
              </a:rPr>
            </a:br>
            <a:br>
              <a:rPr lang="ru-RU" dirty="0">
                <a:solidFill>
                  <a:srgbClr val="9F2B22"/>
                </a:solidFill>
              </a:rPr>
            </a:br>
            <a:br>
              <a:rPr lang="ru-RU" sz="2800" dirty="0">
                <a:solidFill>
                  <a:srgbClr val="9F2B22"/>
                </a:solidFill>
              </a:rPr>
            </a:br>
            <a:r>
              <a:rPr lang="ru-RU" sz="1700" dirty="0">
                <a:solidFill>
                  <a:srgbClr val="9F2B22"/>
                </a:solidFill>
              </a:rPr>
              <a:t>27 ноября 2019 г., 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339349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88640"/>
            <a:ext cx="6480720" cy="418058"/>
          </a:xfrm>
        </p:spPr>
        <p:txBody>
          <a:bodyPr>
            <a:noAutofit/>
          </a:bodyPr>
          <a:lstStyle/>
          <a:p>
            <a:r>
              <a:rPr lang="ru-RU" sz="2900" dirty="0"/>
              <a:t>И.Х. Озеров </a:t>
            </a:r>
            <a:br>
              <a:rPr lang="ru-RU" sz="2900" dirty="0"/>
            </a:br>
            <a:r>
              <a:rPr lang="ru-RU" sz="2900" dirty="0"/>
              <a:t>о подоходном налогообложении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67CA6-2D92-4602-87FB-B81B94BA46B2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258BD2-A5C3-4DDC-BACD-9D1ADFD91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56" y="1088740"/>
            <a:ext cx="2593776" cy="3708412"/>
          </a:xfrm>
          <a:prstGeom prst="rect">
            <a:avLst/>
          </a:prstGeom>
          <a:ln>
            <a:solidFill>
              <a:srgbClr val="5E7076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06F3FE-EDFF-4F6B-9F35-AFA1EFC3F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247" y="980728"/>
            <a:ext cx="2415323" cy="35283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809F05-516E-4081-BCAB-F04088659807}"/>
              </a:ext>
            </a:extLst>
          </p:cNvPr>
          <p:cNvSpPr txBox="1"/>
          <p:nvPr/>
        </p:nvSpPr>
        <p:spPr>
          <a:xfrm>
            <a:off x="481134" y="5599112"/>
            <a:ext cx="8364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В основной период творчества отсутствуют объективные предпосылки для рассмотрения вопросов международного налогообложения </a:t>
            </a:r>
          </a:p>
        </p:txBody>
      </p:sp>
      <p:pic>
        <p:nvPicPr>
          <p:cNvPr id="15" name="Рисунок 1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227131C-0A76-417B-A922-0AF291C6B5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96" y="1534160"/>
            <a:ext cx="2428240" cy="37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0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3816B-6436-4DE6-A348-12FEBE8E4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Международное налогообложение: правовой ландшафт 100 лет спустя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6688A5-C56F-402A-B098-85ABE958B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040560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/>
              <a:t>односторонние нормы в национальном законодательстве </a:t>
            </a:r>
            <a:endParaRPr lang="en-US" sz="2600" dirty="0"/>
          </a:p>
          <a:p>
            <a:endParaRPr lang="ru-RU" sz="2600" dirty="0"/>
          </a:p>
          <a:p>
            <a:r>
              <a:rPr lang="ru-RU" sz="2600" dirty="0"/>
              <a:t>более 3000 двусторонних международных договоров</a:t>
            </a:r>
          </a:p>
          <a:p>
            <a:endParaRPr lang="ru-RU" sz="2600" dirty="0"/>
          </a:p>
          <a:p>
            <a:r>
              <a:rPr lang="ru-RU" sz="2600" dirty="0"/>
              <a:t>! многосторонние налоговые договоры:</a:t>
            </a:r>
          </a:p>
          <a:p>
            <a:pPr marL="358775" indent="-358775" algn="just">
              <a:buNone/>
            </a:pPr>
            <a:r>
              <a:rPr lang="ru-RU" sz="2600" dirty="0"/>
              <a:t>     </a:t>
            </a:r>
            <a:r>
              <a:rPr lang="ru-RU" sz="2200" dirty="0"/>
              <a:t>Многосторонняя конвенция </a:t>
            </a:r>
            <a:r>
              <a:rPr lang="en-US" sz="2200" dirty="0"/>
              <a:t>MLI </a:t>
            </a:r>
            <a:r>
              <a:rPr lang="ru-RU" sz="2200" dirty="0"/>
              <a:t>(</a:t>
            </a:r>
            <a:r>
              <a:rPr lang="en-US" sz="2200" dirty="0"/>
              <a:t>2016</a:t>
            </a:r>
            <a:r>
              <a:rPr lang="ru-RU" sz="2200" dirty="0"/>
              <a:t>)</a:t>
            </a:r>
          </a:p>
          <a:p>
            <a:pPr marL="358775" indent="-358775" algn="just">
              <a:buNone/>
            </a:pPr>
            <a:r>
              <a:rPr lang="ru-RU" sz="2200" dirty="0"/>
              <a:t>      Конвенция о взаимной административной помощи по налоговым  делам (1988, 2010) + многосторонние соглашения уполномоченных органов по автоматическому обмену информацией</a:t>
            </a:r>
          </a:p>
          <a:p>
            <a:pPr marL="358775" indent="-358775" algn="just">
              <a:buNone/>
            </a:pPr>
            <a:r>
              <a:rPr lang="ru-RU" sz="2200" dirty="0"/>
              <a:t>      Нордическая конвенция (</a:t>
            </a:r>
            <a:r>
              <a:rPr lang="en-US" sz="2200" dirty="0"/>
              <a:t>Nordic convention</a:t>
            </a:r>
            <a:r>
              <a:rPr lang="ru-RU" sz="2200" dirty="0"/>
              <a:t>, 1996</a:t>
            </a:r>
            <a:r>
              <a:rPr lang="en-US" sz="2200" dirty="0"/>
              <a:t>)</a:t>
            </a:r>
            <a:endParaRPr lang="ru-RU" sz="2200" dirty="0"/>
          </a:p>
          <a:p>
            <a:pPr marL="358775" indent="-358775" algn="just">
              <a:buNone/>
            </a:pPr>
            <a:r>
              <a:rPr lang="ru-RU" sz="2200" dirty="0"/>
              <a:t>      Андский пакт (2004)</a:t>
            </a:r>
          </a:p>
          <a:p>
            <a:pPr marL="358775" indent="-358775" algn="just">
              <a:buNone/>
            </a:pPr>
            <a:r>
              <a:rPr lang="ru-RU" sz="2200" dirty="0"/>
              <a:t>      Многосторонняя налоговая конвенция Карибского сообщества ( </a:t>
            </a:r>
            <a:r>
              <a:rPr lang="en-US" sz="2200" dirty="0"/>
              <a:t>CARICOM, 1994)</a:t>
            </a:r>
            <a:endParaRPr lang="ru-RU" sz="2200" dirty="0"/>
          </a:p>
          <a:p>
            <a:pPr marL="358775" indent="-358775" algn="just">
              <a:buNone/>
            </a:pPr>
            <a:endParaRPr lang="ru-RU" sz="2200" dirty="0"/>
          </a:p>
          <a:p>
            <a:pPr algn="just"/>
            <a:r>
              <a:rPr lang="ru-RU" sz="2600" dirty="0"/>
              <a:t>Акты региональной интеграции (например, директивы ЕС)</a:t>
            </a:r>
          </a:p>
          <a:p>
            <a:pPr marL="0" indent="0" algn="just">
              <a:buNone/>
            </a:pPr>
            <a:endParaRPr lang="ru-RU" sz="2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3A9627-1669-4F4C-9D75-0A4A9DE6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67CA6-2D92-4602-87FB-B81B94BA46B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309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179A4-7EDB-4338-A00B-186A5E13F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bilateralism to multilateralism?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F8E932-8FB1-41C6-8271-A0F6517D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67CA6-2D92-4602-87FB-B81B94BA46B2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EB0D7A-2D6B-4E14-A148-C855DB80B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96752"/>
            <a:ext cx="2762250" cy="4276725"/>
          </a:xfrm>
          <a:prstGeom prst="rect">
            <a:avLst/>
          </a:prstGeom>
          <a:ln>
            <a:solidFill>
              <a:srgbClr val="5E7076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9D56F6D-16F7-4318-9CA5-CAC5D0807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0" y="1196752"/>
            <a:ext cx="2133600" cy="32403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E657AAE-EA25-499C-83E9-7081F22CC0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64" y="1268760"/>
            <a:ext cx="2278842" cy="3240360"/>
          </a:xfrm>
          <a:prstGeom prst="rect">
            <a:avLst/>
          </a:prstGeom>
        </p:spPr>
      </p:pic>
      <p:pic>
        <p:nvPicPr>
          <p:cNvPr id="17" name="Picture 2" descr="Картинки по запросу world tax journal ibfd cover">
            <a:extLst>
              <a:ext uri="{FF2B5EF4-FFF2-40B4-BE49-F238E27FC236}">
                <a16:creationId xmlns:a16="http://schemas.microsoft.com/office/drawing/2014/main" id="{F455E700-1AFE-4FEA-B868-DC98F28B1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705" y="2954948"/>
            <a:ext cx="2278842" cy="313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584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27611-34B5-439E-A700-DB810FC9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Вопросы для изучения опыта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89C90A-D002-4E57-B500-ED405B93E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496944" cy="504056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200" dirty="0"/>
              <a:t>Можно ли говорить о постепенном реальном переходе в области международного налогообложения от двустороннего </a:t>
            </a:r>
            <a:r>
              <a:rPr lang="ru-RU" sz="2200" dirty="0" err="1"/>
              <a:t>регулирова-ния</a:t>
            </a:r>
            <a:r>
              <a:rPr lang="ru-RU" sz="2200" dirty="0"/>
              <a:t> к многостороннему или несмотря на участие в </a:t>
            </a:r>
            <a:r>
              <a:rPr lang="ru-RU" sz="2200" dirty="0" err="1"/>
              <a:t>многосторон</a:t>
            </a:r>
            <a:r>
              <a:rPr lang="ru-RU" sz="2200" dirty="0"/>
              <a:t>-них налоговых международных договорах регулирование по существу остается преимущественно односторонним или </a:t>
            </a:r>
            <a:r>
              <a:rPr lang="ru-RU" sz="2200" dirty="0" err="1"/>
              <a:t>двусто-ронним</a:t>
            </a:r>
            <a:r>
              <a:rPr lang="ru-RU" sz="2200" dirty="0"/>
              <a:t>?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Можно ли несмотря на преобладание односторонних и </a:t>
            </a:r>
            <a:r>
              <a:rPr lang="ru-RU" sz="2200" dirty="0" err="1"/>
              <a:t>двусто-ронних</a:t>
            </a:r>
            <a:r>
              <a:rPr lang="ru-RU" sz="2200" dirty="0"/>
              <a:t> норм говорить о том, что на самом деле по существу </a:t>
            </a:r>
            <a:r>
              <a:rPr lang="ru-RU" sz="2200" dirty="0" err="1"/>
              <a:t>регу-лирование</a:t>
            </a:r>
            <a:r>
              <a:rPr lang="ru-RU" sz="2200" dirty="0"/>
              <a:t> является единообразным?  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Можно ли говорить о региональном налоговом </a:t>
            </a:r>
            <a:r>
              <a:rPr lang="ru-RU" sz="2200" dirty="0" err="1"/>
              <a:t>мультилатерализме</a:t>
            </a:r>
            <a:r>
              <a:rPr lang="ru-RU" sz="2200" dirty="0"/>
              <a:t> в связи с участием России в различных международных </a:t>
            </a:r>
            <a:r>
              <a:rPr lang="ru-RU" sz="2200"/>
              <a:t>формах сотрудничества </a:t>
            </a:r>
            <a:r>
              <a:rPr lang="ru-RU" sz="2200" dirty="0"/>
              <a:t>(ЕАЭС, БРИКС, инициатива «Один пояс – </a:t>
            </a:r>
            <a:r>
              <a:rPr lang="ru-RU" sz="2200"/>
              <a:t>один путь»)? </a:t>
            </a:r>
            <a:endParaRPr lang="ru-RU" sz="22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CCF8E1-7A5A-49D5-BC02-EAE2E590F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67CA6-2D92-4602-87FB-B81B94BA46B2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376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Спасибо за внимание!</a:t>
            </a:r>
          </a:p>
          <a:p>
            <a:r>
              <a:rPr lang="en-US" dirty="0">
                <a:solidFill>
                  <a:schemeClr val="tx1"/>
                </a:solidFill>
              </a:rPr>
              <a:t>e.kilinkarova@spbu.ru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0974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295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IX МОСКОВСКАЯ ЮРИДИЧЕСКАЯ НЕДЕЛЯ Круглый стол «Генезис и современность правового регулирования  публичных финансов. К 150-летию профессор И.Х. Озерова»    МЕЖДУНАРОДНОЕ НАЛОГОВОЕ ПРАВО:  В ПОИСКАХ БАЛАНСА МЕЖДУ  ДВУСТОРОННИМ И МНОГОСТОРОННИМ РЕГУЛИРОВАНИЕМ</vt:lpstr>
      <vt:lpstr>И.Х. Озеров  о подоходном налогообложении</vt:lpstr>
      <vt:lpstr>Международное налогообложение: правовой ландшафт 100 лет спустя</vt:lpstr>
      <vt:lpstr>From bilateralism to multilateralism?</vt:lpstr>
      <vt:lpstr>Вопросы для изучения опыта России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Баранова Ольга Владимировна</dc:creator>
  <cp:lastModifiedBy>Елена Килинкарова</cp:lastModifiedBy>
  <cp:revision>27</cp:revision>
  <dcterms:created xsi:type="dcterms:W3CDTF">2015-06-15T11:22:03Z</dcterms:created>
  <dcterms:modified xsi:type="dcterms:W3CDTF">2019-12-02T17:39:18Z</dcterms:modified>
</cp:coreProperties>
</file>