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80" r:id="rId2"/>
    <p:sldId id="291" r:id="rId3"/>
    <p:sldId id="292" r:id="rId4"/>
    <p:sldId id="288" r:id="rId5"/>
    <p:sldId id="293" r:id="rId6"/>
    <p:sldId id="294" r:id="rId7"/>
    <p:sldId id="295" r:id="rId8"/>
    <p:sldId id="296" r:id="rId9"/>
    <p:sldId id="289" r:id="rId10"/>
    <p:sldId id="278" r:id="rId11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2B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94660"/>
  </p:normalViewPr>
  <p:slideViewPr>
    <p:cSldViewPr>
      <p:cViewPr>
        <p:scale>
          <a:sx n="60" d="100"/>
          <a:sy n="60" d="100"/>
        </p:scale>
        <p:origin x="1416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86FABA-D603-46B8-94C7-F73A40963B6B}" type="datetimeFigureOut">
              <a:rPr lang="ru-RU" smtClean="0"/>
              <a:t>30.05.2019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C2C539-D2AA-42BB-9DB2-01C91D0B00A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2015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C2C539-D2AA-42BB-9DB2-01C91D0B00A3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92166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C2C539-D2AA-42BB-9DB2-01C91D0B00A3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314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C2C539-D2AA-42BB-9DB2-01C91D0B00A3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8497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C2C539-D2AA-42BB-9DB2-01C91D0B00A3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41905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C2C539-D2AA-42BB-9DB2-01C91D0B00A3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4806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C2C539-D2AA-42BB-9DB2-01C91D0B00A3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4440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C2C539-D2AA-42BB-9DB2-01C91D0B00A3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47370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C2C539-D2AA-42BB-9DB2-01C91D0B00A3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61691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C2C539-D2AA-42BB-9DB2-01C91D0B00A3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77596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C2C539-D2AA-42BB-9DB2-01C91D0B00A3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0661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990656" cy="1470025"/>
          </a:xfrm>
        </p:spPr>
        <p:txBody>
          <a:bodyPr>
            <a:normAutofit/>
          </a:bodyPr>
          <a:lstStyle>
            <a:lvl1pPr algn="r">
              <a:defRPr sz="4000" cap="all" baseline="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9882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рабочая страница БЕЛЫЙ ФО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339752" y="274638"/>
            <a:ext cx="6624736" cy="706090"/>
          </a:xfrm>
        </p:spPr>
        <p:txBody>
          <a:bodyPr>
            <a:normAutofit/>
          </a:bodyPr>
          <a:lstStyle>
            <a:lvl1pPr algn="r">
              <a:defRPr sz="2800" cap="all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Колонтитул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804248" y="6237312"/>
            <a:ext cx="2133600" cy="365125"/>
          </a:xfrm>
        </p:spPr>
        <p:txBody>
          <a:bodyPr/>
          <a:lstStyle/>
          <a:p>
            <a:fld id="{B6743867-4E32-4E2D-8739-58246E7E28D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4220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рабочая страниц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339752" y="274638"/>
            <a:ext cx="6624736" cy="706090"/>
          </a:xfrm>
        </p:spPr>
        <p:txBody>
          <a:bodyPr>
            <a:normAutofit/>
          </a:bodyPr>
          <a:lstStyle>
            <a:lvl1pPr algn="r">
              <a:defRPr sz="2800" cap="all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Колонтитул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804248" y="6237312"/>
            <a:ext cx="2133600" cy="365125"/>
          </a:xfrm>
        </p:spPr>
        <p:txBody>
          <a:bodyPr/>
          <a:lstStyle/>
          <a:p>
            <a:fld id="{B6743867-4E32-4E2D-8739-58246E7E28D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7030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бочая страница СЕРЫЙ ФО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804248" y="6237312"/>
            <a:ext cx="2133600" cy="365125"/>
          </a:xfrm>
        </p:spPr>
        <p:txBody>
          <a:bodyPr/>
          <a:lstStyle/>
          <a:p>
            <a:fld id="{B6743867-4E32-4E2D-8739-58246E7E28D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Заголовок 1"/>
          <p:cNvSpPr txBox="1">
            <a:spLocks/>
          </p:cNvSpPr>
          <p:nvPr userDrawn="1"/>
        </p:nvSpPr>
        <p:spPr>
          <a:xfrm>
            <a:off x="2339752" y="274638"/>
            <a:ext cx="6624736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Колонтитул</a:t>
            </a:r>
          </a:p>
        </p:txBody>
      </p:sp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3577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оследний кад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5436033" y="5373216"/>
            <a:ext cx="31454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</a:rPr>
              <a:t>Санкт-Петербургский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государственный</a:t>
            </a:r>
            <a:r>
              <a:rPr lang="ru-RU" baseline="0" dirty="0">
                <a:solidFill>
                  <a:schemeClr val="bg1"/>
                </a:solidFill>
              </a:rPr>
              <a:t> университет</a:t>
            </a:r>
            <a:br>
              <a:rPr lang="ru-RU" baseline="0" dirty="0">
                <a:solidFill>
                  <a:schemeClr val="bg1"/>
                </a:solidFill>
              </a:rPr>
            </a:br>
            <a:r>
              <a:rPr lang="en-US" b="1" baseline="0" dirty="0">
                <a:solidFill>
                  <a:schemeClr val="bg1"/>
                </a:solidFill>
              </a:rPr>
              <a:t>spbu.ru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774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EAB62-4EEE-43F2-A223-FD26436F8458}" type="datetime1">
              <a:rPr lang="ru-RU" smtClean="0"/>
              <a:t>30.05.2019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43867-4E32-4E2D-8739-58246E7E28D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4039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1" r:id="rId4"/>
    <p:sldLayoutId id="2147483655" r:id="rId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340768"/>
            <a:ext cx="7630616" cy="4896544"/>
          </a:xfrm>
        </p:spPr>
        <p:txBody>
          <a:bodyPr>
            <a:normAutofit fontScale="90000"/>
          </a:bodyPr>
          <a:lstStyle/>
          <a:p>
            <a:pPr lvl="0">
              <a:spcBef>
                <a:spcPct val="20000"/>
              </a:spcBef>
            </a:pPr>
            <a:br>
              <a:rPr lang="ru-RU" sz="1400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ru-RU" sz="1400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ru-RU" sz="1800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n-US" sz="1800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XIV </a:t>
            </a:r>
            <a:r>
              <a:rPr lang="ru-RU" sz="1800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Международная школа-практикум </a:t>
            </a:r>
            <a:br>
              <a:rPr lang="ru-RU" sz="1800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1800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молодых ученых-юристов </a:t>
            </a:r>
            <a:br>
              <a:rPr lang="ru-RU" sz="1800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1800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«Право перед вызовами технологической революции»</a:t>
            </a:r>
            <a:br>
              <a:rPr lang="ru-RU" sz="1400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ru-RU" sz="1500" b="1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ru-RU" sz="1500" b="1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ru-RU" sz="1500" b="1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ru-RU" sz="1500" b="1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ru-RU" sz="1500" b="1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2000" b="1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КОНЦЕПЦИЯ ПОСТОЯННОГО ПРЕДСТАВИТЕЛЬСТВА</a:t>
            </a:r>
            <a:br>
              <a:rPr lang="ru-RU" sz="2000" b="1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2000" b="1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НАЛОГОВОМ ПРАВЕ В УСЛОВИЯХ ЦИФРОВОЙ ЭКОНОМИКИ</a:t>
            </a:r>
            <a:br>
              <a:rPr lang="en-US" sz="2000" b="1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en-US" sz="1200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ru-RU" sz="600" b="1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ru-RU" sz="1400" b="1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ru-RU" sz="1400" b="1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2000" b="1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Килинкарова Елена Васильевна</a:t>
            </a:r>
            <a:br>
              <a:rPr lang="en-US" sz="1700" b="1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1600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к.ю.н., доцент, Санкт-Петербургский государственный университет</a:t>
            </a:r>
            <a:br>
              <a:rPr lang="en-US" sz="1600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en-US" sz="1600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ru-RU" sz="700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ru-RU" sz="1400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ru-RU" sz="1400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ru-RU" sz="1000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ru-RU" sz="1000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1300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31 мая – 1 июня  2019 г., Москва  </a:t>
            </a:r>
            <a:br>
              <a:rPr lang="ru-RU" sz="1100" cap="none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0176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ПОСТОЯННОЕ ПРЕДСТАВИТЕЛЬСТВО: ЗАЧЕМ?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056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1" dirty="0">
                <a:cs typeface="Arial" panose="020B0604020202020204" pitchFamily="34" charset="0"/>
              </a:rPr>
              <a:t>ОТ НАЛИЧИЯ</a:t>
            </a:r>
            <a:r>
              <a:rPr lang="en-US" sz="1800" b="1" dirty="0">
                <a:cs typeface="Arial" panose="020B0604020202020204" pitchFamily="34" charset="0"/>
              </a:rPr>
              <a:t>/</a:t>
            </a:r>
            <a:r>
              <a:rPr lang="ru-RU" sz="1800" b="1" dirty="0">
                <a:cs typeface="Arial" panose="020B0604020202020204" pitchFamily="34" charset="0"/>
              </a:rPr>
              <a:t>ОТСУТСТВИЯ ПОСТОЯННОГО ПРЕДСТАВИТЕЛЬСТВА ЗАВИСИТ ПРАВО ГОСУДАРСТВА ИСТОЧНИКА </a:t>
            </a:r>
          </a:p>
          <a:p>
            <a:pPr marL="0" indent="0" algn="ctr">
              <a:buNone/>
            </a:pPr>
            <a:r>
              <a:rPr lang="ru-RU" sz="1800" b="1" dirty="0">
                <a:cs typeface="Arial" panose="020B0604020202020204" pitchFamily="34" charset="0"/>
              </a:rPr>
              <a:t>НА НАЛОГООБЛОЖЕНИЕ ДОХОДОВ ИНОСТРАННОЙ КОМПАНИИ </a:t>
            </a:r>
          </a:p>
          <a:p>
            <a:pPr marL="0" indent="0" algn="ctr">
              <a:buNone/>
            </a:pPr>
            <a:r>
              <a:rPr lang="ru-RU" sz="1800" b="1" dirty="0">
                <a:cs typeface="Arial" panose="020B0604020202020204" pitchFamily="34" charset="0"/>
              </a:rPr>
              <a:t>ОТ ПРЕДПРИНИМАТЕЛЬСКОЙ ДЕЯТЕЛЬНОСТИ</a:t>
            </a:r>
          </a:p>
          <a:p>
            <a:pPr marL="0" indent="0" algn="just">
              <a:buNone/>
            </a:pPr>
            <a:endParaRPr lang="ru-RU" sz="2000" dirty="0"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1800" i="1" dirty="0">
                <a:cs typeface="Arial" panose="020B0604020202020204" pitchFamily="34" charset="0"/>
              </a:rPr>
              <a:t>«</a:t>
            </a:r>
            <a:r>
              <a:rPr lang="ru-RU" sz="1900" i="1" dirty="0">
                <a:cs typeface="Arial" panose="020B0604020202020204" pitchFamily="34" charset="0"/>
              </a:rPr>
              <a:t>Прибыль предприятия одного Договаривающегося Государства </a:t>
            </a:r>
            <a:r>
              <a:rPr lang="ru-RU" sz="1900" b="1" i="1" dirty="0">
                <a:cs typeface="Arial" panose="020B0604020202020204" pitchFamily="34" charset="0"/>
              </a:rPr>
              <a:t>подлежит налогообложению только в этом Государстве, если только предприятие не осуществляет предпринимательскую деятельность в другом Договаривающемся Государстве через находящееся там постоянное представительство</a:t>
            </a:r>
            <a:r>
              <a:rPr lang="ru-RU" sz="1900" i="1" dirty="0">
                <a:cs typeface="Arial" panose="020B0604020202020204" pitchFamily="34" charset="0"/>
              </a:rPr>
              <a:t>. Если предприятие осуществляет предпринимательскую деятельность вышеуказанным образом, то прибыль предприятия может облагаться налогом в другом Государстве, но только в той части, которая относится к этому постоянному представительству.»</a:t>
            </a:r>
          </a:p>
          <a:p>
            <a:pPr marL="0" indent="0" algn="r">
              <a:buNone/>
            </a:pPr>
            <a:endParaRPr lang="ru-RU" sz="1600" b="1" i="1" dirty="0">
              <a:cs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ru-RU" sz="1600" b="1" i="1" dirty="0">
                <a:cs typeface="Arial" panose="020B0604020202020204" pitchFamily="34" charset="0"/>
              </a:rPr>
              <a:t>Статья 7 большинства соглашений </a:t>
            </a:r>
          </a:p>
          <a:p>
            <a:pPr marL="0" indent="0" algn="r">
              <a:buNone/>
            </a:pPr>
            <a:r>
              <a:rPr lang="ru-RU" sz="1600" b="1" i="1" dirty="0">
                <a:cs typeface="Arial" panose="020B0604020202020204" pitchFamily="34" charset="0"/>
              </a:rPr>
              <a:t>об </a:t>
            </a:r>
            <a:r>
              <a:rPr lang="ru-RU" sz="1600" b="1" i="1" dirty="0" err="1">
                <a:cs typeface="Arial" panose="020B0604020202020204" pitchFamily="34" charset="0"/>
              </a:rPr>
              <a:t>избежании</a:t>
            </a:r>
            <a:r>
              <a:rPr lang="ru-RU" sz="1600" b="1" i="1" dirty="0">
                <a:cs typeface="Arial" panose="020B0604020202020204" pitchFamily="34" charset="0"/>
              </a:rPr>
              <a:t> двойного налогообложения </a:t>
            </a:r>
            <a:endParaRPr lang="ru-RU" sz="1600" i="1" dirty="0">
              <a:cs typeface="Arial" panose="020B0604020202020204" pitchFamily="34" charset="0"/>
            </a:endParaRPr>
          </a:p>
          <a:p>
            <a:pPr marL="457200" indent="-457200" algn="just">
              <a:buAutoNum type="arabicPeriod"/>
            </a:pPr>
            <a:endParaRPr lang="ru-RU" sz="19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43867-4E32-4E2D-8739-58246E7E28D2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5800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ПОСТОЯННОЕ ПРЕДСТАВИТЕЛЬСТВО: ЗАЧЕМ?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056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dirty="0">
                <a:cs typeface="Arial" panose="020B0604020202020204" pitchFamily="34" charset="0"/>
              </a:rPr>
              <a:t>Понятие постоянного представительства имеет значение для применения следующих статей соглашений об </a:t>
            </a:r>
            <a:r>
              <a:rPr lang="ru-RU" sz="2000" b="1" dirty="0" err="1">
                <a:cs typeface="Arial" panose="020B0604020202020204" pitchFamily="34" charset="0"/>
              </a:rPr>
              <a:t>избежании</a:t>
            </a:r>
            <a:r>
              <a:rPr lang="ru-RU" sz="2000" b="1" dirty="0">
                <a:cs typeface="Arial" panose="020B0604020202020204" pitchFamily="34" charset="0"/>
              </a:rPr>
              <a:t> двойного налогообложения*:</a:t>
            </a:r>
          </a:p>
          <a:p>
            <a:pPr marL="0" indent="0" algn="just">
              <a:buNone/>
            </a:pPr>
            <a:endParaRPr lang="ru-RU" sz="2000" dirty="0"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cs typeface="Arial" panose="020B0604020202020204" pitchFamily="34" charset="0"/>
              </a:rPr>
              <a:t>статья 7 «Прибыль от предпринимательской деятельности»</a:t>
            </a:r>
          </a:p>
          <a:p>
            <a:pPr algn="just"/>
            <a:r>
              <a:rPr lang="ru-RU" sz="2000" dirty="0">
                <a:cs typeface="Arial" panose="020B0604020202020204" pitchFamily="34" charset="0"/>
              </a:rPr>
              <a:t>статья 10 «Дивиденды», п. 4, 5</a:t>
            </a:r>
          </a:p>
          <a:p>
            <a:pPr algn="just"/>
            <a:r>
              <a:rPr lang="ru-RU" sz="2000" dirty="0">
                <a:cs typeface="Arial" panose="020B0604020202020204" pitchFamily="34" charset="0"/>
              </a:rPr>
              <a:t>статья 11 «Проценты», п. 4, 5</a:t>
            </a:r>
          </a:p>
          <a:p>
            <a:pPr algn="just"/>
            <a:r>
              <a:rPr lang="ru-RU" sz="2000" dirty="0">
                <a:cs typeface="Arial" panose="020B0604020202020204" pitchFamily="34" charset="0"/>
              </a:rPr>
              <a:t>статья 12 «Роялти», п. 3</a:t>
            </a:r>
          </a:p>
          <a:p>
            <a:pPr algn="just"/>
            <a:r>
              <a:rPr lang="ru-RU" sz="2000" dirty="0">
                <a:cs typeface="Arial" panose="020B0604020202020204" pitchFamily="34" charset="0"/>
              </a:rPr>
              <a:t>статья 13 «Доходы от отчуждения имущества», п. 2</a:t>
            </a:r>
          </a:p>
          <a:p>
            <a:pPr algn="just"/>
            <a:r>
              <a:rPr lang="ru-RU" sz="2000" dirty="0">
                <a:cs typeface="Arial" panose="020B0604020202020204" pitchFamily="34" charset="0"/>
              </a:rPr>
              <a:t>статья 15 «Доходы от работы по найму», п. 2</a:t>
            </a:r>
          </a:p>
          <a:p>
            <a:pPr algn="just"/>
            <a:r>
              <a:rPr lang="ru-RU" sz="2000" dirty="0">
                <a:cs typeface="Arial" panose="020B0604020202020204" pitchFamily="34" charset="0"/>
              </a:rPr>
              <a:t>статья 21 «Другие доходы», п. 2</a:t>
            </a:r>
          </a:p>
          <a:p>
            <a:pPr algn="just"/>
            <a:r>
              <a:rPr lang="ru-RU" sz="2000" dirty="0">
                <a:cs typeface="Arial" panose="020B0604020202020204" pitchFamily="34" charset="0"/>
              </a:rPr>
              <a:t>статья 24 «</a:t>
            </a:r>
            <a:r>
              <a:rPr lang="ru-RU" sz="2000" dirty="0" err="1">
                <a:cs typeface="Arial" panose="020B0604020202020204" pitchFamily="34" charset="0"/>
              </a:rPr>
              <a:t>Недискриминация</a:t>
            </a:r>
            <a:r>
              <a:rPr lang="ru-RU" sz="2000" dirty="0">
                <a:cs typeface="Arial" panose="020B0604020202020204" pitchFamily="34" charset="0"/>
              </a:rPr>
              <a:t>», п. 3</a:t>
            </a:r>
          </a:p>
          <a:p>
            <a:pPr algn="just"/>
            <a:endParaRPr lang="ru-RU" sz="1800" dirty="0"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1400" b="1" i="1" dirty="0">
                <a:cs typeface="Arial" panose="020B0604020202020204" pitchFamily="34" charset="0"/>
              </a:rPr>
              <a:t>*  Нумерация статей приведена по Модельной налоговой конвенции ОЭСР в редакции 2017 г.; названия – по российским соглашениям об </a:t>
            </a:r>
            <a:r>
              <a:rPr lang="ru-RU" sz="1400" b="1" i="1" dirty="0" err="1">
                <a:cs typeface="Arial" panose="020B0604020202020204" pitchFamily="34" charset="0"/>
              </a:rPr>
              <a:t>избежании</a:t>
            </a:r>
            <a:r>
              <a:rPr lang="ru-RU" sz="1400" b="1" i="1" dirty="0">
                <a:cs typeface="Arial" panose="020B0604020202020204" pitchFamily="34" charset="0"/>
              </a:rPr>
              <a:t> двойного налогообложения.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43867-4E32-4E2D-8739-58246E7E28D2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4844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ПОСТОЯННОЕ ПРЕДСТАВИТЕЛЬСТВО: понятие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0560"/>
          </a:xfrm>
        </p:spPr>
        <p:txBody>
          <a:bodyPr>
            <a:noAutofit/>
          </a:bodyPr>
          <a:lstStyle/>
          <a:p>
            <a:pPr algn="just"/>
            <a:r>
              <a:rPr lang="ru-RU" sz="2000" dirty="0">
                <a:cs typeface="Arial" panose="020B0604020202020204" pitchFamily="34" charset="0"/>
              </a:rPr>
              <a:t>Понятие обычно закрепляется в статье 5 соглашений об </a:t>
            </a:r>
            <a:r>
              <a:rPr lang="ru-RU" sz="2000" dirty="0" err="1">
                <a:cs typeface="Arial" panose="020B0604020202020204" pitchFamily="34" charset="0"/>
              </a:rPr>
              <a:t>избежании</a:t>
            </a:r>
            <a:r>
              <a:rPr lang="ru-RU" sz="2000" dirty="0">
                <a:cs typeface="Arial" panose="020B0604020202020204" pitchFamily="34" charset="0"/>
              </a:rPr>
              <a:t> двойного налогообложения</a:t>
            </a:r>
          </a:p>
          <a:p>
            <a:pPr algn="just"/>
            <a:endParaRPr lang="ru-RU" sz="2000" b="1" dirty="0"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cs typeface="Arial" panose="020B0604020202020204" pitchFamily="34" charset="0"/>
              </a:rPr>
              <a:t>Статья 5 Модельной налоговой конвенции ОЭСР оставалась неизменной с 1977 по 2017 гг., подходы корректировались через внесение изменений в Комментарий к модельной конвенции.</a:t>
            </a:r>
          </a:p>
          <a:p>
            <a:pPr algn="just"/>
            <a:endParaRPr lang="ru-RU" sz="2000" dirty="0"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cs typeface="Arial" panose="020B0604020202020204" pitchFamily="34" charset="0"/>
              </a:rPr>
              <a:t>Изменения были внесены в статью 5 Модельной налоговой конвенции ОЭСР в редакции 2017 г. – учтены рекомендации итогового отчета по 7 пункту Плана </a:t>
            </a:r>
            <a:r>
              <a:rPr lang="en-US" sz="2000" dirty="0">
                <a:cs typeface="Arial" panose="020B0604020202020204" pitchFamily="34" charset="0"/>
              </a:rPr>
              <a:t>BEPS</a:t>
            </a:r>
            <a:r>
              <a:rPr lang="ru-RU" sz="2000" dirty="0">
                <a:cs typeface="Arial" panose="020B0604020202020204" pitchFamily="34" charset="0"/>
              </a:rPr>
              <a:t>, посвященному борьбе с искусственным </a:t>
            </a:r>
            <a:r>
              <a:rPr lang="ru-RU" sz="2000" dirty="0" err="1">
                <a:cs typeface="Arial" panose="020B0604020202020204" pitchFamily="34" charset="0"/>
              </a:rPr>
              <a:t>избежанием</a:t>
            </a:r>
            <a:r>
              <a:rPr lang="ru-RU" sz="2000" dirty="0">
                <a:cs typeface="Arial" panose="020B0604020202020204" pitchFamily="34" charset="0"/>
              </a:rPr>
              <a:t> статуса постоянного представительства. Соответствующие изменения предусмотрены </a:t>
            </a:r>
            <a:r>
              <a:rPr lang="en-US" sz="2000" dirty="0">
                <a:cs typeface="Arial" panose="020B0604020202020204" pitchFamily="34" charset="0"/>
              </a:rPr>
              <a:t>MLI.</a:t>
            </a:r>
            <a:r>
              <a:rPr lang="fr-FR" sz="2000" dirty="0">
                <a:cs typeface="Arial" panose="020B0604020202020204" pitchFamily="34" charset="0"/>
              </a:rPr>
              <a:t> </a:t>
            </a:r>
            <a:r>
              <a:rPr lang="ru-RU" sz="2000" dirty="0">
                <a:cs typeface="Arial" panose="020B0604020202020204" pitchFamily="34" charset="0"/>
              </a:rPr>
              <a:t>Но вопросы, связанные с цифровой экономикой, не решены. </a:t>
            </a:r>
          </a:p>
          <a:p>
            <a:pPr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43867-4E32-4E2D-8739-58246E7E28D2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8980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ПОСТОЯННОЕ ПРЕДСТАВИТЕЛЬСТВО: ВИДЫ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0560"/>
          </a:xfrm>
        </p:spPr>
        <p:txBody>
          <a:bodyPr>
            <a:noAutofit/>
          </a:bodyPr>
          <a:lstStyle/>
          <a:p>
            <a:pPr algn="just"/>
            <a:r>
              <a:rPr lang="ru-RU" sz="2000" dirty="0">
                <a:cs typeface="Arial" panose="020B0604020202020204" pitchFamily="34" charset="0"/>
              </a:rPr>
              <a:t>основной вид: фиксированное место деятельности, через которое предприятие полностью или частично осуществляет предпринимательскую деятельность;</a:t>
            </a:r>
          </a:p>
          <a:p>
            <a:pPr algn="just"/>
            <a:endParaRPr lang="ru-RU" sz="2000" dirty="0"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cs typeface="Arial" panose="020B0604020202020204" pitchFamily="34" charset="0"/>
              </a:rPr>
              <a:t>строительное постоянное представительство;</a:t>
            </a:r>
          </a:p>
          <a:p>
            <a:pPr algn="just"/>
            <a:endParaRPr lang="ru-RU" sz="2000" dirty="0"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cs typeface="Arial" panose="020B0604020202020204" pitchFamily="34" charset="0"/>
              </a:rPr>
              <a:t>агентское постоянное представительство;</a:t>
            </a:r>
          </a:p>
          <a:p>
            <a:pPr algn="just"/>
            <a:endParaRPr lang="ru-RU" sz="2000" dirty="0"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cs typeface="Arial" panose="020B0604020202020204" pitchFamily="34" charset="0"/>
              </a:rPr>
              <a:t>сервисное постоянное представительство;</a:t>
            </a:r>
          </a:p>
          <a:p>
            <a:pPr algn="just"/>
            <a:endParaRPr lang="ru-RU" sz="2000" dirty="0"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cs typeface="Arial" panose="020B0604020202020204" pitchFamily="34" charset="0"/>
              </a:rPr>
              <a:t>страховое постоянное представительство                    и др. </a:t>
            </a:r>
          </a:p>
          <a:p>
            <a:pPr algn="just"/>
            <a:endParaRPr lang="ru-RU" sz="2000" dirty="0">
              <a:cs typeface="Arial" panose="020B0604020202020204" pitchFamily="34" charset="0"/>
            </a:endParaRPr>
          </a:p>
          <a:p>
            <a:pPr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43867-4E32-4E2D-8739-58246E7E28D2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8986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Постоянное представительство и цифровая экономика до проекта </a:t>
            </a:r>
            <a:r>
              <a:rPr lang="en-US" dirty="0"/>
              <a:t> BEPS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056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43867-4E32-4E2D-8739-58246E7E28D2}" type="slidenum">
              <a:rPr lang="ru-RU" smtClean="0"/>
              <a:t>6</a:t>
            </a:fld>
            <a:endParaRPr lang="ru-RU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2FCD46A8-310A-44C4-9D5D-43DD6A6418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466686"/>
              </p:ext>
            </p:extLst>
          </p:nvPr>
        </p:nvGraphicFramePr>
        <p:xfrm>
          <a:off x="457200" y="1628799"/>
          <a:ext cx="8480648" cy="4459411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538736">
                  <a:extLst>
                    <a:ext uri="{9D8B030D-6E8A-4147-A177-3AD203B41FA5}">
                      <a16:colId xmlns:a16="http://schemas.microsoft.com/office/drawing/2014/main" val="12565419"/>
                    </a:ext>
                  </a:extLst>
                </a:gridCol>
                <a:gridCol w="4941912">
                  <a:extLst>
                    <a:ext uri="{9D8B030D-6E8A-4147-A177-3AD203B41FA5}">
                      <a16:colId xmlns:a16="http://schemas.microsoft.com/office/drawing/2014/main" val="2083820318"/>
                    </a:ext>
                  </a:extLst>
                </a:gridCol>
              </a:tblGrid>
              <a:tr h="19070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0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Основы налогообложения электронной торговли,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0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Оттава, 1998</a:t>
                      </a:r>
                      <a:endParaRPr lang="ru-RU" sz="2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0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нейтральность, эффективность, определенность, простота, гибкость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0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ru-RU" sz="2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64158790"/>
                  </a:ext>
                </a:extLst>
              </a:tr>
              <a:tr h="25523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0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Комментарий к статье 5 Модельной налоговой конвенции ОЭСР, 2003: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0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новые </a:t>
                      </a:r>
                      <a:r>
                        <a:rPr lang="ru-RU" sz="2000" dirty="0" err="1">
                          <a:effectLst/>
                          <a:latin typeface="+mn-lt"/>
                          <a:cs typeface="Arial" panose="020B0604020202020204" pitchFamily="34" charset="0"/>
                        </a:rPr>
                        <a:t>пп</a:t>
                      </a:r>
                      <a:r>
                        <a:rPr lang="ru-RU" sz="20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. 42.1 – 42.10</a:t>
                      </a:r>
                      <a:endParaRPr lang="ru-RU" sz="2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0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акцент на возникновении ПП при использовании для ведения электронной торговли компьютерного оборудования, расположенного на территории государства, не являющего государством резидентства</a:t>
                      </a:r>
                      <a:endParaRPr lang="ru-RU" sz="2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99503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2840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Проект </a:t>
            </a:r>
            <a:r>
              <a:rPr lang="en-US" dirty="0" err="1"/>
              <a:t>beps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05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/>
              <a:t>Октябрь 2015, Итоговый отчет по пункту 1 Плана </a:t>
            </a:r>
            <a:r>
              <a:rPr lang="en-US" sz="2000" b="1" dirty="0"/>
              <a:t>BEPS </a:t>
            </a:r>
            <a:r>
              <a:rPr lang="ru-RU" sz="2000" b="1" dirty="0"/>
              <a:t> </a:t>
            </a:r>
          </a:p>
          <a:p>
            <a:pPr marL="0" indent="0">
              <a:buNone/>
            </a:pPr>
            <a:r>
              <a:rPr lang="en-US" sz="2000" b="1" i="1" dirty="0"/>
              <a:t>Addressing the Tax Challenges of the Digital Economy</a:t>
            </a:r>
            <a:endParaRPr lang="ru-RU" sz="2000" b="1" dirty="0">
              <a:cs typeface="Arial" panose="020B0604020202020204" pitchFamily="34" charset="0"/>
            </a:endParaRPr>
          </a:p>
          <a:p>
            <a:pPr algn="just"/>
            <a:endParaRPr lang="ru-RU" sz="2000" dirty="0"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2000" dirty="0"/>
              <a:t>Предложено 3 альтернативных подхода к налогообложению в отсутствие физического присутствия:</a:t>
            </a:r>
          </a:p>
          <a:p>
            <a:pPr marL="0" indent="0" algn="just">
              <a:buNone/>
            </a:pPr>
            <a:endParaRPr lang="ru-RU" sz="2000" dirty="0"/>
          </a:p>
          <a:p>
            <a:pPr marL="0" indent="0" algn="just">
              <a:buNone/>
            </a:pPr>
            <a:r>
              <a:rPr lang="ru-RU" sz="2000" dirty="0"/>
              <a:t>1) корректировка понятия ПП через правило существенного экономического присутствия </a:t>
            </a:r>
            <a:r>
              <a:rPr lang="en-US" sz="2000" dirty="0"/>
              <a:t>(</a:t>
            </a:r>
            <a:r>
              <a:rPr lang="en-US" sz="2000" i="1" dirty="0"/>
              <a:t>significant economic presence, SEP</a:t>
            </a:r>
            <a:r>
              <a:rPr lang="en-US" sz="2000" dirty="0"/>
              <a:t>) </a:t>
            </a:r>
            <a:r>
              <a:rPr lang="ru-RU" sz="2000" dirty="0"/>
              <a:t>– учет размера полученного дохода, активности пользователей, цифрового фактора; </a:t>
            </a:r>
          </a:p>
          <a:p>
            <a:pPr marL="0" indent="0" algn="just">
              <a:buNone/>
            </a:pPr>
            <a:r>
              <a:rPr lang="ru-RU" sz="2000" dirty="0"/>
              <a:t>(2) взимания налогов у источника в отношении электронных сделок;</a:t>
            </a:r>
          </a:p>
          <a:p>
            <a:pPr marL="0" indent="0" algn="just">
              <a:buNone/>
            </a:pPr>
            <a:r>
              <a:rPr lang="ru-RU" sz="2000" dirty="0"/>
              <a:t>(3) введение компенсационного сбора (</a:t>
            </a:r>
            <a:r>
              <a:rPr lang="en-US" sz="2000" dirty="0"/>
              <a:t>equalization levy</a:t>
            </a:r>
            <a:r>
              <a:rPr lang="ru-RU" sz="2000" dirty="0"/>
              <a:t>).</a:t>
            </a:r>
          </a:p>
          <a:p>
            <a:pPr marL="0" indent="0" algn="just">
              <a:buNone/>
            </a:pPr>
            <a:r>
              <a:rPr lang="ru-RU" sz="2200" dirty="0"/>
              <a:t> </a:t>
            </a: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43867-4E32-4E2D-8739-58246E7E28D2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6634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Проект </a:t>
            </a:r>
            <a:r>
              <a:rPr lang="en-US" dirty="0" err="1"/>
              <a:t>beps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05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/>
              <a:t>Работа Целевой рабочей группы по электронной экономике</a:t>
            </a:r>
          </a:p>
          <a:p>
            <a:pPr marL="0" indent="0">
              <a:buNone/>
            </a:pPr>
            <a:endParaRPr lang="ru-RU" sz="2000" b="1" dirty="0"/>
          </a:p>
          <a:p>
            <a:pPr algn="just"/>
            <a:r>
              <a:rPr lang="ru-RU" sz="2000" dirty="0"/>
              <a:t>март 2018, Промежуточный отчет </a:t>
            </a:r>
            <a:r>
              <a:rPr lang="en-GB" sz="2000" i="1" dirty="0"/>
              <a:t>Tax Challenges Arising from Digitalisation</a:t>
            </a:r>
            <a:endParaRPr lang="ru-RU" sz="2000" i="1" dirty="0"/>
          </a:p>
          <a:p>
            <a:pPr algn="just"/>
            <a:endParaRPr lang="ru-RU" sz="2000" i="1" dirty="0"/>
          </a:p>
          <a:p>
            <a:r>
              <a:rPr lang="ru-RU" sz="2000" dirty="0"/>
              <a:t>февраль – март 2019, публичные обсуждения нового документа</a:t>
            </a:r>
          </a:p>
          <a:p>
            <a:pPr marL="0" indent="0">
              <a:buNone/>
            </a:pPr>
            <a:r>
              <a:rPr lang="ru-RU" sz="2000" dirty="0"/>
              <a:t>      3 альтернативные концепции, основанных на разных факторах:</a:t>
            </a:r>
          </a:p>
          <a:p>
            <a:pPr marL="627063" indent="0">
              <a:buNone/>
              <a:tabLst>
                <a:tab pos="808038" algn="l"/>
              </a:tabLst>
            </a:pPr>
            <a:r>
              <a:rPr lang="ru-RU" sz="2000" dirty="0"/>
              <a:t>      - пользователи (</a:t>
            </a:r>
            <a:r>
              <a:rPr lang="en-US" sz="2000" i="1" dirty="0"/>
              <a:t>user participation proposal</a:t>
            </a:r>
            <a:r>
              <a:rPr lang="ru-RU" sz="2000" dirty="0"/>
              <a:t>)</a:t>
            </a:r>
            <a:endParaRPr lang="en-US" sz="2000" dirty="0"/>
          </a:p>
          <a:p>
            <a:pPr marL="627063" indent="0">
              <a:buNone/>
              <a:tabLst>
                <a:tab pos="808038" algn="l"/>
              </a:tabLst>
            </a:pPr>
            <a:r>
              <a:rPr lang="en-US" sz="2000" dirty="0"/>
              <a:t>      - </a:t>
            </a:r>
            <a:r>
              <a:rPr lang="ru-RU" sz="2000" dirty="0"/>
              <a:t>рыночные  нематериальные активы (</a:t>
            </a:r>
            <a:r>
              <a:rPr lang="en-US" sz="2000" i="1" dirty="0"/>
              <a:t>marketing intangible proposal</a:t>
            </a:r>
            <a:r>
              <a:rPr lang="ru-RU" sz="2000" dirty="0"/>
              <a:t>)</a:t>
            </a:r>
            <a:r>
              <a:rPr lang="en-US" sz="2000" dirty="0"/>
              <a:t> </a:t>
            </a:r>
          </a:p>
          <a:p>
            <a:pPr marL="627063" indent="0">
              <a:buNone/>
              <a:tabLst>
                <a:tab pos="808038" algn="l"/>
              </a:tabLst>
            </a:pPr>
            <a:r>
              <a:rPr lang="en-US" sz="2000" dirty="0"/>
              <a:t>      - </a:t>
            </a:r>
            <a:r>
              <a:rPr lang="ru-RU" sz="2000" dirty="0"/>
              <a:t> существенное экономическое присутствие, определяемое через минимальный порог дохода и другие дополнительные критерии (</a:t>
            </a:r>
            <a:r>
              <a:rPr lang="en-US" sz="2000" i="1" dirty="0"/>
              <a:t>significant economic presence proposal</a:t>
            </a:r>
            <a:r>
              <a:rPr lang="ru-RU" sz="2000" dirty="0"/>
              <a:t>)</a:t>
            </a:r>
          </a:p>
          <a:p>
            <a:pPr marL="0" indent="0">
              <a:buNone/>
            </a:pPr>
            <a:endParaRPr lang="ru-RU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2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43867-4E32-4E2D-8739-58246E7E28D2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5080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Вопросы для обсуждения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340768"/>
            <a:ext cx="8435280" cy="478539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000" b="1" dirty="0">
              <a:solidFill>
                <a:srgbClr val="9F2B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Нужно ли корректировать подходы к определению постоянного представительства?</a:t>
            </a:r>
          </a:p>
          <a:p>
            <a:pPr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Какой подход выбрать?</a:t>
            </a:r>
          </a:p>
          <a:p>
            <a:pPr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Как обеспечить баланс между односторонними, двусторонними и многосторонними мерами?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43867-4E32-4E2D-8739-58246E7E28D2}" type="slidenum">
              <a:rPr lang="ru-RU" smtClean="0"/>
              <a:t>9</a:t>
            </a:fld>
            <a:endParaRPr lang="ru-RU" dirty="0"/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A98E3DB0-94C2-4745-A3D2-A83B4222B116}"/>
              </a:ext>
            </a:extLst>
          </p:cNvPr>
          <p:cNvSpPr>
            <a:spLocks noGrp="1"/>
          </p:cNvSpPr>
          <p:nvPr/>
        </p:nvSpPr>
        <p:spPr>
          <a:xfrm>
            <a:off x="457200" y="1166019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0AD8286B-4973-4034-8C04-9BCB9BA68F83}"/>
              </a:ext>
            </a:extLst>
          </p:cNvPr>
          <p:cNvSpPr>
            <a:spLocks noGrp="1"/>
          </p:cNvSpPr>
          <p:nvPr/>
        </p:nvSpPr>
        <p:spPr>
          <a:xfrm>
            <a:off x="609600" y="1318419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8187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5B34911-8320-43F0-B9A0-CE6628690B0E}"/>
              </a:ext>
            </a:extLst>
          </p:cNvPr>
          <p:cNvSpPr/>
          <p:nvPr/>
        </p:nvSpPr>
        <p:spPr>
          <a:xfrm>
            <a:off x="2286000" y="2105561"/>
            <a:ext cx="4572000" cy="329320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2600" b="1" dirty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endParaRPr lang="ru-RU" sz="2600" b="1" dirty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ru-RU" sz="2800" b="1" dirty="0">
                <a:solidFill>
                  <a:schemeClr val="bg1"/>
                </a:solidFill>
                <a:latin typeface="Calibri" pitchFamily="34" charset="0"/>
              </a:rPr>
              <a:t>Спасибо за внимание!</a:t>
            </a:r>
          </a:p>
          <a:p>
            <a:endParaRPr lang="en-US" sz="2000" b="1" dirty="0">
              <a:solidFill>
                <a:srgbClr val="000000"/>
              </a:solidFill>
              <a:latin typeface="Calibri" pitchFamily="34" charset="0"/>
            </a:endParaRPr>
          </a:p>
          <a:p>
            <a:pPr algn="ctr"/>
            <a:endParaRPr lang="en-US" i="1" dirty="0">
              <a:solidFill>
                <a:srgbClr val="000000"/>
              </a:solidFill>
              <a:latin typeface="Calibri" pitchFamily="34" charset="0"/>
            </a:endParaRPr>
          </a:p>
          <a:p>
            <a:pPr algn="ctr"/>
            <a:endParaRPr lang="en-US" i="1" dirty="0">
              <a:solidFill>
                <a:srgbClr val="000000"/>
              </a:solidFill>
              <a:latin typeface="Calibri" pitchFamily="34" charset="0"/>
            </a:endParaRPr>
          </a:p>
          <a:p>
            <a:pPr algn="ctr"/>
            <a:endParaRPr lang="en-US" i="1" dirty="0">
              <a:solidFill>
                <a:srgbClr val="000000"/>
              </a:solidFill>
              <a:latin typeface="Calibri" pitchFamily="34" charset="0"/>
            </a:endParaRPr>
          </a:p>
          <a:p>
            <a:pPr algn="ctr"/>
            <a:endParaRPr lang="en-US" i="1" dirty="0">
              <a:solidFill>
                <a:srgbClr val="000000"/>
              </a:solidFill>
              <a:latin typeface="Calibri" pitchFamily="34" charset="0"/>
            </a:endParaRPr>
          </a:p>
          <a:p>
            <a:pPr algn="ctr"/>
            <a:endParaRPr lang="en-US" i="1" dirty="0">
              <a:solidFill>
                <a:srgbClr val="000000"/>
              </a:solidFill>
              <a:latin typeface="Calibri" pitchFamily="34" charset="0"/>
            </a:endParaRPr>
          </a:p>
          <a:p>
            <a:pPr algn="ctr"/>
            <a:endParaRPr lang="ru-RU" i="1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0616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2016_01_SPbU_template_4x3_ру-1</Template>
  <TotalTime>651</TotalTime>
  <Words>614</Words>
  <Application>Microsoft Office PowerPoint</Application>
  <PresentationFormat>Экран (4:3)</PresentationFormat>
  <Paragraphs>108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Calibri</vt:lpstr>
      <vt:lpstr>Тема Office</vt:lpstr>
      <vt:lpstr>   XIV Международная школа-практикум  молодых ученых-юристов  «Право перед вызовами технологической революции»      КОНЦЕПЦИЯ ПОСТОЯННОГО ПРЕДСТАВИТЕЛЬСТВА В НАЛОГОВОМ ПРАВЕ В УСЛОВИЯХ ЦИФРОВОЙ ЭКОНОМИКИ     Килинкарова Елена Васильевна к.ю.н., доцент, Санкт-Петербургский государственный университет       31 мая – 1 июня  2019 г., Москва   </vt:lpstr>
      <vt:lpstr>ПОСТОЯННОЕ ПРЕДСТАВИТЕЛЬСТВО: ЗАЧЕМ?</vt:lpstr>
      <vt:lpstr>ПОСТОЯННОЕ ПРЕДСТАВИТЕЛЬСТВО: ЗАЧЕМ?</vt:lpstr>
      <vt:lpstr>ПОСТОЯННОЕ ПРЕДСТАВИТЕЛЬСТВО: понятие</vt:lpstr>
      <vt:lpstr>ПОСТОЯННОЕ ПРЕДСТАВИТЕЛЬСТВО: ВИДЫ</vt:lpstr>
      <vt:lpstr>Постоянное представительство и цифровая экономика до проекта  BEPS</vt:lpstr>
      <vt:lpstr>Проект beps</vt:lpstr>
      <vt:lpstr>Проект beps</vt:lpstr>
      <vt:lpstr>Вопросы для обсуждения </vt:lpstr>
      <vt:lpstr>Презентация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XVI Международная научно-практическая конференция  «Налоговое право в решениях  Конституционного Суда Российской Федерации»     О ВЗЫСКАНИИ С НАЛОГОВОГО АГЕНТА  НАЛОГА, НЕ УДЕРЖАННОГО ПРИ ВЫПЛАТЕ  ИНОСТРАННОЙ ОРГАНИЗАЦИИ     Килинкарова Елена Васильевна к.ю.н., доцент, Санкт-Петербургский государственный университет       12-13 апреля 2019 г., Москва</dc:title>
  <dc:creator>Елена Килинкарова</dc:creator>
  <cp:lastModifiedBy>Елена Килинкарова</cp:lastModifiedBy>
  <cp:revision>40</cp:revision>
  <cp:lastPrinted>2019-05-30T21:49:26Z</cp:lastPrinted>
  <dcterms:created xsi:type="dcterms:W3CDTF">2019-04-11T18:33:06Z</dcterms:created>
  <dcterms:modified xsi:type="dcterms:W3CDTF">2019-05-30T22:15:42Z</dcterms:modified>
</cp:coreProperties>
</file>