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7" r:id="rId2"/>
  </p:sldMasterIdLst>
  <p:notesMasterIdLst>
    <p:notesMasterId r:id="rId13"/>
  </p:notesMasterIdLst>
  <p:handoutMasterIdLst>
    <p:handoutMasterId r:id="rId14"/>
  </p:handoutMasterIdLst>
  <p:sldIdLst>
    <p:sldId id="681" r:id="rId3"/>
    <p:sldId id="905" r:id="rId4"/>
    <p:sldId id="900" r:id="rId5"/>
    <p:sldId id="901" r:id="rId6"/>
    <p:sldId id="902" r:id="rId7"/>
    <p:sldId id="892" r:id="rId8"/>
    <p:sldId id="904" r:id="rId9"/>
    <p:sldId id="906" r:id="rId10"/>
    <p:sldId id="907" r:id="rId11"/>
    <p:sldId id="908" r:id="rId12"/>
  </p:sldIdLst>
  <p:sldSz cx="9144000" cy="6858000" type="screen4x3"/>
  <p:notesSz cx="7099300" cy="10234613"/>
  <p:defaultTextStyle>
    <a:defPPr>
      <a:defRPr lang="en-US"/>
    </a:defPPr>
    <a:lvl1pPr algn="ctr" rtl="0" fontAlgn="base">
      <a:lnSpc>
        <a:spcPct val="80000"/>
      </a:lnSpc>
      <a:spcBef>
        <a:spcPct val="20000"/>
      </a:spcBef>
      <a:spcAft>
        <a:spcPct val="0"/>
      </a:spcAft>
      <a:defRPr kern="1200">
        <a:solidFill>
          <a:schemeClr val="tx1"/>
        </a:solidFill>
        <a:latin typeface="Arial" charset="0"/>
        <a:ea typeface="+mn-ea"/>
        <a:cs typeface="+mn-cs"/>
      </a:defRPr>
    </a:lvl1pPr>
    <a:lvl2pPr marL="457200" algn="ctr" rtl="0" fontAlgn="base">
      <a:lnSpc>
        <a:spcPct val="80000"/>
      </a:lnSpc>
      <a:spcBef>
        <a:spcPct val="20000"/>
      </a:spcBef>
      <a:spcAft>
        <a:spcPct val="0"/>
      </a:spcAft>
      <a:defRPr kern="1200">
        <a:solidFill>
          <a:schemeClr val="tx1"/>
        </a:solidFill>
        <a:latin typeface="Arial" charset="0"/>
        <a:ea typeface="+mn-ea"/>
        <a:cs typeface="+mn-cs"/>
      </a:defRPr>
    </a:lvl2pPr>
    <a:lvl3pPr marL="914400" algn="ctr" rtl="0" fontAlgn="base">
      <a:lnSpc>
        <a:spcPct val="80000"/>
      </a:lnSpc>
      <a:spcBef>
        <a:spcPct val="20000"/>
      </a:spcBef>
      <a:spcAft>
        <a:spcPct val="0"/>
      </a:spcAft>
      <a:defRPr kern="1200">
        <a:solidFill>
          <a:schemeClr val="tx1"/>
        </a:solidFill>
        <a:latin typeface="Arial" charset="0"/>
        <a:ea typeface="+mn-ea"/>
        <a:cs typeface="+mn-cs"/>
      </a:defRPr>
    </a:lvl3pPr>
    <a:lvl4pPr marL="1371600" algn="ctr" rtl="0" fontAlgn="base">
      <a:lnSpc>
        <a:spcPct val="80000"/>
      </a:lnSpc>
      <a:spcBef>
        <a:spcPct val="20000"/>
      </a:spcBef>
      <a:spcAft>
        <a:spcPct val="0"/>
      </a:spcAft>
      <a:defRPr kern="1200">
        <a:solidFill>
          <a:schemeClr val="tx1"/>
        </a:solidFill>
        <a:latin typeface="Arial" charset="0"/>
        <a:ea typeface="+mn-ea"/>
        <a:cs typeface="+mn-cs"/>
      </a:defRPr>
    </a:lvl4pPr>
    <a:lvl5pPr marL="1828800" algn="ctr"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5">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0" autoAdjust="0"/>
    <p:restoredTop sz="95276" autoAdjust="0"/>
  </p:normalViewPr>
  <p:slideViewPr>
    <p:cSldViewPr>
      <p:cViewPr varScale="1">
        <p:scale>
          <a:sx n="63" d="100"/>
          <a:sy n="63" d="100"/>
        </p:scale>
        <p:origin x="1180" y="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1836" y="-96"/>
      </p:cViewPr>
      <p:guideLst>
        <p:guide orient="horz" pos="3225"/>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77321" cy="512222"/>
          </a:xfrm>
          <a:prstGeom prst="rect">
            <a:avLst/>
          </a:prstGeom>
          <a:noFill/>
          <a:ln w="9525">
            <a:noFill/>
            <a:miter lim="800000"/>
            <a:headEnd/>
            <a:tailEnd/>
          </a:ln>
          <a:effectLst/>
        </p:spPr>
        <p:txBody>
          <a:bodyPr vert="horz" wrap="square" lIns="95491" tIns="47745" rIns="95491" bIns="47745" numCol="1" anchor="t" anchorCtr="0" compatLnSpc="1">
            <a:prstTxWarp prst="textNoShape">
              <a:avLst/>
            </a:prstTxWarp>
          </a:bodyPr>
          <a:lstStyle>
            <a:lvl1pPr algn="l">
              <a:lnSpc>
                <a:spcPct val="100000"/>
              </a:lnSpc>
              <a:spcBef>
                <a:spcPct val="0"/>
              </a:spcBef>
              <a:defRPr sz="1300">
                <a:latin typeface="Arial" charset="0"/>
              </a:defRPr>
            </a:lvl1pPr>
          </a:lstStyle>
          <a:p>
            <a:pPr>
              <a:defRPr/>
            </a:pPr>
            <a:endParaRPr lang="en-US"/>
          </a:p>
        </p:txBody>
      </p:sp>
      <p:sp>
        <p:nvSpPr>
          <p:cNvPr id="98307" name="Rectangle 3"/>
          <p:cNvSpPr>
            <a:spLocks noGrp="1" noChangeArrowheads="1"/>
          </p:cNvSpPr>
          <p:nvPr>
            <p:ph type="dt" sz="quarter" idx="1"/>
          </p:nvPr>
        </p:nvSpPr>
        <p:spPr bwMode="auto">
          <a:xfrm>
            <a:off x="4020290" y="0"/>
            <a:ext cx="3077320" cy="512222"/>
          </a:xfrm>
          <a:prstGeom prst="rect">
            <a:avLst/>
          </a:prstGeom>
          <a:noFill/>
          <a:ln w="9525">
            <a:noFill/>
            <a:miter lim="800000"/>
            <a:headEnd/>
            <a:tailEnd/>
          </a:ln>
          <a:effectLst/>
        </p:spPr>
        <p:txBody>
          <a:bodyPr vert="horz" wrap="square" lIns="95491" tIns="47745" rIns="95491" bIns="47745" numCol="1" anchor="t" anchorCtr="0" compatLnSpc="1">
            <a:prstTxWarp prst="textNoShape">
              <a:avLst/>
            </a:prstTxWarp>
          </a:bodyPr>
          <a:lstStyle>
            <a:lvl1pPr algn="r">
              <a:lnSpc>
                <a:spcPct val="100000"/>
              </a:lnSpc>
              <a:spcBef>
                <a:spcPct val="0"/>
              </a:spcBef>
              <a:defRPr sz="1300">
                <a:latin typeface="Arial" charset="0"/>
              </a:defRPr>
            </a:lvl1pPr>
          </a:lstStyle>
          <a:p>
            <a:pPr>
              <a:defRPr/>
            </a:pPr>
            <a:endParaRPr lang="en-US"/>
          </a:p>
        </p:txBody>
      </p:sp>
      <p:sp>
        <p:nvSpPr>
          <p:cNvPr id="98308" name="Rectangle 4"/>
          <p:cNvSpPr>
            <a:spLocks noGrp="1" noChangeArrowheads="1"/>
          </p:cNvSpPr>
          <p:nvPr>
            <p:ph type="ftr" sz="quarter" idx="2"/>
          </p:nvPr>
        </p:nvSpPr>
        <p:spPr bwMode="auto">
          <a:xfrm>
            <a:off x="0" y="9720755"/>
            <a:ext cx="3077321" cy="512222"/>
          </a:xfrm>
          <a:prstGeom prst="rect">
            <a:avLst/>
          </a:prstGeom>
          <a:noFill/>
          <a:ln w="9525">
            <a:noFill/>
            <a:miter lim="800000"/>
            <a:headEnd/>
            <a:tailEnd/>
          </a:ln>
          <a:effectLst/>
        </p:spPr>
        <p:txBody>
          <a:bodyPr vert="horz" wrap="square" lIns="95491" tIns="47745" rIns="95491" bIns="47745" numCol="1" anchor="b" anchorCtr="0" compatLnSpc="1">
            <a:prstTxWarp prst="textNoShape">
              <a:avLst/>
            </a:prstTxWarp>
          </a:bodyPr>
          <a:lstStyle>
            <a:lvl1pPr algn="l">
              <a:lnSpc>
                <a:spcPct val="100000"/>
              </a:lnSpc>
              <a:spcBef>
                <a:spcPct val="0"/>
              </a:spcBef>
              <a:defRPr sz="1300">
                <a:latin typeface="Arial" charset="0"/>
              </a:defRPr>
            </a:lvl1pPr>
          </a:lstStyle>
          <a:p>
            <a:pPr>
              <a:defRPr/>
            </a:pPr>
            <a:endParaRPr lang="en-US"/>
          </a:p>
        </p:txBody>
      </p:sp>
      <p:sp>
        <p:nvSpPr>
          <p:cNvPr id="98309" name="Rectangle 5"/>
          <p:cNvSpPr>
            <a:spLocks noGrp="1" noChangeArrowheads="1"/>
          </p:cNvSpPr>
          <p:nvPr>
            <p:ph type="sldNum" sz="quarter" idx="3"/>
          </p:nvPr>
        </p:nvSpPr>
        <p:spPr bwMode="auto">
          <a:xfrm>
            <a:off x="4020290" y="9720755"/>
            <a:ext cx="3077320" cy="512222"/>
          </a:xfrm>
          <a:prstGeom prst="rect">
            <a:avLst/>
          </a:prstGeom>
          <a:noFill/>
          <a:ln w="9525">
            <a:noFill/>
            <a:miter lim="800000"/>
            <a:headEnd/>
            <a:tailEnd/>
          </a:ln>
          <a:effectLst/>
        </p:spPr>
        <p:txBody>
          <a:bodyPr vert="horz" wrap="square" lIns="95491" tIns="47745" rIns="95491" bIns="47745" numCol="1" anchor="b" anchorCtr="0" compatLnSpc="1">
            <a:prstTxWarp prst="textNoShape">
              <a:avLst/>
            </a:prstTxWarp>
          </a:bodyPr>
          <a:lstStyle>
            <a:lvl1pPr algn="r">
              <a:lnSpc>
                <a:spcPct val="100000"/>
              </a:lnSpc>
              <a:spcBef>
                <a:spcPct val="0"/>
              </a:spcBef>
              <a:defRPr sz="1300">
                <a:latin typeface="Arial" charset="0"/>
              </a:defRPr>
            </a:lvl1pPr>
          </a:lstStyle>
          <a:p>
            <a:pPr>
              <a:defRPr/>
            </a:pPr>
            <a:fld id="{D23127DD-A66B-4469-BF68-C8D585984997}" type="slidenum">
              <a:rPr lang="en-US"/>
              <a:pPr>
                <a:defRPr/>
              </a:pPr>
              <a:t>‹#›</a:t>
            </a:fld>
            <a:endParaRPr lang="en-US"/>
          </a:p>
        </p:txBody>
      </p:sp>
    </p:spTree>
    <p:extLst>
      <p:ext uri="{BB962C8B-B14F-4D97-AF65-F5344CB8AC3E}">
        <p14:creationId xmlns:p14="http://schemas.microsoft.com/office/powerpoint/2010/main" val="1871739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7321" cy="512222"/>
          </a:xfrm>
          <a:prstGeom prst="rect">
            <a:avLst/>
          </a:prstGeom>
          <a:noFill/>
          <a:ln w="9525">
            <a:noFill/>
            <a:miter lim="800000"/>
            <a:headEnd/>
            <a:tailEnd/>
          </a:ln>
          <a:effectLst/>
        </p:spPr>
        <p:txBody>
          <a:bodyPr vert="horz" wrap="square" lIns="95491" tIns="47745" rIns="95491" bIns="47745" numCol="1" anchor="t" anchorCtr="0" compatLnSpc="1">
            <a:prstTxWarp prst="textNoShape">
              <a:avLst/>
            </a:prstTxWarp>
          </a:bodyPr>
          <a:lstStyle>
            <a:lvl1pPr algn="l">
              <a:lnSpc>
                <a:spcPct val="100000"/>
              </a:lnSpc>
              <a:spcBef>
                <a:spcPct val="0"/>
              </a:spcBef>
              <a:defRPr sz="1300">
                <a:latin typeface="Arial" charset="0"/>
              </a:defRPr>
            </a:lvl1pPr>
          </a:lstStyle>
          <a:p>
            <a:pPr>
              <a:defRPr/>
            </a:pPr>
            <a:endParaRPr lang="en-US"/>
          </a:p>
        </p:txBody>
      </p:sp>
      <p:sp>
        <p:nvSpPr>
          <p:cNvPr id="4099" name="Rectangle 3"/>
          <p:cNvSpPr>
            <a:spLocks noGrp="1" noChangeArrowheads="1"/>
          </p:cNvSpPr>
          <p:nvPr>
            <p:ph type="dt" idx="1"/>
          </p:nvPr>
        </p:nvSpPr>
        <p:spPr bwMode="auto">
          <a:xfrm>
            <a:off x="4020290" y="0"/>
            <a:ext cx="3077320" cy="512222"/>
          </a:xfrm>
          <a:prstGeom prst="rect">
            <a:avLst/>
          </a:prstGeom>
          <a:noFill/>
          <a:ln w="9525">
            <a:noFill/>
            <a:miter lim="800000"/>
            <a:headEnd/>
            <a:tailEnd/>
          </a:ln>
          <a:effectLst/>
        </p:spPr>
        <p:txBody>
          <a:bodyPr vert="horz" wrap="square" lIns="95491" tIns="47745" rIns="95491" bIns="47745" numCol="1" anchor="t" anchorCtr="0" compatLnSpc="1">
            <a:prstTxWarp prst="textNoShape">
              <a:avLst/>
            </a:prstTxWarp>
          </a:bodyPr>
          <a:lstStyle>
            <a:lvl1pPr algn="r">
              <a:lnSpc>
                <a:spcPct val="100000"/>
              </a:lnSpc>
              <a:spcBef>
                <a:spcPct val="0"/>
              </a:spcBef>
              <a:defRPr sz="1300">
                <a:latin typeface="Arial" charset="0"/>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9761" y="4860378"/>
            <a:ext cx="5679778" cy="4606722"/>
          </a:xfrm>
          <a:prstGeom prst="rect">
            <a:avLst/>
          </a:prstGeom>
          <a:noFill/>
          <a:ln w="9525">
            <a:noFill/>
            <a:miter lim="800000"/>
            <a:headEnd/>
            <a:tailEnd/>
          </a:ln>
          <a:effectLst/>
        </p:spPr>
        <p:txBody>
          <a:bodyPr vert="horz" wrap="square" lIns="95491" tIns="47745" rIns="95491" bIns="4774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720755"/>
            <a:ext cx="3077321" cy="512222"/>
          </a:xfrm>
          <a:prstGeom prst="rect">
            <a:avLst/>
          </a:prstGeom>
          <a:noFill/>
          <a:ln w="9525">
            <a:noFill/>
            <a:miter lim="800000"/>
            <a:headEnd/>
            <a:tailEnd/>
          </a:ln>
          <a:effectLst/>
        </p:spPr>
        <p:txBody>
          <a:bodyPr vert="horz" wrap="square" lIns="95491" tIns="47745" rIns="95491" bIns="47745" numCol="1" anchor="b" anchorCtr="0" compatLnSpc="1">
            <a:prstTxWarp prst="textNoShape">
              <a:avLst/>
            </a:prstTxWarp>
          </a:bodyPr>
          <a:lstStyle>
            <a:lvl1pPr algn="l">
              <a:lnSpc>
                <a:spcPct val="100000"/>
              </a:lnSpc>
              <a:spcBef>
                <a:spcPct val="0"/>
              </a:spcBef>
              <a:defRPr sz="13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4020290" y="9720755"/>
            <a:ext cx="3077320" cy="512222"/>
          </a:xfrm>
          <a:prstGeom prst="rect">
            <a:avLst/>
          </a:prstGeom>
          <a:noFill/>
          <a:ln w="9525">
            <a:noFill/>
            <a:miter lim="800000"/>
            <a:headEnd/>
            <a:tailEnd/>
          </a:ln>
          <a:effectLst/>
        </p:spPr>
        <p:txBody>
          <a:bodyPr vert="horz" wrap="square" lIns="95491" tIns="47745" rIns="95491" bIns="47745" numCol="1" anchor="b" anchorCtr="0" compatLnSpc="1">
            <a:prstTxWarp prst="textNoShape">
              <a:avLst/>
            </a:prstTxWarp>
          </a:bodyPr>
          <a:lstStyle>
            <a:lvl1pPr algn="r">
              <a:lnSpc>
                <a:spcPct val="100000"/>
              </a:lnSpc>
              <a:spcBef>
                <a:spcPct val="0"/>
              </a:spcBef>
              <a:defRPr sz="1300">
                <a:latin typeface="Arial" charset="0"/>
              </a:defRPr>
            </a:lvl1pPr>
          </a:lstStyle>
          <a:p>
            <a:pPr>
              <a:defRPr/>
            </a:pPr>
            <a:fld id="{A74412FA-5868-4C53-A728-0D2EA65F0257}" type="slidenum">
              <a:rPr lang="en-US"/>
              <a:pPr>
                <a:defRPr/>
              </a:pPr>
              <a:t>‹#›</a:t>
            </a:fld>
            <a:endParaRPr lang="en-US"/>
          </a:p>
        </p:txBody>
      </p:sp>
    </p:spTree>
    <p:extLst>
      <p:ext uri="{BB962C8B-B14F-4D97-AF65-F5344CB8AC3E}">
        <p14:creationId xmlns:p14="http://schemas.microsoft.com/office/powerpoint/2010/main" val="34592588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FB257B2-E072-443F-8E6C-B5863E2CC2F1}" type="slidenum">
              <a:rPr lang="en-US" smtClean="0"/>
              <a:pPr/>
              <a:t>1</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de-DE" smtClean="0"/>
          </a:p>
        </p:txBody>
      </p:sp>
    </p:spTree>
    <p:extLst>
      <p:ext uri="{BB962C8B-B14F-4D97-AF65-F5344CB8AC3E}">
        <p14:creationId xmlns:p14="http://schemas.microsoft.com/office/powerpoint/2010/main" val="358753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97EEDE6-C2CF-47DB-B1D5-9AE5BC3989C5}" type="slidenum">
              <a:rPr lang="en-US" altLang="en-US" smtClean="0">
                <a:solidFill>
                  <a:srgbClr val="000000"/>
                </a:solidFill>
              </a:rPr>
              <a:pPr/>
              <a:t>2</a:t>
            </a:fld>
            <a:endParaRPr lang="en-US" altLang="en-US" smtClean="0">
              <a:solidFill>
                <a:srgbClr val="000000"/>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2330319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ED39734-3BB5-4C79-8D50-2CE924916D5D}" type="slidenum">
              <a:rPr lang="en-US" smtClean="0"/>
              <a:pPr/>
              <a:t>3</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de-DE" smtClean="0"/>
          </a:p>
        </p:txBody>
      </p:sp>
    </p:spTree>
    <p:extLst>
      <p:ext uri="{BB962C8B-B14F-4D97-AF65-F5344CB8AC3E}">
        <p14:creationId xmlns:p14="http://schemas.microsoft.com/office/powerpoint/2010/main" val="3299537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ED39734-3BB5-4C79-8D50-2CE924916D5D}" type="slidenum">
              <a:rPr lang="en-US" smtClean="0"/>
              <a:pPr/>
              <a:t>4</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de-DE" smtClean="0"/>
          </a:p>
        </p:txBody>
      </p:sp>
    </p:spTree>
    <p:extLst>
      <p:ext uri="{BB962C8B-B14F-4D97-AF65-F5344CB8AC3E}">
        <p14:creationId xmlns:p14="http://schemas.microsoft.com/office/powerpoint/2010/main" val="428700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990600" y="766763"/>
            <a:ext cx="5118100" cy="3838575"/>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75799" indent="-298385" eaLnBrk="0" hangingPunct="0">
              <a:defRPr>
                <a:solidFill>
                  <a:schemeClr val="tx1"/>
                </a:solidFill>
                <a:latin typeface="Arial" charset="0"/>
              </a:defRPr>
            </a:lvl2pPr>
            <a:lvl3pPr marL="1193537" indent="-238707" eaLnBrk="0" hangingPunct="0">
              <a:defRPr>
                <a:solidFill>
                  <a:schemeClr val="tx1"/>
                </a:solidFill>
                <a:latin typeface="Arial" charset="0"/>
              </a:defRPr>
            </a:lvl3pPr>
            <a:lvl4pPr marL="1670951" indent="-238707" eaLnBrk="0" hangingPunct="0">
              <a:defRPr>
                <a:solidFill>
                  <a:schemeClr val="tx1"/>
                </a:solidFill>
                <a:latin typeface="Arial" charset="0"/>
              </a:defRPr>
            </a:lvl4pPr>
            <a:lvl5pPr marL="2148365" indent="-238707" eaLnBrk="0" hangingPunct="0">
              <a:defRPr>
                <a:solidFill>
                  <a:schemeClr val="tx1"/>
                </a:solidFill>
                <a:latin typeface="Arial" charset="0"/>
              </a:defRPr>
            </a:lvl5pPr>
            <a:lvl6pPr marL="2625780" indent="-238707" algn="ctr" eaLnBrk="0" fontAlgn="base" hangingPunct="0">
              <a:lnSpc>
                <a:spcPct val="80000"/>
              </a:lnSpc>
              <a:spcBef>
                <a:spcPct val="20000"/>
              </a:spcBef>
              <a:spcAft>
                <a:spcPct val="0"/>
              </a:spcAft>
              <a:defRPr>
                <a:solidFill>
                  <a:schemeClr val="tx1"/>
                </a:solidFill>
                <a:latin typeface="Arial" charset="0"/>
              </a:defRPr>
            </a:lvl6pPr>
            <a:lvl7pPr marL="3103194" indent="-238707" algn="ctr" eaLnBrk="0" fontAlgn="base" hangingPunct="0">
              <a:lnSpc>
                <a:spcPct val="80000"/>
              </a:lnSpc>
              <a:spcBef>
                <a:spcPct val="20000"/>
              </a:spcBef>
              <a:spcAft>
                <a:spcPct val="0"/>
              </a:spcAft>
              <a:defRPr>
                <a:solidFill>
                  <a:schemeClr val="tx1"/>
                </a:solidFill>
                <a:latin typeface="Arial" charset="0"/>
              </a:defRPr>
            </a:lvl7pPr>
            <a:lvl8pPr marL="3580609" indent="-238707" algn="ctr" eaLnBrk="0" fontAlgn="base" hangingPunct="0">
              <a:lnSpc>
                <a:spcPct val="80000"/>
              </a:lnSpc>
              <a:spcBef>
                <a:spcPct val="20000"/>
              </a:spcBef>
              <a:spcAft>
                <a:spcPct val="0"/>
              </a:spcAft>
              <a:defRPr>
                <a:solidFill>
                  <a:schemeClr val="tx1"/>
                </a:solidFill>
                <a:latin typeface="Arial" charset="0"/>
              </a:defRPr>
            </a:lvl8pPr>
            <a:lvl9pPr marL="4058023" indent="-238707" algn="ctr" eaLnBrk="0" fontAlgn="base" hangingPunct="0">
              <a:lnSpc>
                <a:spcPct val="80000"/>
              </a:lnSpc>
              <a:spcBef>
                <a:spcPct val="20000"/>
              </a:spcBef>
              <a:spcAft>
                <a:spcPct val="0"/>
              </a:spcAft>
              <a:defRPr>
                <a:solidFill>
                  <a:schemeClr val="tx1"/>
                </a:solidFill>
                <a:latin typeface="Arial" charset="0"/>
              </a:defRPr>
            </a:lvl9pPr>
          </a:lstStyle>
          <a:p>
            <a:pPr eaLnBrk="1" hangingPunct="1"/>
            <a:fld id="{89797B2D-9FC5-42E0-BA48-9D6041BF7DDC}" type="slidenum">
              <a:rPr lang="en-US" altLang="en-US" smtClean="0"/>
              <a:pPr eaLnBrk="1" hangingPunct="1"/>
              <a:t>5</a:t>
            </a:fld>
            <a:endParaRPr lang="en-US" altLang="en-US" smtClean="0"/>
          </a:p>
        </p:txBody>
      </p:sp>
    </p:spTree>
    <p:extLst>
      <p:ext uri="{BB962C8B-B14F-4D97-AF65-F5344CB8AC3E}">
        <p14:creationId xmlns:p14="http://schemas.microsoft.com/office/powerpoint/2010/main" val="3744326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ED39734-3BB5-4C79-8D50-2CE924916D5D}" type="slidenum">
              <a:rPr lang="en-US" smtClean="0"/>
              <a:pPr/>
              <a:t>6</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de-DE" smtClean="0"/>
          </a:p>
        </p:txBody>
      </p:sp>
    </p:spTree>
    <p:extLst>
      <p:ext uri="{BB962C8B-B14F-4D97-AF65-F5344CB8AC3E}">
        <p14:creationId xmlns:p14="http://schemas.microsoft.com/office/powerpoint/2010/main" val="2988259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992188" y="768350"/>
            <a:ext cx="5114925" cy="3836988"/>
          </a:xfrm>
          <a:ln/>
        </p:spPr>
      </p:sp>
      <p:sp>
        <p:nvSpPr>
          <p:cNvPr id="133123" name="Notes Placeholder 2"/>
          <p:cNvSpPr>
            <a:spLocks noGrp="1"/>
          </p:cNvSpPr>
          <p:nvPr>
            <p:ph type="body" idx="1"/>
          </p:nvPr>
        </p:nvSpPr>
        <p:spPr>
          <a:noFill/>
          <a:ln/>
        </p:spPr>
        <p:txBody>
          <a:bodyPr/>
          <a:lstStyle/>
          <a:p>
            <a:endParaRPr lang="en-US" smtClean="0">
              <a:latin typeface="Arial" pitchFamily="34" charset="0"/>
            </a:endParaRPr>
          </a:p>
        </p:txBody>
      </p:sp>
      <p:sp>
        <p:nvSpPr>
          <p:cNvPr id="133124" name="Slide Number Placeholder 3"/>
          <p:cNvSpPr>
            <a:spLocks noGrp="1"/>
          </p:cNvSpPr>
          <p:nvPr>
            <p:ph type="sldNum" sz="quarter" idx="5"/>
          </p:nvPr>
        </p:nvSpPr>
        <p:spPr>
          <a:noFill/>
        </p:spPr>
        <p:txBody>
          <a:bodyPr/>
          <a:lstStyle/>
          <a:p>
            <a:fld id="{3E98FBED-0E10-44AD-913B-69517D444F1F}" type="slidenum">
              <a:rPr lang="en-US" smtClean="0">
                <a:latin typeface="Arial" pitchFamily="34" charset="0"/>
              </a:rPr>
              <a:pPr/>
              <a:t>8</a:t>
            </a:fld>
            <a:endParaRPr lang="en-US" smtClean="0">
              <a:latin typeface="Arial" pitchFamily="34" charset="0"/>
            </a:endParaRPr>
          </a:p>
        </p:txBody>
      </p:sp>
    </p:spTree>
    <p:extLst>
      <p:ext uri="{BB962C8B-B14F-4D97-AF65-F5344CB8AC3E}">
        <p14:creationId xmlns:p14="http://schemas.microsoft.com/office/powerpoint/2010/main" val="357958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917575" y="744538"/>
            <a:ext cx="4962525" cy="3722687"/>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smtClean="0">
              <a:latin typeface="Arial" panose="020B0604020202020204" pitchFamily="34"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F97CAB-9773-4A4C-908E-CADE7D4DA4AF}" type="slidenum">
              <a:rPr lang="de-DE" altLang="en-US" smtClean="0"/>
              <a:pPr/>
              <a:t>9</a:t>
            </a:fld>
            <a:endParaRPr lang="de-DE" altLang="en-US" smtClean="0"/>
          </a:p>
        </p:txBody>
      </p:sp>
    </p:spTree>
    <p:extLst>
      <p:ext uri="{BB962C8B-B14F-4D97-AF65-F5344CB8AC3E}">
        <p14:creationId xmlns:p14="http://schemas.microsoft.com/office/powerpoint/2010/main" val="3200835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74700" indent="-296863">
              <a:spcBef>
                <a:spcPct val="30000"/>
              </a:spcBef>
              <a:defRPr sz="1200">
                <a:solidFill>
                  <a:schemeClr val="tx1"/>
                </a:solidFill>
                <a:latin typeface="Arial" panose="020B0604020202020204" pitchFamily="34" charset="0"/>
              </a:defRPr>
            </a:lvl2pPr>
            <a:lvl3pPr marL="1192213" indent="-238125">
              <a:spcBef>
                <a:spcPct val="30000"/>
              </a:spcBef>
              <a:defRPr sz="1200">
                <a:solidFill>
                  <a:schemeClr val="tx1"/>
                </a:solidFill>
                <a:latin typeface="Arial" panose="020B0604020202020204" pitchFamily="34" charset="0"/>
              </a:defRPr>
            </a:lvl3pPr>
            <a:lvl4pPr marL="1670050" indent="-238125">
              <a:spcBef>
                <a:spcPct val="30000"/>
              </a:spcBef>
              <a:defRPr sz="1200">
                <a:solidFill>
                  <a:schemeClr val="tx1"/>
                </a:solidFill>
                <a:latin typeface="Arial" panose="020B0604020202020204" pitchFamily="34" charset="0"/>
              </a:defRPr>
            </a:lvl4pPr>
            <a:lvl5pPr marL="2147888" indent="-238125">
              <a:spcBef>
                <a:spcPct val="30000"/>
              </a:spcBef>
              <a:defRPr sz="1200">
                <a:solidFill>
                  <a:schemeClr val="tx1"/>
                </a:solidFill>
                <a:latin typeface="Arial" panose="020B0604020202020204" pitchFamily="34" charset="0"/>
              </a:defRPr>
            </a:lvl5pPr>
            <a:lvl6pPr marL="2605088" indent="-238125" eaLnBrk="0" fontAlgn="base" hangingPunct="0">
              <a:spcBef>
                <a:spcPct val="30000"/>
              </a:spcBef>
              <a:spcAft>
                <a:spcPct val="0"/>
              </a:spcAft>
              <a:defRPr sz="1200">
                <a:solidFill>
                  <a:schemeClr val="tx1"/>
                </a:solidFill>
                <a:latin typeface="Arial" panose="020B0604020202020204" pitchFamily="34" charset="0"/>
              </a:defRPr>
            </a:lvl6pPr>
            <a:lvl7pPr marL="3062288" indent="-238125" eaLnBrk="0" fontAlgn="base" hangingPunct="0">
              <a:spcBef>
                <a:spcPct val="30000"/>
              </a:spcBef>
              <a:spcAft>
                <a:spcPct val="0"/>
              </a:spcAft>
              <a:defRPr sz="1200">
                <a:solidFill>
                  <a:schemeClr val="tx1"/>
                </a:solidFill>
                <a:latin typeface="Arial" panose="020B0604020202020204" pitchFamily="34" charset="0"/>
              </a:defRPr>
            </a:lvl7pPr>
            <a:lvl8pPr marL="3519488" indent="-238125" eaLnBrk="0" fontAlgn="base" hangingPunct="0">
              <a:spcBef>
                <a:spcPct val="30000"/>
              </a:spcBef>
              <a:spcAft>
                <a:spcPct val="0"/>
              </a:spcAft>
              <a:defRPr sz="1200">
                <a:solidFill>
                  <a:schemeClr val="tx1"/>
                </a:solidFill>
                <a:latin typeface="Arial" panose="020B0604020202020204" pitchFamily="34" charset="0"/>
              </a:defRPr>
            </a:lvl8pPr>
            <a:lvl9pPr marL="3976688" indent="-2381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9ADCD6-ECC9-4B07-BE7E-631213654AF7}" type="slidenum">
              <a:rPr lang="en-US" altLang="en-US" smtClean="0"/>
              <a:pPr>
                <a:spcBef>
                  <a:spcPct val="0"/>
                </a:spcBef>
              </a:pPr>
              <a:t>10</a:t>
            </a:fld>
            <a:endParaRPr lang="en-US" altLang="en-US" smtClean="0"/>
          </a:p>
        </p:txBody>
      </p:sp>
      <p:sp>
        <p:nvSpPr>
          <p:cNvPr id="48131" name="Rectangle 2"/>
          <p:cNvSpPr>
            <a:spLocks noGrp="1" noRot="1" noChangeAspect="1" noChangeArrowheads="1" noTextEdit="1"/>
          </p:cNvSpPr>
          <p:nvPr>
            <p:ph type="sldImg"/>
          </p:nvPr>
        </p:nvSpPr>
        <p:spPr>
          <a:xfrm>
            <a:off x="990600" y="766763"/>
            <a:ext cx="5118100" cy="3838575"/>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en-US" smtClean="0">
              <a:latin typeface="Arial" panose="020B0604020202020204" pitchFamily="34" charset="0"/>
            </a:endParaRPr>
          </a:p>
        </p:txBody>
      </p:sp>
    </p:spTree>
    <p:extLst>
      <p:ext uri="{BB962C8B-B14F-4D97-AF65-F5344CB8AC3E}">
        <p14:creationId xmlns:p14="http://schemas.microsoft.com/office/powerpoint/2010/main" val="1488595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ED9BF0-10D1-464D-AB6D-FB0422C92E7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FB4043-FD73-4C95-B9F7-79EB037DAEE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BCB815-68D2-4D59-9BFF-D0F4735ED21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532E8F1-9DFC-43B0-A822-2679B2327F7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B1056DF-2CB6-47E4-ABD4-E9D13177D44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5EC1E5D-25F7-48F8-B760-D9CF94C583A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A5CDC3A-597C-48D6-8F98-504B049FB58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45CEAB-F464-44A7-B215-E55A76C1A5D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E712A4-AE80-4D72-B07B-280B727DD8F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56BB97-FC13-4673-8BA2-BAF235F1035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EC9B1E-E627-4B1E-8AA5-4A7BA7DB93C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821A83-6A5B-4BDF-A05B-18292DD4136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ACB3A7-0990-47BA-9698-F632EF770CD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AF90FC-C39E-4C94-8424-BF77B217D68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FFA886-035F-4147-A3C0-87F78A342999}"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28FECF-6DB9-48FB-AD87-65F840E12F9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20CE2A6-401E-414E-91A2-B3BF6BFEA9C2}"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546506-FC65-4552-B0C9-9AB2413AB2D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FFD6B12-46D4-4046-9E8D-AA920685CE1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BBE23E-FBF2-414C-8BAB-7E0436BC3BF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3874EE-2172-4BE3-95F9-DFC94E37DA4B}"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5B207C-FE61-47A4-8282-E2879D3B9547}"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3B4955-947B-4A84-9EEA-130E673642D1}"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BBCF08-3331-4617-AA16-4A94136C065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atin typeface="Arial" charset="0"/>
              </a:defRPr>
            </a:lvl1pPr>
          </a:lstStyle>
          <a:p>
            <a:pPr>
              <a:defRPr/>
            </a:pPr>
            <a:fld id="{2A7C0305-89F0-4D4A-9419-4FDB98EA2D6B}" type="slidenum">
              <a:rPr lang="en-US"/>
              <a:pPr>
                <a:defRPr/>
              </a:pPr>
              <a:t>‹#›</a:t>
            </a:fld>
            <a:endParaRPr lang="en-US"/>
          </a:p>
        </p:txBody>
      </p:sp>
      <p:sp>
        <p:nvSpPr>
          <p:cNvPr id="1031" name="Rectangle 7"/>
          <p:cNvSpPr>
            <a:spLocks noChangeArrowheads="1"/>
          </p:cNvSpPr>
          <p:nvPr userDrawn="1"/>
        </p:nvSpPr>
        <p:spPr bwMode="auto">
          <a:xfrm>
            <a:off x="2133600" y="0"/>
            <a:ext cx="7010400" cy="533400"/>
          </a:xfrm>
          <a:prstGeom prst="rect">
            <a:avLst/>
          </a:prstGeom>
          <a:noFill/>
          <a:ln w="9525">
            <a:noFill/>
            <a:miter lim="800000"/>
            <a:headEnd/>
            <a:tailEnd/>
          </a:ln>
        </p:spPr>
        <p:txBody>
          <a:bodyPr anchor="ctr"/>
          <a:lstStyle/>
          <a:p>
            <a:pPr>
              <a:lnSpc>
                <a:spcPct val="100000"/>
              </a:lnSpc>
              <a:spcBef>
                <a:spcPct val="0"/>
              </a:spcBef>
              <a:defRPr/>
            </a:pPr>
            <a:endParaRPr lang="de-DE" sz="4400">
              <a:solidFill>
                <a:schemeClr val="tx2"/>
              </a:solidFill>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sz="1400">
                <a:solidFill>
                  <a:srgbClr val="000000"/>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a:solidFill>
                  <a:srgbClr val="000000"/>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solidFill>
                  <a:srgbClr val="000000"/>
                </a:solidFill>
              </a:defRPr>
            </a:lvl1pPr>
          </a:lstStyle>
          <a:p>
            <a:pPr>
              <a:defRPr/>
            </a:pPr>
            <a:fld id="{F7785CA2-384A-4773-93FE-86C6D1C83CDD}" type="slidenum">
              <a:rPr lang="en-US"/>
              <a:pPr>
                <a:defRPr/>
              </a:pPr>
              <a:t>‹#›</a:t>
            </a:fld>
            <a:endParaRPr lang="en-US"/>
          </a:p>
        </p:txBody>
      </p:sp>
      <p:sp>
        <p:nvSpPr>
          <p:cNvPr id="4103" name="Rectangle 7"/>
          <p:cNvSpPr>
            <a:spLocks noChangeArrowheads="1"/>
          </p:cNvSpPr>
          <p:nvPr userDrawn="1"/>
        </p:nvSpPr>
        <p:spPr bwMode="auto">
          <a:xfrm>
            <a:off x="2133600" y="0"/>
            <a:ext cx="7010400" cy="533400"/>
          </a:xfrm>
          <a:prstGeom prst="rect">
            <a:avLst/>
          </a:prstGeom>
          <a:noFill/>
          <a:ln w="9525">
            <a:noFill/>
            <a:miter lim="800000"/>
            <a:headEnd/>
            <a:tailEnd/>
          </a:ln>
        </p:spPr>
        <p:txBody>
          <a:bodyPr anchor="ctr"/>
          <a:lstStyle/>
          <a:p>
            <a:pPr>
              <a:lnSpc>
                <a:spcPct val="100000"/>
              </a:lnSpc>
              <a:spcBef>
                <a:spcPct val="0"/>
              </a:spcBef>
              <a:defRPr/>
            </a:pPr>
            <a:endParaRPr lang="de-DE" sz="4400">
              <a:solidFill>
                <a:srgbClr val="000000"/>
              </a:solidFil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bobylev@spbu.r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jpeg"/><Relationship Id="rId18" Type="http://schemas.openxmlformats.org/officeDocument/2006/relationships/image" Target="../media/image25.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hyperlink" Target="mailto:nikolaibobylev@gmail.com" TargetMode="External"/><Relationship Id="rId17" Type="http://schemas.openxmlformats.org/officeDocument/2006/relationships/image" Target="../media/image24.png"/><Relationship Id="rId2" Type="http://schemas.openxmlformats.org/officeDocument/2006/relationships/notesSlide" Target="../notesSlides/notesSlide9.xml"/><Relationship Id="rId16"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png"/><Relationship Id="rId5" Type="http://schemas.openxmlformats.org/officeDocument/2006/relationships/image" Target="../media/image14.jpeg"/><Relationship Id="rId15" Type="http://schemas.openxmlformats.org/officeDocument/2006/relationships/image" Target="../media/image22.png"/><Relationship Id="rId10" Type="http://schemas.openxmlformats.org/officeDocument/2006/relationships/image" Target="../media/image19.png"/><Relationship Id="rId19" Type="http://schemas.openxmlformats.org/officeDocument/2006/relationships/image" Target="../media/image26.pn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2419FD99-0E54-4468-8C10-36CD0DFAB021}" type="slidenum">
              <a:rPr lang="en-US" smtClean="0"/>
              <a:pPr/>
              <a:t>1</a:t>
            </a:fld>
            <a:endParaRPr lang="en-US" dirty="0" smtClean="0"/>
          </a:p>
        </p:txBody>
      </p:sp>
      <p:sp>
        <p:nvSpPr>
          <p:cNvPr id="2053" name="Rectangle 14"/>
          <p:cNvSpPr>
            <a:spLocks noChangeArrowheads="1"/>
          </p:cNvSpPr>
          <p:nvPr/>
        </p:nvSpPr>
        <p:spPr bwMode="auto">
          <a:xfrm>
            <a:off x="27140" y="1676400"/>
            <a:ext cx="9090355" cy="4876800"/>
          </a:xfrm>
          <a:prstGeom prst="rect">
            <a:avLst/>
          </a:prstGeom>
          <a:noFill/>
          <a:ln>
            <a:noFill/>
          </a:ln>
          <a:extLst/>
        </p:spPr>
        <p:txBody>
          <a:bodyPr/>
          <a:lstStyle/>
          <a:p>
            <a:pPr>
              <a:defRPr/>
            </a:pPr>
            <a:endParaRPr lang="en-US" sz="2400" dirty="0" smtClean="0"/>
          </a:p>
          <a:p>
            <a:r>
              <a:rPr lang="en-US" sz="2800" dirty="0" smtClean="0"/>
              <a:t>Low-Carbon </a:t>
            </a:r>
            <a:r>
              <a:rPr lang="en-US" sz="2800" dirty="0"/>
              <a:t>Physical </a:t>
            </a:r>
            <a:r>
              <a:rPr lang="en-US" sz="2800" dirty="0" smtClean="0"/>
              <a:t>Infrastructure</a:t>
            </a:r>
          </a:p>
          <a:p>
            <a:endParaRPr lang="en-US" sz="2800" dirty="0"/>
          </a:p>
          <a:p>
            <a:r>
              <a:rPr lang="en-US" sz="2800" dirty="0"/>
              <a:t>Nikolai </a:t>
            </a:r>
            <a:r>
              <a:rPr lang="en-US" sz="2800" dirty="0" err="1"/>
              <a:t>Bobylev</a:t>
            </a:r>
            <a:endParaRPr lang="en-US" sz="2800" dirty="0"/>
          </a:p>
          <a:p>
            <a:r>
              <a:rPr lang="en-US" sz="2800" dirty="0"/>
              <a:t>Saint Petersburg State University</a:t>
            </a:r>
            <a:endParaRPr lang="en-US" sz="2800" dirty="0" smtClean="0"/>
          </a:p>
          <a:p>
            <a:pPr>
              <a:defRPr/>
            </a:pPr>
            <a:endParaRPr lang="en-US" dirty="0" smtClean="0"/>
          </a:p>
          <a:p>
            <a:pPr>
              <a:defRPr/>
            </a:pPr>
            <a:r>
              <a:rPr lang="en-US" sz="2400" dirty="0" smtClean="0"/>
              <a:t>E-mail: </a:t>
            </a:r>
            <a:r>
              <a:rPr lang="en-US" sz="2400" dirty="0" smtClean="0">
                <a:hlinkClick r:id="rId3"/>
              </a:rPr>
              <a:t>n.bobylev@spbu.ru</a:t>
            </a:r>
            <a:endParaRPr lang="en-US" sz="2400" dirty="0" smtClean="0"/>
          </a:p>
          <a:p>
            <a:pPr>
              <a:defRPr/>
            </a:pPr>
            <a:endParaRPr lang="en-US" dirty="0"/>
          </a:p>
          <a:p>
            <a:pPr>
              <a:defRPr/>
            </a:pPr>
            <a:endParaRPr lang="en-US" dirty="0"/>
          </a:p>
        </p:txBody>
      </p:sp>
      <p:pic>
        <p:nvPicPr>
          <p:cNvPr id="6148" name="Picture 4" descr="logoSPb"/>
          <p:cNvPicPr>
            <a:picLocks noChangeAspect="1" noChangeArrowheads="1"/>
          </p:cNvPicPr>
          <p:nvPr/>
        </p:nvPicPr>
        <p:blipFill>
          <a:blip r:embed="rId4" cstate="print"/>
          <a:srcRect/>
          <a:stretch>
            <a:fillRect/>
          </a:stretch>
        </p:blipFill>
        <p:spPr bwMode="auto">
          <a:xfrm>
            <a:off x="304800" y="152400"/>
            <a:ext cx="1219200" cy="1219200"/>
          </a:xfrm>
          <a:prstGeom prst="rect">
            <a:avLst/>
          </a:prstGeom>
          <a:noFill/>
          <a:ln w="9525">
            <a:noFill/>
            <a:miter lim="800000"/>
            <a:headEnd/>
            <a:tailEnd/>
          </a:ln>
        </p:spPr>
      </p:pic>
      <p:sp>
        <p:nvSpPr>
          <p:cNvPr id="12" name="Rectangle 11"/>
          <p:cNvSpPr/>
          <p:nvPr/>
        </p:nvSpPr>
        <p:spPr>
          <a:xfrm>
            <a:off x="4419600" y="228600"/>
            <a:ext cx="4724400" cy="812530"/>
          </a:xfrm>
          <a:prstGeom prst="rect">
            <a:avLst/>
          </a:prstGeom>
        </p:spPr>
        <p:txBody>
          <a:bodyPr wrap="square">
            <a:spAutoFit/>
          </a:bodyPr>
          <a:lstStyle/>
          <a:p>
            <a:pPr algn="r"/>
            <a:r>
              <a:rPr lang="en-US" dirty="0" smtClean="0"/>
              <a:t>Spring Campus, 2019</a:t>
            </a:r>
          </a:p>
          <a:p>
            <a:pPr algn="r"/>
            <a:r>
              <a:rPr lang="en-US" dirty="0"/>
              <a:t>Workshop IV: “Transitions to a Low-Carbon Economy from a Comparative Perspective” </a:t>
            </a:r>
            <a:endParaRPr lang="en-US" dirty="0" smtClean="0"/>
          </a:p>
        </p:txBody>
      </p:sp>
      <p:pic>
        <p:nvPicPr>
          <p:cNvPr id="9" name="Picture 8"/>
          <p:cNvPicPr/>
          <p:nvPr/>
        </p:nvPicPr>
        <p:blipFill>
          <a:blip r:embed="rId5" cstate="print"/>
          <a:srcRect/>
          <a:stretch>
            <a:fillRect/>
          </a:stretch>
        </p:blipFill>
        <p:spPr bwMode="auto">
          <a:xfrm>
            <a:off x="2133600" y="228600"/>
            <a:ext cx="2326640" cy="1098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5DCFAC-EB88-49BF-AE39-3174323BFF35}" type="slidenum">
              <a:rPr lang="en-US" altLang="en-US" smtClean="0">
                <a:solidFill>
                  <a:srgbClr val="000000"/>
                </a:solidFill>
              </a:rPr>
              <a:pPr/>
              <a:t>2</a:t>
            </a:fld>
            <a:endParaRPr lang="en-US" altLang="en-US" smtClean="0">
              <a:solidFill>
                <a:srgbClr val="000000"/>
              </a:solidFill>
            </a:endParaRPr>
          </a:p>
        </p:txBody>
      </p:sp>
      <p:sp>
        <p:nvSpPr>
          <p:cNvPr id="21507" name="Rectangle 2"/>
          <p:cNvSpPr>
            <a:spLocks noGrp="1" noChangeArrowheads="1"/>
          </p:cNvSpPr>
          <p:nvPr>
            <p:ph type="subTitle" idx="1"/>
          </p:nvPr>
        </p:nvSpPr>
        <p:spPr>
          <a:xfrm>
            <a:off x="152400" y="609600"/>
            <a:ext cx="8763000" cy="5486400"/>
          </a:xfrm>
        </p:spPr>
        <p:txBody>
          <a:bodyPr/>
          <a:lstStyle/>
          <a:p>
            <a:pPr algn="l"/>
            <a:r>
              <a:rPr lang="en-US" altLang="en-US" sz="2800" u="sng" smtClean="0"/>
              <a:t>UN SDGs</a:t>
            </a:r>
          </a:p>
          <a:p>
            <a:pPr algn="l"/>
            <a:endParaRPr lang="en-US" altLang="en-US" sz="2000" smtClean="0"/>
          </a:p>
          <a:p>
            <a:pPr algn="l"/>
            <a:r>
              <a:rPr lang="en-US" altLang="en-US" sz="2000" smtClean="0"/>
              <a:t>Goal 11: Make cities inclusive, safe, </a:t>
            </a:r>
            <a:r>
              <a:rPr lang="en-US" altLang="en-US" sz="2000" b="1" smtClean="0"/>
              <a:t>resilient and sustainable</a:t>
            </a:r>
          </a:p>
          <a:p>
            <a:pPr algn="l"/>
            <a:r>
              <a:rPr lang="en-US" altLang="en-US" sz="2000" smtClean="0"/>
              <a:t>Goal 9: Build </a:t>
            </a:r>
            <a:r>
              <a:rPr lang="en-US" altLang="en-US" sz="2000" b="1" smtClean="0"/>
              <a:t>resilient infrastructure</a:t>
            </a:r>
            <a:r>
              <a:rPr lang="en-US" altLang="en-US" sz="2000" smtClean="0"/>
              <a:t>, promote sustainable industrialization and foster innovation</a:t>
            </a:r>
          </a:p>
          <a:p>
            <a:pPr algn="l"/>
            <a:r>
              <a:rPr lang="en-US" altLang="en-US" sz="2000" smtClean="0"/>
              <a:t>Goal 7: Ensure access to affordable, reliable, </a:t>
            </a:r>
            <a:r>
              <a:rPr lang="en-US" altLang="en-US" sz="2000" b="1" smtClean="0"/>
              <a:t>sustainable and modern energy</a:t>
            </a:r>
            <a:r>
              <a:rPr lang="en-US" altLang="en-US" sz="2000" smtClean="0"/>
              <a:t> for all</a:t>
            </a:r>
          </a:p>
          <a:p>
            <a:pPr algn="l"/>
            <a:r>
              <a:rPr lang="en-US" altLang="en-US" sz="2000" smtClean="0"/>
              <a:t>Goal 13: Take urgent action to combat </a:t>
            </a:r>
            <a:r>
              <a:rPr lang="en-US" altLang="en-US" sz="2000" b="1" smtClean="0"/>
              <a:t>climate change and its impacts</a:t>
            </a:r>
          </a:p>
          <a:p>
            <a:pPr algn="l"/>
            <a:endParaRPr lang="en-US" altLang="en-US" sz="2000" smtClean="0"/>
          </a:p>
          <a:p>
            <a:pPr algn="l"/>
            <a:endParaRPr lang="en-US" altLang="en-US" sz="2000" smtClean="0"/>
          </a:p>
          <a:p>
            <a:pPr algn="l"/>
            <a:endParaRPr lang="en-US" altLang="en-US" sz="1800" smtClean="0"/>
          </a:p>
        </p:txBody>
      </p:sp>
      <p:pic>
        <p:nvPicPr>
          <p:cNvPr id="21508" name="Picture 3" descr="Untitle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246813"/>
            <a:ext cx="30607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0" y="0"/>
            <a:ext cx="9144000" cy="381000"/>
          </a:xfrm>
          <a:prstGeom prst="rect">
            <a:avLst/>
          </a:prstGeom>
          <a:noFill/>
          <a:ln w="9525">
            <a:noFill/>
            <a:miter lim="800000"/>
            <a:headEnd/>
            <a:tailEnd/>
          </a:ln>
        </p:spPr>
        <p:txBody>
          <a:bodyPr/>
          <a:lstStyle/>
          <a:p>
            <a:pPr marL="342900" indent="-342900" algn="ctr" eaLnBrk="1" hangingPunct="1">
              <a:lnSpc>
                <a:spcPct val="80000"/>
              </a:lnSpc>
              <a:spcBef>
                <a:spcPct val="20000"/>
              </a:spcBef>
              <a:defRPr/>
            </a:pPr>
            <a:r>
              <a:rPr lang="en-US" sz="2400" b="1" kern="0" dirty="0">
                <a:solidFill>
                  <a:srgbClr val="0070C0"/>
                </a:solidFill>
                <a:latin typeface="Arial" charset="0"/>
              </a:rPr>
              <a:t>United Nations Global Goals</a:t>
            </a:r>
            <a:endParaRPr lang="en-US" sz="2400" b="1" kern="0" dirty="0">
              <a:solidFill>
                <a:srgbClr val="0070C0"/>
              </a:solidFill>
              <a:latin typeface="Arial"/>
            </a:endParaRPr>
          </a:p>
        </p:txBody>
      </p:sp>
      <p:pic>
        <p:nvPicPr>
          <p:cNvPr id="7" name="Tijdelijke aanduiding voor inhoud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03403" y="3790156"/>
            <a:ext cx="3830797" cy="3067844"/>
          </a:xfrm>
          <a:prstGeom prst="rect">
            <a:avLst/>
          </a:prstGeom>
          <a:noFill/>
          <a:ln w="9525">
            <a:noFill/>
            <a:miter lim="800000"/>
            <a:headEnd/>
            <a:tailEnd/>
          </a:ln>
        </p:spPr>
      </p:pic>
    </p:spTree>
    <p:extLst>
      <p:ext uri="{BB962C8B-B14F-4D97-AF65-F5344CB8AC3E}">
        <p14:creationId xmlns:p14="http://schemas.microsoft.com/office/powerpoint/2010/main" val="1423014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85D326CD-0D7F-4C0E-BD04-F8006C3A7D11}" type="slidenum">
              <a:rPr lang="en-US" smtClean="0"/>
              <a:pPr/>
              <a:t>3</a:t>
            </a:fld>
            <a:endParaRPr lang="en-US" smtClean="0"/>
          </a:p>
        </p:txBody>
      </p:sp>
      <p:sp>
        <p:nvSpPr>
          <p:cNvPr id="7172" name="Subtitle 12"/>
          <p:cNvSpPr>
            <a:spLocks noGrp="1"/>
          </p:cNvSpPr>
          <p:nvPr>
            <p:ph type="subTitle" idx="1"/>
          </p:nvPr>
        </p:nvSpPr>
        <p:spPr>
          <a:xfrm>
            <a:off x="152400" y="5791200"/>
            <a:ext cx="8610600" cy="914400"/>
          </a:xfrm>
        </p:spPr>
        <p:txBody>
          <a:bodyPr/>
          <a:lstStyle/>
          <a:p>
            <a:pPr algn="l"/>
            <a:r>
              <a:rPr lang="en-US" sz="1800" dirty="0" smtClean="0"/>
              <a:t>Source: OECD (2011) Strategic Transport Infrastructure Needs to 2030. OECD Futures Project on Transcontinental Infrastructure Needs to 2030/50. www.oecd.org/futures/infrastructure</a:t>
            </a:r>
          </a:p>
        </p:txBody>
      </p:sp>
      <p:sp>
        <p:nvSpPr>
          <p:cNvPr id="5" name="Rectangle 2"/>
          <p:cNvSpPr txBox="1">
            <a:spLocks noChangeArrowheads="1"/>
          </p:cNvSpPr>
          <p:nvPr/>
        </p:nvSpPr>
        <p:spPr bwMode="auto">
          <a:xfrm>
            <a:off x="0" y="0"/>
            <a:ext cx="9144000" cy="914400"/>
          </a:xfrm>
          <a:prstGeom prst="rect">
            <a:avLst/>
          </a:prstGeom>
          <a:noFill/>
          <a:ln w="9525">
            <a:noFill/>
            <a:miter lim="800000"/>
            <a:headEnd/>
            <a:tailEnd/>
          </a:ln>
        </p:spPr>
        <p:txBody>
          <a:bodyPr/>
          <a:lstStyle/>
          <a:p>
            <a:pPr marL="342900" algn="l">
              <a:lnSpc>
                <a:spcPct val="100000"/>
              </a:lnSpc>
              <a:defRPr/>
            </a:pPr>
            <a:r>
              <a:rPr lang="en-US" sz="2400" b="1" kern="0" dirty="0" smtClean="0">
                <a:solidFill>
                  <a:srgbClr val="0070C0"/>
                </a:solidFill>
              </a:rPr>
              <a:t>Global Infrastructure Needs to 2030</a:t>
            </a:r>
            <a:endParaRPr lang="en-US" sz="2400" b="1" kern="0" dirty="0">
              <a:solidFill>
                <a:srgbClr val="0070C0"/>
              </a:solidFill>
            </a:endParaRPr>
          </a:p>
        </p:txBody>
      </p:sp>
      <p:pic>
        <p:nvPicPr>
          <p:cNvPr id="1026" name="Picture 2"/>
          <p:cNvPicPr>
            <a:picLocks noChangeAspect="1" noChangeArrowheads="1"/>
          </p:cNvPicPr>
          <p:nvPr/>
        </p:nvPicPr>
        <p:blipFill>
          <a:blip r:embed="rId3" cstate="print"/>
          <a:srcRect/>
          <a:stretch>
            <a:fillRect/>
          </a:stretch>
        </p:blipFill>
        <p:spPr bwMode="auto">
          <a:xfrm>
            <a:off x="109507" y="1094983"/>
            <a:ext cx="8988704" cy="4086617"/>
          </a:xfrm>
          <a:prstGeom prst="rect">
            <a:avLst/>
          </a:prstGeom>
          <a:noFill/>
          <a:ln w="9525">
            <a:noFill/>
            <a:miter lim="800000"/>
            <a:headEnd/>
            <a:tailEnd/>
          </a:ln>
        </p:spPr>
      </p:pic>
    </p:spTree>
    <p:extLst>
      <p:ext uri="{BB962C8B-B14F-4D97-AF65-F5344CB8AC3E}">
        <p14:creationId xmlns:p14="http://schemas.microsoft.com/office/powerpoint/2010/main" val="4176835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85D326CD-0D7F-4C0E-BD04-F8006C3A7D11}" type="slidenum">
              <a:rPr lang="en-US" smtClean="0"/>
              <a:pPr/>
              <a:t>4</a:t>
            </a:fld>
            <a:endParaRPr lang="en-US" smtClean="0"/>
          </a:p>
        </p:txBody>
      </p:sp>
      <p:sp>
        <p:nvSpPr>
          <p:cNvPr id="5" name="Rectangle 2"/>
          <p:cNvSpPr txBox="1">
            <a:spLocks noChangeArrowheads="1"/>
          </p:cNvSpPr>
          <p:nvPr/>
        </p:nvSpPr>
        <p:spPr bwMode="auto">
          <a:xfrm>
            <a:off x="0" y="304800"/>
            <a:ext cx="9144000" cy="838200"/>
          </a:xfrm>
          <a:prstGeom prst="rect">
            <a:avLst/>
          </a:prstGeom>
          <a:noFill/>
          <a:ln w="9525">
            <a:noFill/>
            <a:miter lim="800000"/>
            <a:headEnd/>
            <a:tailEnd/>
          </a:ln>
        </p:spPr>
        <p:txBody>
          <a:bodyPr/>
          <a:lstStyle/>
          <a:p>
            <a:pPr marL="342900" indent="-342900" algn="l">
              <a:lnSpc>
                <a:spcPct val="100000"/>
              </a:lnSpc>
              <a:defRPr/>
            </a:pPr>
            <a:r>
              <a:rPr lang="en-US" sz="2400" b="1" kern="0" dirty="0" smtClean="0">
                <a:solidFill>
                  <a:srgbClr val="0070C0"/>
                </a:solidFill>
                <a:latin typeface="+mn-lt"/>
              </a:rPr>
              <a:t>Next: Urban Innovations: </a:t>
            </a:r>
          </a:p>
          <a:p>
            <a:pPr marL="342900" indent="-342900" algn="l">
              <a:lnSpc>
                <a:spcPct val="100000"/>
              </a:lnSpc>
              <a:defRPr/>
            </a:pPr>
            <a:r>
              <a:rPr lang="en-US" sz="2400" b="1" kern="0" dirty="0" smtClean="0">
                <a:solidFill>
                  <a:srgbClr val="0070C0"/>
                </a:solidFill>
                <a:latin typeface="+mn-lt"/>
              </a:rPr>
              <a:t>land use and critical infrastructure management</a:t>
            </a:r>
          </a:p>
        </p:txBody>
      </p:sp>
      <p:sp>
        <p:nvSpPr>
          <p:cNvPr id="7174" name="Rectangle 3"/>
          <p:cNvSpPr>
            <a:spLocks noChangeArrowheads="1"/>
          </p:cNvSpPr>
          <p:nvPr/>
        </p:nvSpPr>
        <p:spPr bwMode="auto">
          <a:xfrm>
            <a:off x="0" y="6488668"/>
            <a:ext cx="8305800" cy="369332"/>
          </a:xfrm>
          <a:prstGeom prst="rect">
            <a:avLst/>
          </a:prstGeom>
          <a:noFill/>
          <a:ln w="9525">
            <a:noFill/>
            <a:miter lim="800000"/>
            <a:headEnd/>
            <a:tailEnd/>
          </a:ln>
        </p:spPr>
        <p:txBody>
          <a:bodyPr wrap="square">
            <a:spAutoFit/>
          </a:bodyPr>
          <a:lstStyle/>
          <a:p>
            <a:pPr algn="l">
              <a:lnSpc>
                <a:spcPct val="100000"/>
              </a:lnSpc>
            </a:pPr>
            <a:r>
              <a:rPr lang="en-GB" dirty="0" smtClean="0"/>
              <a:t>Housing support infrastructure development trends (from </a:t>
            </a:r>
            <a:r>
              <a:rPr lang="en-GB" dirty="0" err="1" smtClean="0"/>
              <a:t>Bobylev</a:t>
            </a:r>
            <a:r>
              <a:rPr lang="en-GB" dirty="0" smtClean="0"/>
              <a:t>, upcoming)</a:t>
            </a:r>
            <a:endParaRPr lang="en-US" dirty="0"/>
          </a:p>
        </p:txBody>
      </p:sp>
      <p:pic>
        <p:nvPicPr>
          <p:cNvPr id="2050" name="Picture 1"/>
          <p:cNvPicPr>
            <a:picLocks noChangeAspect="1" noChangeArrowheads="1"/>
          </p:cNvPicPr>
          <p:nvPr/>
        </p:nvPicPr>
        <p:blipFill>
          <a:blip r:embed="rId3" cstate="print"/>
          <a:srcRect/>
          <a:stretch>
            <a:fillRect/>
          </a:stretch>
        </p:blipFill>
        <p:spPr bwMode="auto">
          <a:xfrm>
            <a:off x="533400" y="1219200"/>
            <a:ext cx="7924800" cy="5266056"/>
          </a:xfrm>
          <a:prstGeom prst="rect">
            <a:avLst/>
          </a:prstGeom>
          <a:noFill/>
          <a:ln w="9525">
            <a:noFill/>
            <a:miter lim="800000"/>
            <a:headEnd/>
            <a:tailEnd/>
          </a:ln>
        </p:spPr>
      </p:pic>
      <p:sp>
        <p:nvSpPr>
          <p:cNvPr id="6" name="Rectangle 2"/>
          <p:cNvSpPr txBox="1">
            <a:spLocks noChangeArrowheads="1"/>
          </p:cNvSpPr>
          <p:nvPr/>
        </p:nvSpPr>
        <p:spPr bwMode="auto">
          <a:xfrm>
            <a:off x="0" y="0"/>
            <a:ext cx="9144000" cy="381000"/>
          </a:xfrm>
          <a:prstGeom prst="rect">
            <a:avLst/>
          </a:prstGeom>
          <a:noFill/>
          <a:ln w="9525">
            <a:noFill/>
            <a:miter lim="800000"/>
            <a:headEnd/>
            <a:tailEnd/>
          </a:ln>
        </p:spPr>
        <p:txBody>
          <a:bodyPr/>
          <a:lstStyle/>
          <a:p>
            <a:pPr marL="342900" lvl="0" indent="-342900" algn="l">
              <a:lnSpc>
                <a:spcPct val="100000"/>
              </a:lnSpc>
              <a:defRPr/>
            </a:pPr>
            <a:r>
              <a:rPr lang="en-US" sz="2000" b="1" kern="0" dirty="0" smtClean="0">
                <a:solidFill>
                  <a:srgbClr val="0070C0"/>
                </a:solidFill>
              </a:rPr>
              <a:t>Contemporary agenda for UPI policy - Urban Futures</a:t>
            </a:r>
          </a:p>
        </p:txBody>
      </p:sp>
    </p:spTree>
    <p:extLst>
      <p:ext uri="{BB962C8B-B14F-4D97-AF65-F5344CB8AC3E}">
        <p14:creationId xmlns:p14="http://schemas.microsoft.com/office/powerpoint/2010/main" val="151727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4191001"/>
            <a:ext cx="4953000" cy="2133600"/>
          </a:xfrm>
        </p:spPr>
        <p:txBody>
          <a:bodyPr/>
          <a:lstStyle/>
          <a:p>
            <a:pPr algn="l"/>
            <a:r>
              <a:rPr lang="en-US" altLang="en-US" sz="2800" dirty="0" smtClean="0"/>
              <a:t>Urban Futures:</a:t>
            </a:r>
            <a:br>
              <a:rPr lang="en-US" altLang="en-US" sz="2800" dirty="0" smtClean="0"/>
            </a:br>
            <a:r>
              <a:rPr lang="en-US" altLang="en-US" sz="2800" dirty="0" smtClean="0"/>
              <a:t>3D city – active use of underground space</a:t>
            </a:r>
            <a:br>
              <a:rPr lang="en-US" altLang="en-US" sz="2800" dirty="0" smtClean="0"/>
            </a:br>
            <a:r>
              <a:rPr lang="en-US" altLang="en-US" sz="2800" dirty="0" smtClean="0"/>
              <a:t>3-Dimensional Planning is required!</a:t>
            </a:r>
          </a:p>
        </p:txBody>
      </p:sp>
      <p:pic>
        <p:nvPicPr>
          <p:cNvPr id="5123" name="Picture 2" descr="r2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8010005"/>
          <p:cNvPicPr>
            <a:picLocks noChangeAspect="1" noChangeArrowheads="1"/>
          </p:cNvPicPr>
          <p:nvPr/>
        </p:nvPicPr>
        <p:blipFill>
          <a:blip r:embed="rId4" cstate="print"/>
          <a:srcRect/>
          <a:stretch>
            <a:fillRect/>
          </a:stretch>
        </p:blipFill>
        <p:spPr bwMode="auto">
          <a:xfrm>
            <a:off x="5539154" y="0"/>
            <a:ext cx="3604846" cy="6858000"/>
          </a:xfrm>
          <a:prstGeom prst="rect">
            <a:avLst/>
          </a:prstGeom>
          <a:noFill/>
          <a:ln w="9525">
            <a:noFill/>
            <a:miter lim="800000"/>
            <a:headEnd/>
            <a:tailEnd/>
          </a:ln>
        </p:spPr>
      </p:pic>
      <p:sp>
        <p:nvSpPr>
          <p:cNvPr id="5" name="TextBox 4"/>
          <p:cNvSpPr txBox="1"/>
          <p:nvPr/>
        </p:nvSpPr>
        <p:spPr>
          <a:xfrm>
            <a:off x="0" y="6519446"/>
            <a:ext cx="8991600" cy="338554"/>
          </a:xfrm>
          <a:prstGeom prst="rect">
            <a:avLst/>
          </a:prstGeom>
          <a:noFill/>
        </p:spPr>
        <p:txBody>
          <a:bodyPr wrap="square" rtlCol="0">
            <a:spAutoFit/>
          </a:bodyPr>
          <a:lstStyle/>
          <a:p>
            <a:pPr algn="l"/>
            <a:r>
              <a:rPr lang="en-GB" sz="2000" i="1" dirty="0" smtClean="0"/>
              <a:t>Photo: Nikolai </a:t>
            </a:r>
            <a:r>
              <a:rPr lang="en-GB" sz="2000" i="1" dirty="0" err="1" smtClean="0"/>
              <a:t>Bobylev</a:t>
            </a:r>
            <a:r>
              <a:rPr lang="en-GB" sz="2000" i="1" dirty="0" smtClean="0"/>
              <a:t> - Tokyo </a:t>
            </a:r>
            <a:endParaRPr lang="en-GB" sz="2000" i="1" dirty="0"/>
          </a:p>
        </p:txBody>
      </p:sp>
    </p:spTree>
    <p:extLst>
      <p:ext uri="{BB962C8B-B14F-4D97-AF65-F5344CB8AC3E}">
        <p14:creationId xmlns:p14="http://schemas.microsoft.com/office/powerpoint/2010/main" val="1896794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85D326CD-0D7F-4C0E-BD04-F8006C3A7D11}" type="slidenum">
              <a:rPr lang="en-US" smtClean="0"/>
              <a:pPr/>
              <a:t>6</a:t>
            </a:fld>
            <a:endParaRPr lang="en-US" smtClean="0"/>
          </a:p>
        </p:txBody>
      </p:sp>
      <p:sp>
        <p:nvSpPr>
          <p:cNvPr id="7172" name="Subtitle 12"/>
          <p:cNvSpPr>
            <a:spLocks noGrp="1"/>
          </p:cNvSpPr>
          <p:nvPr>
            <p:ph type="subTitle" idx="1"/>
          </p:nvPr>
        </p:nvSpPr>
        <p:spPr>
          <a:xfrm>
            <a:off x="0" y="990600"/>
            <a:ext cx="9144000" cy="4038600"/>
          </a:xfrm>
        </p:spPr>
        <p:txBody>
          <a:bodyPr/>
          <a:lstStyle/>
          <a:p>
            <a:pPr algn="l"/>
            <a:r>
              <a:rPr lang="en-GB" sz="2400" u="sng" dirty="0" smtClean="0"/>
              <a:t>An example: </a:t>
            </a:r>
            <a:r>
              <a:rPr lang="en-GB" sz="2400" dirty="0" smtClean="0"/>
              <a:t>Adaptation to climate change</a:t>
            </a:r>
            <a:endParaRPr lang="en-GB" sz="2400" dirty="0"/>
          </a:p>
          <a:p>
            <a:pPr algn="l"/>
            <a:r>
              <a:rPr lang="en-GB" sz="2400" u="sng" dirty="0" smtClean="0"/>
              <a:t>A problem of urban water runoff after heavy rain</a:t>
            </a:r>
          </a:p>
          <a:p>
            <a:pPr algn="l"/>
            <a:endParaRPr lang="en-GB" sz="2400" u="sng" dirty="0" smtClean="0"/>
          </a:p>
          <a:p>
            <a:pPr algn="l"/>
            <a:r>
              <a:rPr lang="en-GB" sz="2400" u="sng" dirty="0" smtClean="0"/>
              <a:t>Conventional solutions:</a:t>
            </a:r>
          </a:p>
          <a:p>
            <a:pPr algn="l">
              <a:buFont typeface="Arial" pitchFamily="34" charset="0"/>
              <a:buChar char="•"/>
            </a:pPr>
            <a:r>
              <a:rPr lang="en-GB" sz="2000" dirty="0" smtClean="0"/>
              <a:t>Reduce runoff (trees, green zones); (resilient &amp; sustainable)</a:t>
            </a:r>
          </a:p>
          <a:p>
            <a:pPr algn="l">
              <a:buFont typeface="Arial" pitchFamily="34" charset="0"/>
              <a:buChar char="•"/>
            </a:pPr>
            <a:r>
              <a:rPr lang="en-GB" sz="2000" dirty="0" smtClean="0"/>
              <a:t>Increase capacity of drainage infrastructure (resilient &amp; not sustainable)</a:t>
            </a:r>
          </a:p>
          <a:p>
            <a:pPr algn="l"/>
            <a:r>
              <a:rPr lang="en-GB" sz="2400" u="sng" dirty="0" smtClean="0"/>
              <a:t>Smart city solutions </a:t>
            </a:r>
            <a:r>
              <a:rPr lang="en-GB" sz="2400" dirty="0" smtClean="0"/>
              <a:t>(resilient &amp; sustainable) </a:t>
            </a:r>
            <a:endParaRPr lang="en-GB" sz="2400" u="sng" dirty="0" smtClean="0"/>
          </a:p>
          <a:p>
            <a:pPr algn="l">
              <a:buFont typeface="Arial" pitchFamily="34" charset="0"/>
              <a:buChar char="•"/>
            </a:pPr>
            <a:r>
              <a:rPr lang="en-GB" sz="2000" dirty="0" smtClean="0"/>
              <a:t>Manage runoff between city areas (valves, barriers, automated water management (smart grids)).</a:t>
            </a:r>
          </a:p>
          <a:p>
            <a:pPr algn="l">
              <a:buFont typeface="Arial" pitchFamily="34" charset="0"/>
              <a:buChar char="•"/>
            </a:pPr>
            <a:r>
              <a:rPr lang="en-GB" sz="2000" dirty="0" smtClean="0"/>
              <a:t>Inform citizens to temporary cut domestic water use (e.g. for one-two hours).</a:t>
            </a:r>
          </a:p>
          <a:p>
            <a:pPr algn="l">
              <a:buFont typeface="Arial" pitchFamily="34" charset="0"/>
              <a:buChar char="•"/>
            </a:pPr>
            <a:endParaRPr lang="en-GB" sz="2400" dirty="0" smtClean="0"/>
          </a:p>
        </p:txBody>
      </p:sp>
      <p:sp>
        <p:nvSpPr>
          <p:cNvPr id="5" name="Rectangle 2"/>
          <p:cNvSpPr txBox="1">
            <a:spLocks noChangeArrowheads="1"/>
          </p:cNvSpPr>
          <p:nvPr/>
        </p:nvSpPr>
        <p:spPr bwMode="auto">
          <a:xfrm>
            <a:off x="0" y="0"/>
            <a:ext cx="9144000" cy="838200"/>
          </a:xfrm>
          <a:prstGeom prst="rect">
            <a:avLst/>
          </a:prstGeom>
          <a:noFill/>
          <a:ln w="9525">
            <a:noFill/>
            <a:miter lim="800000"/>
            <a:headEnd/>
            <a:tailEnd/>
          </a:ln>
        </p:spPr>
        <p:txBody>
          <a:bodyPr/>
          <a:lstStyle/>
          <a:p>
            <a:pPr marL="342900" indent="-342900" algn="l">
              <a:lnSpc>
                <a:spcPct val="100000"/>
              </a:lnSpc>
              <a:defRPr/>
            </a:pPr>
            <a:r>
              <a:rPr lang="en-US" sz="2400" b="1" kern="0" dirty="0" smtClean="0">
                <a:solidFill>
                  <a:srgbClr val="0070C0"/>
                </a:solidFill>
                <a:latin typeface="+mn-lt"/>
              </a:rPr>
              <a:t>Adaptation versus Mitigation </a:t>
            </a:r>
          </a:p>
          <a:p>
            <a:pPr marL="342900" indent="-342900" algn="l">
              <a:lnSpc>
                <a:spcPct val="100000"/>
              </a:lnSpc>
              <a:defRPr/>
            </a:pPr>
            <a:r>
              <a:rPr lang="en-US" sz="2400" b="1" kern="0" dirty="0" smtClean="0">
                <a:solidFill>
                  <a:srgbClr val="0070C0"/>
                </a:solidFill>
                <a:latin typeface="+mn-lt"/>
              </a:rPr>
              <a:t>and Resilience versus Sustainability</a:t>
            </a:r>
          </a:p>
        </p:txBody>
      </p:sp>
      <p:pic>
        <p:nvPicPr>
          <p:cNvPr id="7" name="Picture 3" descr="00"/>
          <p:cNvPicPr>
            <a:picLocks noChangeAspect="1" noChangeArrowheads="1"/>
          </p:cNvPicPr>
          <p:nvPr/>
        </p:nvPicPr>
        <p:blipFill>
          <a:blip r:embed="rId3" cstate="print"/>
          <a:srcRect/>
          <a:stretch>
            <a:fillRect/>
          </a:stretch>
        </p:blipFill>
        <p:spPr bwMode="auto">
          <a:xfrm>
            <a:off x="1295400" y="5181600"/>
            <a:ext cx="2362200" cy="1514056"/>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5029200" y="5257800"/>
            <a:ext cx="2350116" cy="1295400"/>
          </a:xfrm>
          <a:prstGeom prst="rect">
            <a:avLst/>
          </a:prstGeom>
          <a:noFill/>
          <a:ln w="9525">
            <a:noFill/>
            <a:miter lim="800000"/>
            <a:headEnd/>
            <a:tailEnd/>
          </a:ln>
        </p:spPr>
      </p:pic>
    </p:spTree>
    <p:extLst>
      <p:ext uri="{BB962C8B-B14F-4D97-AF65-F5344CB8AC3E}">
        <p14:creationId xmlns:p14="http://schemas.microsoft.com/office/powerpoint/2010/main" val="1160730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457200"/>
            <a:ext cx="9144000" cy="381000"/>
          </a:xfrm>
          <a:prstGeom prst="rect">
            <a:avLst/>
          </a:prstGeom>
          <a:noFill/>
          <a:ln w="9525">
            <a:noFill/>
            <a:miter lim="800000"/>
            <a:headEnd/>
            <a:tailEnd/>
          </a:ln>
        </p:spPr>
        <p:txBody>
          <a:bodyPr/>
          <a:lstStyle/>
          <a:p>
            <a:pPr marL="342900" indent="-342900">
              <a:defRPr/>
            </a:pPr>
            <a:r>
              <a:rPr lang="en-US" sz="2400" b="1" kern="0" dirty="0" smtClean="0">
                <a:solidFill>
                  <a:srgbClr val="0070C0"/>
                </a:solidFill>
              </a:rPr>
              <a:t>Max-</a:t>
            </a:r>
            <a:r>
              <a:rPr lang="en-US" sz="2400" b="1" kern="0" dirty="0" err="1" smtClean="0">
                <a:solidFill>
                  <a:srgbClr val="0070C0"/>
                </a:solidFill>
              </a:rPr>
              <a:t>Schmeling</a:t>
            </a:r>
            <a:r>
              <a:rPr lang="en-US" sz="2400" b="1" kern="0" dirty="0" smtClean="0">
                <a:solidFill>
                  <a:srgbClr val="0070C0"/>
                </a:solidFill>
              </a:rPr>
              <a:t> Halle, Berlin</a:t>
            </a:r>
            <a:endParaRPr lang="en-US" sz="2400" b="1" kern="0" dirty="0">
              <a:solidFill>
                <a:srgbClr val="0070C0"/>
              </a:solidFill>
            </a:endParaRPr>
          </a:p>
        </p:txBody>
      </p:sp>
      <p:sp>
        <p:nvSpPr>
          <p:cNvPr id="5" name="TextBox 4"/>
          <p:cNvSpPr txBox="1"/>
          <p:nvPr/>
        </p:nvSpPr>
        <p:spPr>
          <a:xfrm>
            <a:off x="0" y="6519446"/>
            <a:ext cx="8991600" cy="338554"/>
          </a:xfrm>
          <a:prstGeom prst="rect">
            <a:avLst/>
          </a:prstGeom>
          <a:noFill/>
        </p:spPr>
        <p:txBody>
          <a:bodyPr wrap="square" rtlCol="0">
            <a:spAutoFit/>
          </a:bodyPr>
          <a:lstStyle/>
          <a:p>
            <a:pPr algn="l"/>
            <a:r>
              <a:rPr lang="en-GB" sz="2000" i="1" dirty="0" smtClean="0"/>
              <a:t>Photo: Sebastian </a:t>
            </a:r>
            <a:r>
              <a:rPr lang="en-GB" sz="2000" i="1" dirty="0" err="1" smtClean="0"/>
              <a:t>Greuber</a:t>
            </a:r>
            <a:r>
              <a:rPr lang="en-GB" sz="2000" i="1" dirty="0" smtClean="0"/>
              <a:t> – Max-</a:t>
            </a:r>
            <a:r>
              <a:rPr lang="en-GB" sz="2000" i="1" dirty="0" err="1" smtClean="0"/>
              <a:t>Schmeling</a:t>
            </a:r>
            <a:r>
              <a:rPr lang="en-GB" sz="2000" i="1" dirty="0" smtClean="0"/>
              <a:t> Halle, Berlin </a:t>
            </a:r>
            <a:endParaRPr lang="en-GB" sz="2000" i="1" dirty="0"/>
          </a:p>
        </p:txBody>
      </p:sp>
      <p:pic>
        <p:nvPicPr>
          <p:cNvPr id="6" name="Picture 5" descr="Max-Schmeling-Halle_Foto Sebastian Greuner.jpg"/>
          <p:cNvPicPr>
            <a:picLocks noChangeAspect="1"/>
          </p:cNvPicPr>
          <p:nvPr/>
        </p:nvPicPr>
        <p:blipFill>
          <a:blip r:embed="rId2" cstate="print"/>
          <a:stretch>
            <a:fillRect/>
          </a:stretch>
        </p:blipFill>
        <p:spPr>
          <a:xfrm>
            <a:off x="685800" y="838200"/>
            <a:ext cx="7543800" cy="5343096"/>
          </a:xfrm>
          <a:prstGeom prst="rect">
            <a:avLst/>
          </a:prstGeom>
        </p:spPr>
      </p:pic>
      <p:sp>
        <p:nvSpPr>
          <p:cNvPr id="7" name="Rectangle 2"/>
          <p:cNvSpPr txBox="1">
            <a:spLocks noChangeArrowheads="1"/>
          </p:cNvSpPr>
          <p:nvPr/>
        </p:nvSpPr>
        <p:spPr bwMode="auto">
          <a:xfrm>
            <a:off x="0" y="0"/>
            <a:ext cx="9144000" cy="381000"/>
          </a:xfrm>
          <a:prstGeom prst="rect">
            <a:avLst/>
          </a:prstGeom>
          <a:noFill/>
          <a:ln w="9525">
            <a:noFill/>
            <a:miter lim="800000"/>
            <a:headEnd/>
            <a:tailEnd/>
          </a:ln>
        </p:spPr>
        <p:txBody>
          <a:bodyPr/>
          <a:lstStyle/>
          <a:p>
            <a:pPr marL="342900" indent="-342900" algn="l">
              <a:lnSpc>
                <a:spcPct val="100000"/>
              </a:lnSpc>
              <a:defRPr/>
            </a:pPr>
            <a:r>
              <a:rPr lang="en-US" sz="2000" b="1" kern="0" dirty="0" smtClean="0">
                <a:solidFill>
                  <a:srgbClr val="0070C0"/>
                </a:solidFill>
                <a:latin typeface="+mn-lt"/>
              </a:rPr>
              <a:t>Contemporary agenda for UPI planning - </a:t>
            </a:r>
            <a:r>
              <a:rPr lang="en-US" sz="2000" b="1" kern="0" dirty="0" smtClean="0">
                <a:solidFill>
                  <a:srgbClr val="0070C0"/>
                </a:solidFill>
              </a:rPr>
              <a:t>Energy</a:t>
            </a:r>
            <a:endParaRPr lang="en-US" sz="2000" b="1" kern="0" dirty="0" smtClean="0">
              <a:solidFill>
                <a:srgbClr val="0070C0"/>
              </a:solidFill>
              <a:latin typeface="+mn-lt"/>
            </a:endParaRPr>
          </a:p>
          <a:p>
            <a:pPr marL="342900" lvl="0" indent="-342900" algn="l">
              <a:lnSpc>
                <a:spcPct val="100000"/>
              </a:lnSpc>
              <a:defRPr/>
            </a:pPr>
            <a:endParaRPr lang="en-US" sz="2000" b="1" kern="0" dirty="0" smtClean="0">
              <a:solidFill>
                <a:srgbClr val="0070C0"/>
              </a:solidFill>
              <a:latin typeface="+mn-lt"/>
            </a:endParaRPr>
          </a:p>
        </p:txBody>
      </p:sp>
    </p:spTree>
    <p:extLst>
      <p:ext uri="{BB962C8B-B14F-4D97-AF65-F5344CB8AC3E}">
        <p14:creationId xmlns:p14="http://schemas.microsoft.com/office/powerpoint/2010/main" val="23263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81000" y="152400"/>
            <a:ext cx="8229600" cy="1143000"/>
          </a:xfrm>
        </p:spPr>
        <p:txBody>
          <a:bodyPr/>
          <a:lstStyle/>
          <a:p>
            <a:r>
              <a:rPr lang="en-US" sz="3200" smtClean="0"/>
              <a:t>Ecosystem and infrastructure services consumption trends (major consumption)</a:t>
            </a:r>
          </a:p>
        </p:txBody>
      </p:sp>
      <p:sp>
        <p:nvSpPr>
          <p:cNvPr id="30723" name="Slide Number Placeholder 3"/>
          <p:cNvSpPr>
            <a:spLocks noGrp="1"/>
          </p:cNvSpPr>
          <p:nvPr>
            <p:ph type="sldNum" sz="quarter" idx="12"/>
          </p:nvPr>
        </p:nvSpPr>
        <p:spPr>
          <a:noFill/>
        </p:spPr>
        <p:txBody>
          <a:bodyPr/>
          <a:lstStyle/>
          <a:p>
            <a:fld id="{579EA2C8-09E8-4571-B04B-0B8C5C8A1D01}" type="slidenum">
              <a:rPr lang="en-US" smtClean="0">
                <a:latin typeface="Arial" pitchFamily="34" charset="0"/>
              </a:rPr>
              <a:pPr/>
              <a:t>8</a:t>
            </a:fld>
            <a:endParaRPr lang="en-US" smtClean="0">
              <a:latin typeface="Arial" pitchFamily="34" charset="0"/>
            </a:endParaRPr>
          </a:p>
        </p:txBody>
      </p:sp>
      <p:graphicFrame>
        <p:nvGraphicFramePr>
          <p:cNvPr id="4" name="Table 3"/>
          <p:cNvGraphicFramePr>
            <a:graphicFrameLocks noGrp="1"/>
          </p:cNvGraphicFramePr>
          <p:nvPr/>
        </p:nvGraphicFramePr>
        <p:xfrm>
          <a:off x="152400" y="1295400"/>
          <a:ext cx="8763000" cy="5336773"/>
        </p:xfrm>
        <a:graphic>
          <a:graphicData uri="http://schemas.openxmlformats.org/drawingml/2006/table">
            <a:tbl>
              <a:tblPr/>
              <a:tblGrid>
                <a:gridCol w="2190750"/>
                <a:gridCol w="2190750"/>
                <a:gridCol w="2190750"/>
                <a:gridCol w="2190750"/>
              </a:tblGrid>
              <a:tr h="484909">
                <a:tc>
                  <a:txBody>
                    <a:bodyPr/>
                    <a:lstStyle/>
                    <a:p>
                      <a:pPr indent="226695" algn="ctr">
                        <a:spcAft>
                          <a:spcPts val="0"/>
                        </a:spcAft>
                      </a:pPr>
                      <a:r>
                        <a:rPr lang="en-US" sz="1600" i="1" dirty="0">
                          <a:latin typeface="Times New Roman"/>
                          <a:ea typeface="MS Mincho"/>
                          <a:cs typeface="Times New Roman"/>
                        </a:rPr>
                        <a:t>Service to human welfare</a:t>
                      </a:r>
                      <a:endParaRPr lang="en-US" sz="1600" dirty="0">
                        <a:latin typeface="Times New Roman"/>
                        <a:ea typeface="MS Mincho"/>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spcAft>
                          <a:spcPts val="0"/>
                        </a:spcAft>
                      </a:pPr>
                      <a:r>
                        <a:rPr lang="en-US" sz="1600" i="1" dirty="0">
                          <a:latin typeface="Times New Roman"/>
                          <a:ea typeface="MS Mincho"/>
                          <a:cs typeface="Times New Roman"/>
                        </a:rPr>
                        <a:t>Rural areas developed countries</a:t>
                      </a:r>
                      <a:endParaRPr lang="en-US" sz="1600" dirty="0">
                        <a:latin typeface="Times New Roman"/>
                        <a:ea typeface="MS Mincho"/>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spcAft>
                          <a:spcPts val="0"/>
                        </a:spcAft>
                      </a:pPr>
                      <a:r>
                        <a:rPr lang="en-US" sz="1600" i="1" dirty="0">
                          <a:latin typeface="Times New Roman"/>
                          <a:ea typeface="MS Mincho"/>
                          <a:cs typeface="Times New Roman"/>
                        </a:rPr>
                        <a:t>Urban areas developing countries</a:t>
                      </a:r>
                      <a:endParaRPr lang="en-US" sz="1600" dirty="0">
                        <a:latin typeface="Times New Roman"/>
                        <a:ea typeface="MS Mincho"/>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spcAft>
                          <a:spcPts val="0"/>
                        </a:spcAft>
                      </a:pPr>
                      <a:r>
                        <a:rPr lang="en-US" sz="1600" i="1" dirty="0">
                          <a:latin typeface="Times New Roman"/>
                          <a:ea typeface="MS Mincho"/>
                          <a:cs typeface="Times New Roman"/>
                        </a:rPr>
                        <a:t>Urban areas developed countries</a:t>
                      </a:r>
                      <a:endParaRPr lang="en-US" sz="1600" dirty="0">
                        <a:latin typeface="Times New Roman"/>
                        <a:ea typeface="MS Mincho"/>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55">
                <a:tc>
                  <a:txBody>
                    <a:bodyPr/>
                    <a:lstStyle/>
                    <a:p>
                      <a:pPr indent="226695" algn="just">
                        <a:spcAft>
                          <a:spcPts val="0"/>
                        </a:spcAft>
                      </a:pPr>
                      <a:r>
                        <a:rPr lang="en-US" sz="1400" dirty="0">
                          <a:latin typeface="Times New Roman"/>
                          <a:ea typeface="MS Mincho"/>
                          <a:cs typeface="Times New Roman"/>
                        </a:rPr>
                        <a:t>Clean air to breath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484909">
                <a:tc>
                  <a:txBody>
                    <a:bodyPr/>
                    <a:lstStyle/>
                    <a:p>
                      <a:pPr indent="226695" algn="just">
                        <a:spcAft>
                          <a:spcPts val="0"/>
                        </a:spcAft>
                      </a:pPr>
                      <a:r>
                        <a:rPr lang="en-US" sz="1400" dirty="0">
                          <a:latin typeface="Times New Roman"/>
                          <a:ea typeface="MS Mincho"/>
                          <a:cs typeface="Times New Roman"/>
                        </a:rPr>
                        <a:t>Comfortable climate conditions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727363">
                <a:tc>
                  <a:txBody>
                    <a:bodyPr/>
                    <a:lstStyle/>
                    <a:p>
                      <a:pPr indent="226695" algn="just">
                        <a:spcAft>
                          <a:spcPts val="0"/>
                        </a:spcAft>
                      </a:pPr>
                      <a:r>
                        <a:rPr lang="en-US" sz="1400">
                          <a:latin typeface="Times New Roman"/>
                          <a:ea typeface="MS Mincho"/>
                          <a:cs typeface="Times New Roman"/>
                        </a:rPr>
                        <a:t>Water level in water bodies (for shipping, amenity, biota)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2455">
                <a:tc>
                  <a:txBody>
                    <a:bodyPr/>
                    <a:lstStyle/>
                    <a:p>
                      <a:pPr indent="226695" algn="just">
                        <a:spcAft>
                          <a:spcPts val="0"/>
                        </a:spcAft>
                      </a:pPr>
                      <a:r>
                        <a:rPr lang="en-US" sz="1400">
                          <a:latin typeface="Times New Roman"/>
                          <a:ea typeface="MS Mincho"/>
                          <a:cs typeface="Times New Roman"/>
                        </a:rPr>
                        <a:t>Groundwater level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E 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84909">
                <a:tc>
                  <a:txBody>
                    <a:bodyPr/>
                    <a:lstStyle/>
                    <a:p>
                      <a:pPr indent="226695" algn="just">
                        <a:spcAft>
                          <a:spcPts val="0"/>
                        </a:spcAft>
                      </a:pPr>
                      <a:r>
                        <a:rPr lang="en-US" sz="1400" dirty="0">
                          <a:latin typeface="Times New Roman"/>
                          <a:ea typeface="MS Mincho"/>
                          <a:cs typeface="Times New Roman"/>
                        </a:rPr>
                        <a:t>Water quality to use as amenity and recreation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484909">
                <a:tc>
                  <a:txBody>
                    <a:bodyPr/>
                    <a:lstStyle/>
                    <a:p>
                      <a:pPr indent="226695" algn="just">
                        <a:spcAft>
                          <a:spcPts val="0"/>
                        </a:spcAft>
                      </a:pPr>
                      <a:r>
                        <a:rPr lang="en-US" sz="1400" dirty="0">
                          <a:latin typeface="Times New Roman"/>
                          <a:ea typeface="MS Mincho"/>
                          <a:cs typeface="Times New Roman"/>
                        </a:rPr>
                        <a:t>Drinking water provision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42455">
                <a:tc>
                  <a:txBody>
                    <a:bodyPr/>
                    <a:lstStyle/>
                    <a:p>
                      <a:pPr indent="226695" algn="just">
                        <a:spcAft>
                          <a:spcPts val="0"/>
                        </a:spcAft>
                      </a:pPr>
                      <a:r>
                        <a:rPr lang="en-US" sz="1400">
                          <a:latin typeface="Times New Roman"/>
                          <a:ea typeface="MS Mincho"/>
                          <a:cs typeface="Times New Roman"/>
                        </a:rPr>
                        <a:t>Soil formation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42455">
                <a:tc>
                  <a:txBody>
                    <a:bodyPr/>
                    <a:lstStyle/>
                    <a:p>
                      <a:pPr indent="226695" algn="just">
                        <a:spcAft>
                          <a:spcPts val="0"/>
                        </a:spcAft>
                      </a:pPr>
                      <a:r>
                        <a:rPr lang="en-US" sz="1400">
                          <a:latin typeface="Times New Roman"/>
                          <a:ea typeface="MS Mincho"/>
                          <a:cs typeface="Times New Roman"/>
                        </a:rPr>
                        <a:t>Waste decomposition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484909">
                <a:tc>
                  <a:txBody>
                    <a:bodyPr/>
                    <a:lstStyle/>
                    <a:p>
                      <a:pPr indent="226695" algn="just">
                        <a:spcAft>
                          <a:spcPts val="0"/>
                        </a:spcAft>
                      </a:pPr>
                      <a:r>
                        <a:rPr lang="en-US" sz="1400">
                          <a:latin typeface="Times New Roman"/>
                          <a:ea typeface="MS Mincho"/>
                          <a:cs typeface="Times New Roman"/>
                        </a:rPr>
                        <a:t>Biological populations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42455">
                <a:tc>
                  <a:txBody>
                    <a:bodyPr/>
                    <a:lstStyle/>
                    <a:p>
                      <a:pPr indent="226695" algn="just">
                        <a:spcAft>
                          <a:spcPts val="0"/>
                        </a:spcAft>
                      </a:pPr>
                      <a:r>
                        <a:rPr lang="en-US" sz="1400">
                          <a:latin typeface="Times New Roman"/>
                          <a:ea typeface="MS Mincho"/>
                          <a:cs typeface="Times New Roman"/>
                        </a:rPr>
                        <a:t>Habitat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42455">
                <a:tc>
                  <a:txBody>
                    <a:bodyPr/>
                    <a:lstStyle/>
                    <a:p>
                      <a:pPr indent="226695" algn="just">
                        <a:spcAft>
                          <a:spcPts val="0"/>
                        </a:spcAft>
                      </a:pPr>
                      <a:r>
                        <a:rPr lang="en-US" sz="1400" dirty="0">
                          <a:latin typeface="Times New Roman"/>
                          <a:ea typeface="MS Mincho"/>
                          <a:cs typeface="Times New Roman"/>
                        </a:rPr>
                        <a:t>Food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42455">
                <a:tc>
                  <a:txBody>
                    <a:bodyPr/>
                    <a:lstStyle/>
                    <a:p>
                      <a:pPr indent="226695" algn="just">
                        <a:spcAft>
                          <a:spcPts val="0"/>
                        </a:spcAft>
                      </a:pPr>
                      <a:r>
                        <a:rPr lang="en-US" sz="1400" dirty="0">
                          <a:latin typeface="Times New Roman"/>
                          <a:ea typeface="MS Mincho"/>
                          <a:cs typeface="Times New Roman"/>
                        </a:rPr>
                        <a:t>Raw materials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indent="226695" algn="just">
                        <a:spcAft>
                          <a:spcPts val="0"/>
                        </a:spcAft>
                      </a:pPr>
                      <a:r>
                        <a:rPr lang="en-US" sz="1400" dirty="0">
                          <a:latin typeface="Times New Roman"/>
                          <a:ea typeface="MS Mincho"/>
                          <a:cs typeface="Times New Roman"/>
                        </a:rPr>
                        <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484909">
                <a:tc>
                  <a:txBody>
                    <a:bodyPr/>
                    <a:lstStyle/>
                    <a:p>
                      <a:pPr indent="226695" algn="just">
                        <a:spcAft>
                          <a:spcPts val="0"/>
                        </a:spcAft>
                      </a:pPr>
                      <a:r>
                        <a:rPr lang="en-US" sz="1400">
                          <a:latin typeface="Times New Roman"/>
                          <a:ea typeface="MS Mincho"/>
                          <a:cs typeface="Times New Roman"/>
                        </a:rPr>
                        <a:t>Recreation and outdoor activities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just">
                        <a:spcAft>
                          <a:spcPts val="0"/>
                        </a:spcAft>
                      </a:pPr>
                      <a:r>
                        <a:rPr lang="en-US" sz="1400" dirty="0">
                          <a:latin typeface="Times New Roman"/>
                          <a:ea typeface="MS Mincho"/>
                          <a:cs typeface="Times New Roman"/>
                        </a:rPr>
                        <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indent="226695" algn="just">
                        <a:spcAft>
                          <a:spcPts val="0"/>
                        </a:spcAft>
                      </a:pPr>
                      <a:r>
                        <a:rPr lang="en-US" sz="1400" dirty="0">
                          <a:latin typeface="Times New Roman"/>
                          <a:ea typeface="MS Mincho"/>
                          <a:cs typeface="Times New Roman"/>
                        </a:rPr>
                        <a:t>E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5" name="Rectangle 2"/>
          <p:cNvSpPr txBox="1">
            <a:spLocks noChangeArrowheads="1"/>
          </p:cNvSpPr>
          <p:nvPr/>
        </p:nvSpPr>
        <p:spPr bwMode="auto">
          <a:xfrm>
            <a:off x="685800" y="0"/>
            <a:ext cx="8458200" cy="457200"/>
          </a:xfrm>
          <a:prstGeom prst="rect">
            <a:avLst/>
          </a:prstGeom>
          <a:noFill/>
          <a:ln w="9525">
            <a:noFill/>
            <a:miter lim="800000"/>
            <a:headEnd/>
            <a:tailEnd/>
          </a:ln>
        </p:spPr>
        <p:txBody>
          <a:bodyPr/>
          <a:lstStyle/>
          <a:p>
            <a:pPr marL="342900" indent="-342900" algn="r" eaLnBrk="0" hangingPunct="0">
              <a:lnSpc>
                <a:spcPct val="100000"/>
              </a:lnSpc>
              <a:defRPr/>
            </a:pPr>
            <a:r>
              <a:rPr lang="en-US" sz="2000" i="1" kern="0" dirty="0">
                <a:latin typeface="+mn-lt"/>
              </a:rPr>
              <a:t>Infrastructure and ecosystem services</a:t>
            </a:r>
          </a:p>
          <a:p>
            <a:pPr marL="342900" indent="-342900" algn="r" eaLnBrk="0" hangingPunct="0">
              <a:lnSpc>
                <a:spcPct val="100000"/>
              </a:lnSpc>
              <a:buFontTx/>
              <a:buChar char="•"/>
              <a:defRPr/>
            </a:pPr>
            <a:endParaRPr lang="en-US" sz="2800" kern="0" dirty="0">
              <a:latin typeface="+mn-lt"/>
            </a:endParaRPr>
          </a:p>
        </p:txBody>
      </p:sp>
    </p:spTree>
    <p:extLst>
      <p:ext uri="{BB962C8B-B14F-4D97-AF65-F5344CB8AC3E}">
        <p14:creationId xmlns:p14="http://schemas.microsoft.com/office/powerpoint/2010/main" val="239289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80988" y="533400"/>
            <a:ext cx="8643937" cy="6096000"/>
          </a:xfrm>
          <a:prstGeom prst="rect">
            <a:avLst/>
          </a:prstGeom>
        </p:spPr>
        <p:txBody>
          <a:bodyPr/>
          <a:lstStyle/>
          <a:p>
            <a:pPr marL="342900" indent="-342900" algn="l" eaLnBrk="1" hangingPunct="1">
              <a:lnSpc>
                <a:spcPct val="80000"/>
              </a:lnSpc>
              <a:spcBef>
                <a:spcPct val="20000"/>
              </a:spcBef>
              <a:defRPr/>
            </a:pPr>
            <a:r>
              <a:rPr lang="en-US" sz="2000" u="sng" dirty="0"/>
              <a:t>Projects</a:t>
            </a:r>
            <a:r>
              <a:rPr lang="en-US" sz="2000" dirty="0"/>
              <a:t>:</a:t>
            </a:r>
          </a:p>
          <a:p>
            <a:pPr marL="342900" indent="-342900" algn="l" eaLnBrk="1" hangingPunct="1">
              <a:lnSpc>
                <a:spcPct val="80000"/>
              </a:lnSpc>
              <a:spcBef>
                <a:spcPct val="20000"/>
              </a:spcBef>
              <a:defRPr/>
            </a:pPr>
            <a:endParaRPr lang="en-US" sz="2000" dirty="0"/>
          </a:p>
          <a:p>
            <a:pPr marL="457200" indent="-457200" algn="l">
              <a:buFontTx/>
              <a:buAutoNum type="arabicParenBoth"/>
              <a:defRPr/>
            </a:pPr>
            <a:r>
              <a:rPr lang="en-US" sz="2000" dirty="0"/>
              <a:t>Alexander von Humboldt Foundation project on Interplay between ecosystem and infrastructure services in the urban environments, </a:t>
            </a:r>
          </a:p>
          <a:p>
            <a:pPr marL="457200" indent="-457200" algn="l">
              <a:buFontTx/>
              <a:buAutoNum type="arabicParenBoth"/>
              <a:defRPr/>
            </a:pPr>
            <a:endParaRPr lang="en-US" sz="2000" dirty="0"/>
          </a:p>
          <a:p>
            <a:pPr marL="457200" indent="-457200" algn="l">
              <a:buFontTx/>
              <a:buAutoNum type="arabicParenBoth"/>
              <a:defRPr/>
            </a:pPr>
            <a:r>
              <a:rPr lang="en-US" sz="2000" dirty="0" err="1"/>
              <a:t>ERA.Net</a:t>
            </a:r>
            <a:r>
              <a:rPr lang="en-US" sz="2000" dirty="0"/>
              <a:t> RUS Plus initiative and the Russian Foundation for Basic Research AUCAM project on “Opportunities for and challenges to urban development and social cohesion in Russia’s Arctic under climate change impacts” (ID # 527, 18-55-76003), </a:t>
            </a:r>
          </a:p>
          <a:p>
            <a:pPr marL="457200" indent="-457200" algn="l">
              <a:buFontTx/>
              <a:buAutoNum type="arabicParenBoth"/>
              <a:defRPr/>
            </a:pPr>
            <a:endParaRPr lang="en-US" sz="2000" dirty="0"/>
          </a:p>
          <a:p>
            <a:pPr marL="457200" indent="-457200" algn="l">
              <a:buFontTx/>
              <a:buAutoNum type="arabicParenBoth"/>
              <a:defRPr/>
            </a:pPr>
            <a:r>
              <a:rPr lang="en-US" sz="2000" dirty="0" err="1"/>
              <a:t>Freie</a:t>
            </a:r>
            <a:r>
              <a:rPr lang="en-US" sz="2000" dirty="0"/>
              <a:t> </a:t>
            </a:r>
            <a:r>
              <a:rPr lang="en-US" sz="2000" dirty="0" err="1"/>
              <a:t>Universität</a:t>
            </a:r>
            <a:r>
              <a:rPr lang="en-US" sz="2000" dirty="0"/>
              <a:t> Berlin – Saint Petersburg State University Joint Seed Money Funding Scheme project on Sustainable Urbanization &amp; Comparative Development.</a:t>
            </a:r>
          </a:p>
          <a:p>
            <a:pPr algn="l">
              <a:defRPr/>
            </a:pPr>
            <a:endParaRPr lang="en-US" sz="2000" kern="0" dirty="0">
              <a:solidFill>
                <a:srgbClr val="000000"/>
              </a:solidFill>
              <a:latin typeface="Arial"/>
            </a:endParaRPr>
          </a:p>
        </p:txBody>
      </p:sp>
      <p:sp>
        <p:nvSpPr>
          <p:cNvPr id="4" name="Rectangle 2"/>
          <p:cNvSpPr txBox="1">
            <a:spLocks noChangeArrowheads="1"/>
          </p:cNvSpPr>
          <p:nvPr/>
        </p:nvSpPr>
        <p:spPr bwMode="auto">
          <a:xfrm>
            <a:off x="0" y="0"/>
            <a:ext cx="9144000" cy="381000"/>
          </a:xfrm>
          <a:prstGeom prst="rect">
            <a:avLst/>
          </a:prstGeom>
          <a:noFill/>
          <a:ln w="9525">
            <a:noFill/>
            <a:miter lim="800000"/>
            <a:headEnd/>
            <a:tailEnd/>
          </a:ln>
        </p:spPr>
        <p:txBody>
          <a:bodyPr/>
          <a:lstStyle/>
          <a:p>
            <a:pPr marL="342900" indent="-342900" algn="l" eaLnBrk="1" hangingPunct="1">
              <a:spcBef>
                <a:spcPct val="20000"/>
              </a:spcBef>
              <a:defRPr/>
            </a:pPr>
            <a:r>
              <a:rPr lang="en-US" sz="2400" b="1" kern="0" dirty="0">
                <a:solidFill>
                  <a:srgbClr val="0070C0"/>
                </a:solidFill>
                <a:latin typeface="+mn-lt"/>
              </a:rPr>
              <a:t>references</a:t>
            </a:r>
          </a:p>
        </p:txBody>
      </p:sp>
    </p:spTree>
    <p:extLst>
      <p:ext uri="{BB962C8B-B14F-4D97-AF65-F5344CB8AC3E}">
        <p14:creationId xmlns:p14="http://schemas.microsoft.com/office/powerpoint/2010/main" val="316797595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3" descr="logo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438" y="260350"/>
            <a:ext cx="20574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D94A65E-3CE7-4456-AF8F-B2EB0102515D}" type="slidenum">
              <a:rPr lang="en-US" altLang="en-US" sz="1400" smtClean="0"/>
              <a:pPr>
                <a:spcBef>
                  <a:spcPct val="0"/>
                </a:spcBef>
                <a:buFontTx/>
                <a:buNone/>
              </a:pPr>
              <a:t>10</a:t>
            </a:fld>
            <a:endParaRPr lang="en-US" altLang="en-US" sz="1400" smtClean="0"/>
          </a:p>
        </p:txBody>
      </p:sp>
      <p:sp>
        <p:nvSpPr>
          <p:cNvPr id="47108" name="Rectangle 8"/>
          <p:cNvSpPr>
            <a:spLocks noChangeArrowheads="1"/>
          </p:cNvSpPr>
          <p:nvPr/>
        </p:nvSpPr>
        <p:spPr bwMode="auto">
          <a:xfrm>
            <a:off x="914400" y="5105400"/>
            <a:ext cx="4800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Aft>
                <a:spcPts val="1000"/>
              </a:spcAft>
              <a:buFontTx/>
              <a:buNone/>
            </a:pPr>
            <a:endParaRPr lang="en-US" altLang="en-US" sz="1800">
              <a:latin typeface="Times New Roman" panose="02020603050405020304" pitchFamily="18" charset="0"/>
              <a:cs typeface="Calibri" panose="020F0502020204030204" pitchFamily="34" charset="0"/>
            </a:endParaRPr>
          </a:p>
          <a:p>
            <a:pPr algn="ctr" eaLnBrk="1" hangingPunct="1">
              <a:lnSpc>
                <a:spcPct val="80000"/>
              </a:lnSpc>
              <a:spcAft>
                <a:spcPts val="1000"/>
              </a:spcAft>
              <a:buFontTx/>
              <a:buNone/>
            </a:pPr>
            <a:endParaRPr lang="en-US" altLang="en-US" sz="1800">
              <a:latin typeface="Times New Roman" panose="02020603050405020304" pitchFamily="18" charset="0"/>
              <a:cs typeface="Calibri" panose="020F0502020204030204" pitchFamily="34" charset="0"/>
            </a:endParaRPr>
          </a:p>
          <a:p>
            <a:pPr algn="ctr" eaLnBrk="1" hangingPunct="1">
              <a:lnSpc>
                <a:spcPct val="80000"/>
              </a:lnSpc>
              <a:spcAft>
                <a:spcPts val="1000"/>
              </a:spcAft>
              <a:buFontTx/>
              <a:buNone/>
            </a:pPr>
            <a:endParaRPr lang="en-US" altLang="en-US" sz="1800">
              <a:latin typeface="Times New Roman" panose="02020603050405020304" pitchFamily="18" charset="0"/>
              <a:cs typeface="Calibri" panose="020F0502020204030204" pitchFamily="34" charset="0"/>
            </a:endParaRPr>
          </a:p>
        </p:txBody>
      </p:sp>
      <p:pic>
        <p:nvPicPr>
          <p:cNvPr id="47110" name="Picture 10" descr="image00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538" y="46038"/>
            <a:ext cx="2001837"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11" descr="Logo_s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9725" y="225425"/>
            <a:ext cx="8953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5388" y="260350"/>
            <a:ext cx="13239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7113" name="Picture 3" descr="UNU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8587" y="4991020"/>
            <a:ext cx="2306638"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17" descr="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18755" y="6042025"/>
            <a:ext cx="9239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1713" y="209550"/>
            <a:ext cx="128428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711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5486400"/>
            <a:ext cx="2209800"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7117" name="Picture 4" descr="logoSP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51300" y="4616450"/>
            <a:ext cx="9017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8" name="Rectangle 14"/>
          <p:cNvSpPr>
            <a:spLocks noChangeArrowheads="1"/>
          </p:cNvSpPr>
          <p:nvPr/>
        </p:nvSpPr>
        <p:spPr bwMode="auto">
          <a:xfrm>
            <a:off x="77788" y="2514600"/>
            <a:ext cx="8763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buFontTx/>
              <a:buNone/>
            </a:pPr>
            <a:endParaRPr lang="en-GB" altLang="en-US" sz="2000" dirty="0"/>
          </a:p>
          <a:p>
            <a:pPr eaLnBrk="1" hangingPunct="1">
              <a:buNone/>
            </a:pPr>
            <a:r>
              <a:rPr lang="en-GB" altLang="en-US" sz="4400" dirty="0"/>
              <a:t>Thank you for your attention!</a:t>
            </a:r>
          </a:p>
          <a:p>
            <a:pPr algn="ctr" eaLnBrk="1" hangingPunct="1">
              <a:lnSpc>
                <a:spcPct val="80000"/>
              </a:lnSpc>
              <a:buFontTx/>
              <a:buNone/>
            </a:pPr>
            <a:endParaRPr lang="en-GB" altLang="en-US" dirty="0"/>
          </a:p>
          <a:p>
            <a:pPr algn="ctr" eaLnBrk="1" hangingPunct="1">
              <a:lnSpc>
                <a:spcPct val="80000"/>
              </a:lnSpc>
              <a:buFontTx/>
              <a:buNone/>
            </a:pPr>
            <a:r>
              <a:rPr lang="en-GB" altLang="en-US" dirty="0"/>
              <a:t>E-mail: </a:t>
            </a:r>
            <a:r>
              <a:rPr lang="en-GB" altLang="en-US" dirty="0">
                <a:hlinkClick r:id="rId12"/>
              </a:rPr>
              <a:t>nikolaibobylev@gmail.com</a:t>
            </a:r>
            <a:endParaRPr lang="en-GB" altLang="en-US" dirty="0"/>
          </a:p>
        </p:txBody>
      </p:sp>
      <p:pic>
        <p:nvPicPr>
          <p:cNvPr id="47119" name="Picture 12" descr="Birmingham University 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1104900"/>
            <a:ext cx="21336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0" name="Picture 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689225" y="1039813"/>
            <a:ext cx="8667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1"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95725" y="1098550"/>
            <a:ext cx="14382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22" name="Picture 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673725" y="1120775"/>
            <a:ext cx="2284413"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23" name="Picture 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705600" y="260350"/>
            <a:ext cx="68580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24" name="Picture 19" descr="logo_blau_2126x624.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152400" y="5943600"/>
            <a:ext cx="22098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5" name="Picture 1" descr="Logo_IOER_D_4c_070418"/>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667000" y="5791200"/>
            <a:ext cx="24352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462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8422</TotalTime>
  <Words>500</Words>
  <Application>Microsoft Office PowerPoint</Application>
  <PresentationFormat>Экран (4:3)</PresentationFormat>
  <Paragraphs>126</Paragraphs>
  <Slides>10</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10</vt:i4>
      </vt:variant>
    </vt:vector>
  </HeadingPairs>
  <TitlesOfParts>
    <vt:vector size="16" baseType="lpstr">
      <vt:lpstr>Arial</vt:lpstr>
      <vt:lpstr>Calibri</vt:lpstr>
      <vt:lpstr>MS Mincho</vt:lpstr>
      <vt:lpstr>Times New Roman</vt:lpstr>
      <vt:lpstr>Default Design</vt:lpstr>
      <vt:lpstr>3_Default Design</vt:lpstr>
      <vt:lpstr>Презентация PowerPoint</vt:lpstr>
      <vt:lpstr>Презентация PowerPoint</vt:lpstr>
      <vt:lpstr>Презентация PowerPoint</vt:lpstr>
      <vt:lpstr>Презентация PowerPoint</vt:lpstr>
      <vt:lpstr>Urban Futures: 3D city – active use of underground space 3-Dimensional Planning is required!</vt:lpstr>
      <vt:lpstr>Презентация PowerPoint</vt:lpstr>
      <vt:lpstr>Презентация PowerPoint</vt:lpstr>
      <vt:lpstr>Ecosystem and infrastructure services consumption trends (major consumption)</vt:lpstr>
      <vt:lpstr>Презентация PowerPoint</vt:lpstr>
      <vt:lpstr>Презентация PowerPoint</vt:lpstr>
    </vt:vector>
  </TitlesOfParts>
  <Company>UNU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an Integrated Assessment Program for the Sustainability, Safety and Security of Urban Underground Infrastructure</dc:title>
  <dc:creator>Bobylev</dc:creator>
  <cp:lastModifiedBy>Nikolai user</cp:lastModifiedBy>
  <cp:revision>528</cp:revision>
  <dcterms:created xsi:type="dcterms:W3CDTF">2005-03-10T07:47:38Z</dcterms:created>
  <dcterms:modified xsi:type="dcterms:W3CDTF">2019-03-30T11:11:11Z</dcterms:modified>
</cp:coreProperties>
</file>