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5" r:id="rId7"/>
    <p:sldId id="264" r:id="rId8"/>
    <p:sldId id="266" r:id="rId9"/>
    <p:sldId id="267" r:id="rId10"/>
    <p:sldId id="25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DB0"/>
    <a:srgbClr val="192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5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F6D94-883F-BF6A-DE47-90FB1D9DD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E1B5FC-AA3B-E12F-2591-A4860B8DE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DE7830-B3F1-3825-1123-176606764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CA5AFE-9BB2-5764-E04E-0B8A5314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0F4677-92A7-7324-028A-408AAF2C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581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64952-F93B-C783-55DB-BA0B06AA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E1CA56-423D-4806-1587-FB029AA05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EF544-8C3D-8490-D6D4-E032CDE7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423573-C8C5-4E1C-39E1-45EF9AE15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8A053B-4D15-9D66-8397-80A11CC5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81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D0A7C-1B1C-5F5F-C933-8536C1A9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81CD86-7A53-2450-C38C-3A3FDCE71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29EEB1-0BDD-871A-43CD-257C0ED3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BDB416-DE02-FF94-BA55-BA71B1796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DB41DD-6F7B-0D80-AC20-6A8E4E78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15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4638F-9CFE-8543-DF44-1646AC87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544A95-5179-23BA-7680-AE27B83FC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949897-6616-840C-6A24-840E5561F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3C7338-63E1-2F93-A767-CC3B93E7D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76CD8B-4B28-CAD0-842F-721C0A477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43B658-049B-1401-5A01-425C95513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29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D2A65-5511-3873-8385-F13D2D23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D74030-C839-1322-FC75-1720E4463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CB7D9D-61D0-AADE-DAB6-51CB8F769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92A9C9-59E3-418F-1E76-E6D17425C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CC0031-3C94-68D4-C794-7B8D1900D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DB42805-9004-06EC-D6CB-ACD58D732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CAB1E3-1618-CDA4-8632-242183154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2D63A0-0561-BC69-F89B-A769D4D3B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96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EE0FC-9A2C-5C82-8997-91499922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0E9D02-DECE-1758-A170-7A49DC14B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E9DF98-763A-D9B8-6315-08E46E0ED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177550-C0D9-67F7-086E-61F542C0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97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AF9728-675D-5455-3596-8C914A83F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F2FA5A-61B6-2319-1DF1-FF7CF43A0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591F91-F113-BCE1-1CA2-5F9D3001E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65A05-F9DB-EA62-86E3-F45D5B261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F89C5D-C2F0-B5D7-6623-C369894E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9C6264-13AE-7406-FCD0-27D5BC6D4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C225E8-1F41-DAB8-47D3-E4874FCB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42DD65-A01F-F7B2-CDE9-3948C38D0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6F44FD-3DC5-8191-BB24-55DA7EF32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6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7F389-18B5-7AEF-9FC2-0A3EE4F05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D8CC4D-8415-5D00-BFFA-51C3569A2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29ADC7-7FB9-9D54-8369-D402A62C4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03FDC2-C15B-0486-F9C4-0ABBA11C6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709ED4-15E1-B354-7487-243B30CC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A686FC-6D52-035F-49F3-D8E3AE06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899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F4BF2-E77B-FCB7-3FC8-6E0B9E18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B57DC-E870-8EB1-743F-A522B770F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75CB37-1572-BC37-0B0C-20F0F32A0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9AA179-A359-C1E1-FF74-5BD84302D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C3DAB4-CFD3-BF9A-585F-A45268CF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27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5A3469-C6F7-7D5F-03E3-006ED368DF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760006-95D0-9D0F-41F8-0EC63A4EA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82BBA-A945-3E1D-0171-991B334B5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22CBB4-9221-C19C-34A4-5FB342EB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5AC55D-DC76-2E51-1D8E-6C94FC8FE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4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D51BA-1724-A941-DA58-8B0D9007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0D81A7-0CAF-2A35-4E19-E5D38E8B6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4604CA-184D-F30D-529B-456DAA5D61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D6D3D-7ACD-2844-98B0-97999272C8E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2DE86A-96A0-287B-786F-3BE3AAF0B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46DA32-E0F5-9451-37D0-A735F8F37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7EC66-6A26-DC4E-A5D9-B532CF95C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27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E2DC05-1DC5-DE0A-1284-808BDA057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51059EA-D793-F090-45B4-2C5B4B930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0" y="2980266"/>
            <a:ext cx="12191999" cy="2226733"/>
          </a:xfrm>
        </p:spPr>
        <p:txBody>
          <a:bodyPr>
            <a:normAutofit fontScale="90000"/>
          </a:bodyPr>
          <a:lstStyle/>
          <a:p>
            <a:pPr algn="l"/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4400" b="1" dirty="0">
                <a:solidFill>
                  <a:schemeClr val="bg1"/>
                </a:solidFill>
              </a:rPr>
            </a:br>
            <a:r>
              <a:rPr lang="ru-RU" sz="4400" b="1" dirty="0">
                <a:solidFill>
                  <a:schemeClr val="bg1"/>
                </a:solidFill>
              </a:rPr>
              <a:t>                                   Как может выглядеть «умный город» </a:t>
            </a:r>
            <a:br>
              <a:rPr lang="ru-RU" sz="4400" b="1" dirty="0">
                <a:solidFill>
                  <a:schemeClr val="bg1"/>
                </a:solidFill>
              </a:rPr>
            </a:br>
            <a:r>
              <a:rPr lang="ru-RU" sz="4400" b="1" dirty="0">
                <a:solidFill>
                  <a:schemeClr val="bg1"/>
                </a:solidFill>
              </a:rPr>
              <a:t>                                   в российской Арктике</a:t>
            </a:r>
            <a:br>
              <a:rPr lang="ru-RU" sz="4400" b="1" dirty="0">
                <a:solidFill>
                  <a:schemeClr val="bg1"/>
                </a:solidFill>
              </a:rPr>
            </a:b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                                                                            А.А. Сергунин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                                                          </a:t>
            </a:r>
            <a:r>
              <a:rPr lang="ru-RU" sz="2700" b="1" dirty="0">
                <a:solidFill>
                  <a:schemeClr val="bg1"/>
                </a:solidFill>
              </a:rPr>
              <a:t>Санкт-Петербургский госуниверситет</a:t>
            </a:r>
            <a:br>
              <a:rPr lang="ru-RU" sz="2700" b="1" dirty="0">
                <a:solidFill>
                  <a:schemeClr val="bg1"/>
                </a:solidFill>
              </a:rPr>
            </a:br>
            <a:r>
              <a:rPr lang="ru-RU" sz="2700" b="1" dirty="0">
                <a:solidFill>
                  <a:schemeClr val="bg1"/>
                </a:solidFill>
              </a:rPr>
              <a:t>                                                                      Северо-Западный институт управления РАНХиГС</a:t>
            </a:r>
            <a:endParaRPr lang="ru-RU" sz="2700" b="1" dirty="0">
              <a:solidFill>
                <a:schemeClr val="bg1"/>
              </a:solidFill>
              <a:latin typeface="Mulish" pitchFamily="2" charset="0"/>
            </a:endParaRP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A56B0D8D-3A65-85DD-A02C-0275EA9114B1}"/>
              </a:ext>
            </a:extLst>
          </p:cNvPr>
          <p:cNvSpPr txBox="1">
            <a:spLocks/>
          </p:cNvSpPr>
          <p:nvPr/>
        </p:nvSpPr>
        <p:spPr>
          <a:xfrm>
            <a:off x="7176304" y="1032076"/>
            <a:ext cx="4062714" cy="63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rgbClr val="19243E"/>
                </a:solidFill>
                <a:latin typeface="Mulish" pitchFamily="2" charset="0"/>
              </a:rPr>
              <a:t>Место для логотипа и наименование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65157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EC8622-9B7C-A966-90B8-5C065D7BC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12192000" cy="6858000"/>
          </a:xfrm>
          <a:prstGeom prst="rect">
            <a:avLst/>
          </a:prstGeom>
        </p:spPr>
      </p:pic>
      <p:sp>
        <p:nvSpPr>
          <p:cNvPr id="4" name="Заголовок 5">
            <a:extLst>
              <a:ext uri="{FF2B5EF4-FFF2-40B4-BE49-F238E27FC236}">
                <a16:creationId xmlns:a16="http://schemas.microsoft.com/office/drawing/2014/main" id="{57FADF55-2D3C-B980-71F0-ED7937BE6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14400"/>
            <a:ext cx="8669867" cy="6366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ulish" pitchFamily="2" charset="0"/>
              </a:rPr>
              <a:t>Видение арктического «умного» города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9A15536-48B1-8C93-9403-6B04422115CC}"/>
              </a:ext>
            </a:extLst>
          </p:cNvPr>
          <p:cNvSpPr txBox="1">
            <a:spLocks/>
          </p:cNvSpPr>
          <p:nvPr/>
        </p:nvSpPr>
        <p:spPr>
          <a:xfrm>
            <a:off x="423333" y="2465408"/>
            <a:ext cx="11243949" cy="41301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bg1"/>
                </a:solidFill>
                <a:latin typeface="Mulish" pitchFamily="2" charset="0"/>
              </a:rPr>
              <a:t>Место для фото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EA8BC-B3C4-58C8-A5E8-04A72A540200}"/>
              </a:ext>
            </a:extLst>
          </p:cNvPr>
          <p:cNvSpPr txBox="1"/>
          <p:nvPr/>
        </p:nvSpPr>
        <p:spPr>
          <a:xfrm>
            <a:off x="1018573" y="2002420"/>
            <a:ext cx="8768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AC9FE4-E14B-91AD-190B-D18FB0CC8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168" y="1699363"/>
            <a:ext cx="6967808" cy="49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4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A32378-6131-E233-7C90-6B1801415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C30DAD-DBFD-1F57-B80C-41057096673D}"/>
              </a:ext>
            </a:extLst>
          </p:cNvPr>
          <p:cNvSpPr txBox="1"/>
          <p:nvPr/>
        </p:nvSpPr>
        <p:spPr>
          <a:xfrm>
            <a:off x="1018573" y="2002420"/>
            <a:ext cx="60612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9243E"/>
                </a:solidFill>
                <a:latin typeface="Mulish" pitchFamily="2" charset="0"/>
              </a:rPr>
              <a:t>Подзаголовок</a:t>
            </a: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r>
              <a:rPr lang="ru-RU" dirty="0">
                <a:solidFill>
                  <a:srgbClr val="19243E"/>
                </a:solidFill>
                <a:latin typeface="Mulish" pitchFamily="2" charset="0"/>
              </a:rPr>
              <a:t>1 – основные тезисы</a:t>
            </a: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r>
              <a:rPr lang="ru-RU" dirty="0">
                <a:solidFill>
                  <a:srgbClr val="19243E"/>
                </a:solidFill>
                <a:latin typeface="Mulish" pitchFamily="2" charset="0"/>
              </a:rPr>
              <a:t>2</a:t>
            </a: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r>
              <a:rPr lang="ru-RU" dirty="0">
                <a:solidFill>
                  <a:srgbClr val="19243E"/>
                </a:solidFill>
                <a:latin typeface="Mulish" pitchFamily="2" charset="0"/>
              </a:rPr>
              <a:t>3</a:t>
            </a: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r>
              <a:rPr lang="ru-RU" dirty="0">
                <a:solidFill>
                  <a:srgbClr val="19243E"/>
                </a:solidFill>
                <a:latin typeface="Mulish" pitchFamily="2" charset="0"/>
              </a:rPr>
              <a:t>4</a:t>
            </a: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  <a:p>
            <a:r>
              <a:rPr lang="ru-RU" dirty="0">
                <a:solidFill>
                  <a:srgbClr val="19243E"/>
                </a:solidFill>
                <a:latin typeface="Mulish" pitchFamily="2" charset="0"/>
              </a:rPr>
              <a:t>5</a:t>
            </a:r>
          </a:p>
          <a:p>
            <a:endParaRPr lang="ru-RU" dirty="0">
              <a:solidFill>
                <a:srgbClr val="19243E"/>
              </a:solidFill>
              <a:latin typeface="Mulish" pitchFamily="2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45EE3C3-F7A2-1E45-BAB2-6F3E7F0B9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14400"/>
            <a:ext cx="9072000" cy="6366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ulish" pitchFamily="2" charset="0"/>
              </a:rPr>
              <a:t>Видение арктического «умного» города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BBF983-81D2-00B4-630A-F5DC4FE01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7" y="2141622"/>
            <a:ext cx="9072000" cy="36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4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7DAF3-A11C-BBB3-235C-2216070EF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F46724-EFC9-0E4A-2485-A11102A49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07A75A4-3789-8BCB-4F78-D21B039C1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14400"/>
            <a:ext cx="9084733" cy="6366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ulish" pitchFamily="2" charset="0"/>
              </a:rPr>
              <a:t>Видение арктического «умного» города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C6A695-C66E-9A4F-EB71-32A800951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897" y="1645827"/>
            <a:ext cx="5004000" cy="498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5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0AF81-5E63-6954-6010-6B85859B1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E4941A-5285-D5F3-1540-6B1CDB194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C6FFB44-8433-3F11-F559-BD7855513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14400"/>
            <a:ext cx="9084733" cy="6366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ulish" pitchFamily="2" charset="0"/>
              </a:rPr>
              <a:t>Видение арктического «умного» города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BE212D-1854-9A1E-C110-A9FB3134D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00" y="1660085"/>
            <a:ext cx="7272000" cy="49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11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8CBE6-5242-B41C-2397-DD990D59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A4CC15-65AA-DE62-2EDA-C27F7EB6B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AE3D9A-783B-91F2-0830-5204545C6E60}"/>
              </a:ext>
            </a:extLst>
          </p:cNvPr>
          <p:cNvSpPr txBox="1"/>
          <p:nvPr/>
        </p:nvSpPr>
        <p:spPr>
          <a:xfrm>
            <a:off x="1018573" y="2002420"/>
            <a:ext cx="80661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«Умный город» – это обеспечение современного качества жизни населения за счет применения инновационных технологий, которые предусматривают экономичное и экологичное использование городских систем жизнедеятельности</a:t>
            </a:r>
            <a:endParaRPr lang="ru-RU" sz="3200" dirty="0">
              <a:solidFill>
                <a:srgbClr val="19243E"/>
              </a:solidFill>
              <a:latin typeface="Mulish" pitchFamily="2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7E4A60C-2EC4-63B4-804E-2C8EA9639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86343"/>
            <a:ext cx="9533467" cy="829734"/>
          </a:xfrm>
        </p:spPr>
        <p:txBody>
          <a:bodyPr>
            <a:noAutofit/>
          </a:bodyPr>
          <a:lstStyle/>
          <a:p>
            <a:r>
              <a:rPr lang="ru-RU" sz="2300" b="1" dirty="0">
                <a:solidFill>
                  <a:schemeClr val="bg1"/>
                </a:solidFill>
                <a:latin typeface="Mulish" pitchFamily="2" charset="0"/>
              </a:rPr>
              <a:t>Первоначальный подход к концепции арктического «умного» города</a:t>
            </a:r>
          </a:p>
        </p:txBody>
      </p:sp>
    </p:spTree>
    <p:extLst>
      <p:ext uri="{BB962C8B-B14F-4D97-AF65-F5344CB8AC3E}">
        <p14:creationId xmlns:p14="http://schemas.microsoft.com/office/powerpoint/2010/main" val="380473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856A8-5F4F-8CEF-07A7-F16CCA28F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881F29-406A-E313-E10D-83DF8BD69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CE5C806-B1C3-B6D5-A1CF-F00495D7F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14400"/>
            <a:ext cx="9084733" cy="6366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ulish" pitchFamily="2" charset="0"/>
              </a:rPr>
              <a:t>Видение арктического «умного» города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08733A-CE69-EF40-2C1C-69D1B047C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438" y="1712819"/>
            <a:ext cx="5112000" cy="497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6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0C42D-0042-1CCC-39BF-09AB0B83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69FA49-CD90-BB66-08B3-E0CD10AB3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2DFF86-CC6C-83C3-E95E-B87DB2D4792C}"/>
              </a:ext>
            </a:extLst>
          </p:cNvPr>
          <p:cNvSpPr txBox="1"/>
          <p:nvPr/>
        </p:nvSpPr>
        <p:spPr>
          <a:xfrm>
            <a:off x="1018573" y="2002420"/>
            <a:ext cx="80661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2018 г. – ведомственный проект Минстроя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«Умный город», реализуемый в рамках национального проекта «Жилье и городская среда» и национальной программы «Цифровая экономика». Паспорт «Умного города» 2018.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г.: Стандарт «Умного города» Минстроя, который регулярно обновляется.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Концепция проекта цифровизации городского хозяйства "Умный город«, </a:t>
            </a: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Приказ Минстроя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25.12.2020 № 866. Новая редакция – Приказ Минстроя 02.12.2024 № 815.</a:t>
            </a:r>
            <a:endParaRPr lang="ru-RU" sz="2400" dirty="0">
              <a:solidFill>
                <a:srgbClr val="192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4B8D30F-39C0-28BF-A5FC-3B9C9FAFF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86343"/>
            <a:ext cx="9533467" cy="82973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ulish" pitchFamily="2" charset="0"/>
              </a:rPr>
              <a:t>Эволюция концепции арктического «умного» города</a:t>
            </a:r>
          </a:p>
        </p:txBody>
      </p:sp>
    </p:spTree>
    <p:extLst>
      <p:ext uri="{BB962C8B-B14F-4D97-AF65-F5344CB8AC3E}">
        <p14:creationId xmlns:p14="http://schemas.microsoft.com/office/powerpoint/2010/main" val="16181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504E8-3326-5653-8FE7-1AFA21BE7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819901-8C4B-1926-5D89-2C08D51B0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B0689B-C4B1-1C66-E086-5C578C88ABF3}"/>
              </a:ext>
            </a:extLst>
          </p:cNvPr>
          <p:cNvSpPr txBox="1"/>
          <p:nvPr/>
        </p:nvSpPr>
        <p:spPr>
          <a:xfrm>
            <a:off x="127000" y="1765344"/>
            <a:ext cx="95334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Обратная связь с гражданами:</a:t>
            </a:r>
            <a:r>
              <a:rPr lang="ru-RU" sz="22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Уровень удовлетворенности граждан ответами на сообщения через модуль «Обращения и сообщения» Платформы обратной связи «Госуслуги. Решаем вместе».</a:t>
            </a:r>
          </a:p>
          <a:p>
            <a:r>
              <a:rPr lang="ru-RU" sz="2200" b="1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среда:</a:t>
            </a:r>
            <a:r>
              <a:rPr lang="ru-RU" sz="22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оля муниципальных образований, подавших заявку на Всероссийский конкурс «Лучшая муниципальная практика».</a:t>
            </a:r>
          </a:p>
          <a:p>
            <a:r>
              <a:rPr lang="ru-RU" sz="2200" b="1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Жильё:</a:t>
            </a:r>
            <a:r>
              <a:rPr lang="ru-RU" sz="22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оля общих собраний собственников, проведенных в электронной форме.</a:t>
            </a:r>
          </a:p>
          <a:p>
            <a:r>
              <a:rPr lang="ru-RU" sz="2200" b="1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Здравоохранение:</a:t>
            </a:r>
            <a:r>
              <a:rPr lang="ru-RU" sz="22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записи к врачу и вызова врача на дом с использованием онлайн-сервисов или с помощью голосовых помощников и (или) чатботов.</a:t>
            </a:r>
          </a:p>
          <a:p>
            <a:r>
              <a:rPr lang="ru-RU" sz="2200" b="1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Экология:</a:t>
            </a:r>
            <a:r>
              <a:rPr lang="ru-RU" sz="2200" dirty="0">
                <a:solidFill>
                  <a:srgbClr val="192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Наличие Автоматизированной системы учета ТКО на объектах обращения с ТКО с передачей информации в государственную информационную систему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чёта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ТКО (или другие информационные системы федерального уровня).</a:t>
            </a:r>
            <a:endParaRPr lang="ru-RU" sz="2200" dirty="0">
              <a:solidFill>
                <a:srgbClr val="192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A4B6C3F-FE6E-202E-CBD3-2B3CBB0A4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86343"/>
            <a:ext cx="9533467" cy="104772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Mulish" pitchFamily="2" charset="0"/>
              </a:rPr>
              <a:t>Эволюция концепции арктического «умного» города: Стандарт 2022 г.</a:t>
            </a:r>
          </a:p>
        </p:txBody>
      </p:sp>
    </p:spTree>
    <p:extLst>
      <p:ext uri="{BB962C8B-B14F-4D97-AF65-F5344CB8AC3E}">
        <p14:creationId xmlns:p14="http://schemas.microsoft.com/office/powerpoint/2010/main" val="759321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09162B-0499-2329-0429-CD37D5D6B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5">
            <a:extLst>
              <a:ext uri="{FF2B5EF4-FFF2-40B4-BE49-F238E27FC236}">
                <a16:creationId xmlns:a16="http://schemas.microsoft.com/office/drawing/2014/main" id="{9097018F-8349-CFD4-AAEE-1A109647FDB4}"/>
              </a:ext>
            </a:extLst>
          </p:cNvPr>
          <p:cNvSpPr txBox="1">
            <a:spLocks/>
          </p:cNvSpPr>
          <p:nvPr/>
        </p:nvSpPr>
        <p:spPr>
          <a:xfrm>
            <a:off x="6475070" y="949150"/>
            <a:ext cx="4062714" cy="636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rgbClr val="19243E"/>
                </a:solidFill>
                <a:latin typeface="Mulish" pitchFamily="2" charset="0"/>
              </a:rPr>
              <a:t>Место для логотипа и наименование компании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05A40D-A1C2-92A7-DED2-F39E1791B10A}"/>
              </a:ext>
            </a:extLst>
          </p:cNvPr>
          <p:cNvSpPr txBox="1"/>
          <p:nvPr/>
        </p:nvSpPr>
        <p:spPr>
          <a:xfrm>
            <a:off x="7954701" y="3554999"/>
            <a:ext cx="25059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ulish" pitchFamily="2" charset="0"/>
              </a:rPr>
              <a:t>Сергунин</a:t>
            </a:r>
          </a:p>
          <a:p>
            <a:r>
              <a:rPr lang="ru-RU" sz="1600" b="1" dirty="0">
                <a:solidFill>
                  <a:schemeClr val="bg1"/>
                </a:solidFill>
                <a:latin typeface="Mulish" pitchFamily="2" charset="0"/>
              </a:rPr>
              <a:t>Александр</a:t>
            </a:r>
          </a:p>
          <a:p>
            <a:r>
              <a:rPr lang="ru-RU" sz="1600" b="1" dirty="0">
                <a:solidFill>
                  <a:schemeClr val="bg1"/>
                </a:solidFill>
                <a:latin typeface="Mulish" pitchFamily="2" charset="0"/>
              </a:rPr>
              <a:t>Анатольевич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B1F7D-4286-155C-0D6D-D331A17502A3}"/>
              </a:ext>
            </a:extLst>
          </p:cNvPr>
          <p:cNvSpPr txBox="1"/>
          <p:nvPr/>
        </p:nvSpPr>
        <p:spPr>
          <a:xfrm>
            <a:off x="6475069" y="4495589"/>
            <a:ext cx="4302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ulish" pitchFamily="2" charset="0"/>
              </a:rPr>
              <a:t>Профессор СПбГУ</a:t>
            </a:r>
          </a:p>
          <a:p>
            <a:r>
              <a:rPr lang="ru-RU" sz="1600" b="1" dirty="0">
                <a:solidFill>
                  <a:schemeClr val="bg1"/>
                </a:solidFill>
                <a:latin typeface="Mulish" pitchFamily="2" charset="0"/>
              </a:rPr>
              <a:t>Директор Арктического центра СЗИУ РАНХиГС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CEB45A-20C1-3F32-B953-1E56FD5AF279}"/>
              </a:ext>
            </a:extLst>
          </p:cNvPr>
          <p:cNvSpPr/>
          <p:nvPr/>
        </p:nvSpPr>
        <p:spPr>
          <a:xfrm>
            <a:off x="6475070" y="2912237"/>
            <a:ext cx="1337842" cy="1583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FAA0D7-40D4-E773-591E-996AFF9B4B38}"/>
              </a:ext>
            </a:extLst>
          </p:cNvPr>
          <p:cNvSpPr txBox="1"/>
          <p:nvPr/>
        </p:nvSpPr>
        <p:spPr>
          <a:xfrm>
            <a:off x="6475070" y="5395981"/>
            <a:ext cx="25059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Mulish" pitchFamily="2" charset="0"/>
              </a:rPr>
              <a:t>Email: sergunin60@mail.ru</a:t>
            </a:r>
            <a:endParaRPr lang="ru-RU" sz="1600" b="1" dirty="0">
              <a:solidFill>
                <a:schemeClr val="bg1"/>
              </a:solidFill>
              <a:latin typeface="Mulish" pitchFamily="2" charset="0"/>
            </a:endParaRPr>
          </a:p>
          <a:p>
            <a:endParaRPr lang="ru-RU" sz="1600" b="1" dirty="0">
              <a:solidFill>
                <a:schemeClr val="bg1"/>
              </a:solidFill>
              <a:latin typeface="Mulish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887017-DE99-7155-3E26-1C59F428B565}"/>
              </a:ext>
            </a:extLst>
          </p:cNvPr>
          <p:cNvSpPr txBox="1"/>
          <p:nvPr/>
        </p:nvSpPr>
        <p:spPr>
          <a:xfrm>
            <a:off x="6562846" y="3125693"/>
            <a:ext cx="1250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Mulish" pitchFamily="2" charset="0"/>
              </a:rPr>
              <a:t>Фото</a:t>
            </a:r>
          </a:p>
          <a:p>
            <a:r>
              <a:rPr lang="ru-RU" b="1" dirty="0">
                <a:solidFill>
                  <a:schemeClr val="bg1"/>
                </a:solidFill>
                <a:latin typeface="Mulish" pitchFamily="2" charset="0"/>
              </a:rPr>
              <a:t>спикера</a:t>
            </a:r>
            <a:endParaRPr lang="ru-RU" sz="1800" b="1" dirty="0">
              <a:solidFill>
                <a:schemeClr val="bg1"/>
              </a:solidFill>
              <a:latin typeface="Mulish" pitchFamily="2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8569C83-47E7-5FB4-53F2-213121C1E4A9}"/>
              </a:ext>
            </a:extLst>
          </p:cNvPr>
          <p:cNvSpPr/>
          <p:nvPr/>
        </p:nvSpPr>
        <p:spPr>
          <a:xfrm>
            <a:off x="10556110" y="5364258"/>
            <a:ext cx="1099596" cy="10070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4FF79D-CA3F-F1EE-73C6-AEE994196CCC}"/>
              </a:ext>
            </a:extLst>
          </p:cNvPr>
          <p:cNvSpPr txBox="1"/>
          <p:nvPr/>
        </p:nvSpPr>
        <p:spPr>
          <a:xfrm>
            <a:off x="10689220" y="5395981"/>
            <a:ext cx="10995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chemeClr val="bg1"/>
                </a:solidFill>
                <a:latin typeface="Mulish" pitchFamily="2" charset="0"/>
              </a:rPr>
              <a:t>Куар</a:t>
            </a:r>
            <a:r>
              <a:rPr lang="ru-RU" sz="1800" b="1" dirty="0">
                <a:solidFill>
                  <a:schemeClr val="bg1"/>
                </a:solidFill>
                <a:latin typeface="Mulish" pitchFamily="2" charset="0"/>
              </a:rPr>
              <a:t>-код на сайт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77F67F-C963-522E-D944-E997660BFF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78" b="7181"/>
          <a:stretch>
            <a:fillRect/>
          </a:stretch>
        </p:blipFill>
        <p:spPr>
          <a:xfrm>
            <a:off x="6479310" y="2878668"/>
            <a:ext cx="1332000" cy="161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383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362</Words>
  <Application>Microsoft Office PowerPoint</Application>
  <PresentationFormat>Широкоэкранный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Mulish</vt:lpstr>
      <vt:lpstr>Arial</vt:lpstr>
      <vt:lpstr>Calibri</vt:lpstr>
      <vt:lpstr>Calibri Light</vt:lpstr>
      <vt:lpstr>Тема Office</vt:lpstr>
      <vt:lpstr>                                                  Как может выглядеть «умный город»                                     в российской Арктике                                                                              А.А. Сергунин                                                           Санкт-Петербургский госуниверситет                                                                       Северо-Западный институт управления РАНХиГС</vt:lpstr>
      <vt:lpstr>Видение арктического «умного» города</vt:lpstr>
      <vt:lpstr>Видение арктического «умного» города</vt:lpstr>
      <vt:lpstr>Видение арктического «умного» города</vt:lpstr>
      <vt:lpstr>Видение арктического «умного» города</vt:lpstr>
      <vt:lpstr>Первоначальный подход к концепции арктического «умного» города</vt:lpstr>
      <vt:lpstr>Видение арктического «умного» города</vt:lpstr>
      <vt:lpstr>Эволюция концепции арктического «умного» города</vt:lpstr>
      <vt:lpstr>Эволюция концепции арктического «умного» города: Стандарт 2022 г.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julia@vectorfilm.ru</dc:creator>
  <cp:lastModifiedBy>Пользователь</cp:lastModifiedBy>
  <cp:revision>7</cp:revision>
  <dcterms:created xsi:type="dcterms:W3CDTF">2025-06-16T15:15:41Z</dcterms:created>
  <dcterms:modified xsi:type="dcterms:W3CDTF">2026-08-12T07:09:28Z</dcterms:modified>
</cp:coreProperties>
</file>