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64" r:id="rId1"/>
  </p:sldMasterIdLst>
  <p:notesMasterIdLst>
    <p:notesMasterId r:id="rId17"/>
  </p:notesMasterIdLst>
  <p:sldIdLst>
    <p:sldId id="256" r:id="rId2"/>
    <p:sldId id="750" r:id="rId3"/>
    <p:sldId id="305" r:id="rId4"/>
    <p:sldId id="322" r:id="rId5"/>
    <p:sldId id="775" r:id="rId6"/>
    <p:sldId id="755" r:id="rId7"/>
    <p:sldId id="677" r:id="rId8"/>
    <p:sldId id="777" r:id="rId9"/>
    <p:sldId id="778" r:id="rId10"/>
    <p:sldId id="779" r:id="rId11"/>
    <p:sldId id="780" r:id="rId12"/>
    <p:sldId id="781" r:id="rId13"/>
    <p:sldId id="782" r:id="rId14"/>
    <p:sldId id="785" r:id="rId15"/>
    <p:sldId id="397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4600D"/>
    <a:srgbClr val="663300"/>
    <a:srgbClr val="582C00"/>
    <a:srgbClr val="05871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3589" autoAdjust="0"/>
    <p:restoredTop sz="94351"/>
  </p:normalViewPr>
  <p:slideViewPr>
    <p:cSldViewPr>
      <p:cViewPr varScale="1">
        <p:scale>
          <a:sx n="107" d="100"/>
          <a:sy n="107" d="100"/>
        </p:scale>
        <p:origin x="728" y="15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6937FD6-2F54-4EA2-AEAC-F23637C7B2BC}" type="datetimeFigureOut">
              <a:rPr lang="ru-RU" smtClean="0"/>
              <a:t>29.11.2025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7F4138-F4F5-4D94-8245-EE45156827A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68146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27F4138-F4F5-4D94-8245-EE45156827A5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96139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7F4138-F4F5-4D94-8245-EE45156827A5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65010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7F4138-F4F5-4D94-8245-EE45156827A5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65010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86B0C6-3DBC-84CE-9CFB-C64D7A5133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3B5C49B1-7E3C-9359-7A32-8854FAAE63C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FF973362-DFAD-B19F-4A6B-2ACE6535C5C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0DFB682B-DF02-1B50-8231-87D054CFC6B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7F4138-F4F5-4D94-8245-EE45156827A5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561985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24DB58-A607-5E48-DC03-086DFF5722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8786B30C-6FA6-8C81-C392-1C1F8A3BC15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F288CE4A-861C-F2F0-60E4-FC63D9705E5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1D9C21B-085D-BC5C-102A-1D9E9CF3A45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7F4138-F4F5-4D94-8245-EE45156827A5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797385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E6A75E-9D97-E234-49C9-73B1210054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51430CB1-24E6-21E7-0BC3-3F746CC0D2C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A4FC2615-BF55-6DAF-E2AA-095D6517643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6D2290B7-E47F-7409-9935-B7AECD7F904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7F4138-F4F5-4D94-8245-EE45156827A5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534521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38973E-AABB-D946-74A0-22F52884E5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0AFE342E-1CA3-838E-ED28-43B2DC266BC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CCF253FA-EFF2-3464-E29D-2C5F21D3494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52323CF0-65B5-A0EE-9AF5-C22E9FE809B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7F4138-F4F5-4D94-8245-EE45156827A5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110281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164EEF-A243-8E04-0A96-ECBD64C0F8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C3CEE9EA-5FDD-06B7-2EDD-5F2D4C6D6FD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CE892D60-ECB3-D03F-E416-052F90B51E3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D09445F7-66F2-805E-8878-398B48535A8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7F4138-F4F5-4D94-8245-EE45156827A5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837651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F6D566-8484-EC46-61C8-592BA333D5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2B56473A-0427-051F-FD91-C42ED75BF3C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08A3BB26-F01F-A733-412E-46439A07FB7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87E6E54A-26BE-064E-B31C-37A0B18A176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7F4138-F4F5-4D94-8245-EE45156827A5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156911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0CBC56-586B-2A16-DBFE-C8D664A677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3C3915B2-AEDD-3BA5-3DAC-3BB996ECA93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94995CB3-6761-C136-7EB1-1CCBD438911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F29C606E-E8A3-9F2C-6152-7F80E0F62E1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7F4138-F4F5-4D94-8245-EE45156827A5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198017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41F2EF-70B2-A33D-AC0C-0460A2342B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3C206EB7-5509-97B6-AACF-0521C9BE34C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6857C149-94AE-6C7D-D87B-3669CE417C4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571031D3-7B09-73F4-266F-716534D71D3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7F4138-F4F5-4D94-8245-EE45156827A5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580795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33C1F8-99B1-56CD-15E0-D5334326E8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18602E18-3BAB-1C68-4FCB-6BCD5350CD4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DFC8453F-C749-1738-19DE-91654036BEB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4624B7D4-8616-EEE0-7195-E84418793FA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7F4138-F4F5-4D94-8245-EE45156827A5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66084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72A1B089-84E1-4E7C-A488-4DF8DAF00C59}" type="datetimeFigureOut">
              <a:rPr lang="ru-RU" smtClean="0"/>
              <a:t>29.11.2025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E76B9F3F-84CB-4096-A5EC-9A36030662C5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8" name="Объект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72A1B089-84E1-4E7C-A488-4DF8DAF00C59}" type="datetimeFigureOut">
              <a:rPr lang="ru-RU" smtClean="0"/>
              <a:t>29.11.2025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E76B9F3F-84CB-4096-A5EC-9A36030662C5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72A1B089-84E1-4E7C-A488-4DF8DAF00C59}" type="datetimeFigureOut">
              <a:rPr lang="ru-RU" smtClean="0"/>
              <a:t>29.11.2025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E76B9F3F-84CB-4096-A5EC-9A36030662C5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1B089-84E1-4E7C-A488-4DF8DAF00C59}" type="datetimeFigureOut">
              <a:rPr lang="ru-RU" smtClean="0"/>
              <a:t>29.11.2025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6B9F3F-84CB-4096-A5EC-9A36030662C5}" type="slidenum">
              <a:rPr lang="ru-RU" smtClean="0"/>
              <a:t>‹#›</a:t>
            </a:fld>
            <a:endParaRPr lang="ru-RU"/>
          </a:p>
        </p:txBody>
      </p:sp>
      <p:sp>
        <p:nvSpPr>
          <p:cNvPr id="9" name="Объект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1B089-84E1-4E7C-A488-4DF8DAF00C59}" type="datetimeFigureOut">
              <a:rPr lang="ru-RU" smtClean="0"/>
              <a:t>29.11.2025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6B9F3F-84CB-4096-A5EC-9A36030662C5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72A1B089-84E1-4E7C-A488-4DF8DAF00C59}" type="datetimeFigureOut">
              <a:rPr lang="ru-RU" smtClean="0"/>
              <a:t>29.11.2025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E76B9F3F-84CB-4096-A5EC-9A36030662C5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1B089-84E1-4E7C-A488-4DF8DAF00C59}" type="datetimeFigureOut">
              <a:rPr lang="ru-RU" smtClean="0"/>
              <a:t>29.11.2025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6B9F3F-84CB-4096-A5EC-9A36030662C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Объект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72A1B089-84E1-4E7C-A488-4DF8DAF00C59}" type="datetimeFigureOut">
              <a:rPr lang="ru-RU" smtClean="0"/>
              <a:t>29.11.2025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E76B9F3F-84CB-4096-A5EC-9A36030662C5}" type="slidenum">
              <a:rPr lang="ru-RU" smtClean="0"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72A1B089-84E1-4E7C-A488-4DF8DAF00C59}" type="datetimeFigureOut">
              <a:rPr lang="ru-RU" smtClean="0"/>
              <a:t>29.11.2025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E76B9F3F-84CB-4096-A5EC-9A36030662C5}" type="slidenum">
              <a:rPr lang="ru-RU" smtClean="0"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1B089-84E1-4E7C-A488-4DF8DAF00C59}" type="datetimeFigureOut">
              <a:rPr lang="ru-RU" smtClean="0"/>
              <a:t>29.11.2025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6B9F3F-84CB-4096-A5EC-9A36030662C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1B089-84E1-4E7C-A488-4DF8DAF00C59}" type="datetimeFigureOut">
              <a:rPr lang="ru-RU" smtClean="0"/>
              <a:t>29.11.2025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6B9F3F-84CB-4096-A5EC-9A36030662C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72A1B089-84E1-4E7C-A488-4DF8DAF00C59}" type="datetimeFigureOut">
              <a:rPr lang="ru-RU" smtClean="0"/>
              <a:t>29.11.2025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E76B9F3F-84CB-4096-A5EC-9A36030662C5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66" r:id="rId2"/>
    <p:sldLayoutId id="2147483867" r:id="rId3"/>
    <p:sldLayoutId id="2147483868" r:id="rId4"/>
    <p:sldLayoutId id="2147483869" r:id="rId5"/>
    <p:sldLayoutId id="2147483870" r:id="rId6"/>
    <p:sldLayoutId id="2147483871" r:id="rId7"/>
    <p:sldLayoutId id="2147483872" r:id="rId8"/>
    <p:sldLayoutId id="2147483873" r:id="rId9"/>
    <p:sldLayoutId id="2147483874" r:id="rId10"/>
    <p:sldLayoutId id="2147483875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205624" y="1283099"/>
            <a:ext cx="7488833" cy="2523844"/>
          </a:xfrm>
        </p:spPr>
        <p:txBody>
          <a:bodyPr>
            <a:noAutofit/>
          </a:bodyPr>
          <a:lstStyle/>
          <a:p>
            <a:pPr algn="ctr" eaLnBrk="0" fontAlgn="base" hangingPunct="0">
              <a:lnSpc>
                <a:spcPct val="110000"/>
              </a:lnSpc>
              <a:spcBef>
                <a:spcPts val="0"/>
              </a:spcBef>
            </a:pPr>
            <a:r>
              <a:rPr lang="ru-RU" sz="3600" kern="100" dirty="0">
                <a:solidFill>
                  <a:srgbClr val="007034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БИОЛОГИЧЕСКАЯ КОРРЕКЦИЯ – ЭФФЕКТИВНЫЙ ПУТЬ УПРАВЛЕНИЯ УРОЖАЙНОСТЬЮ СЕЛЬСКОХОЗЯЙСТВЕННЫХ КУЛЬТУР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27584" y="4091070"/>
            <a:ext cx="8208912" cy="1462908"/>
          </a:xfrm>
        </p:spPr>
        <p:txBody>
          <a:bodyPr>
            <a:noAutofit/>
          </a:bodyPr>
          <a:lstStyle/>
          <a:p>
            <a:pPr algn="ctr" fontAlgn="base">
              <a:spcBef>
                <a:spcPts val="0"/>
              </a:spcBef>
              <a:spcAft>
                <a:spcPts val="1200"/>
              </a:spcAft>
            </a:pPr>
            <a:r>
              <a:rPr lang="ru-RU" altLang="en-US" sz="3200" i="1" dirty="0">
                <a:solidFill>
                  <a:srgbClr val="702500"/>
                </a:solidFill>
                <a:latin typeface="Calibri" panose="020F0502020204030204" pitchFamily="34" charset="0"/>
              </a:rPr>
              <a:t>Александр Иванович ПОПОВ,</a:t>
            </a:r>
          </a:p>
          <a:p>
            <a:pPr algn="ctr" fontAlgn="base">
              <a:spcBef>
                <a:spcPts val="0"/>
              </a:spcBef>
              <a:spcAft>
                <a:spcPct val="0"/>
              </a:spcAft>
            </a:pPr>
            <a:r>
              <a:rPr lang="ru-RU" sz="2600" b="0" i="1" dirty="0">
                <a:solidFill>
                  <a:srgbClr val="702500"/>
                </a:solidFill>
                <a:latin typeface="Calibri" panose="020F0502020204030204" pitchFamily="34" charset="0"/>
              </a:rPr>
              <a:t>ФГБОУВО «Санкт-</a:t>
            </a:r>
            <a:r>
              <a:rPr lang="ru-RU" sz="2600" b="0" i="1" dirty="0" err="1">
                <a:solidFill>
                  <a:srgbClr val="702500"/>
                </a:solidFill>
                <a:latin typeface="Calibri" panose="020F0502020204030204" pitchFamily="34" charset="0"/>
              </a:rPr>
              <a:t>Петербургскии</a:t>
            </a:r>
            <a:r>
              <a:rPr lang="ru-RU" sz="2600" b="0" i="1" dirty="0">
                <a:solidFill>
                  <a:srgbClr val="702500"/>
                </a:solidFill>
                <a:latin typeface="Calibri" panose="020F0502020204030204" pitchFamily="34" charset="0"/>
              </a:rPr>
              <a:t>̆ </a:t>
            </a:r>
            <a:r>
              <a:rPr lang="ru-RU" sz="2600" b="0" i="1" dirty="0" err="1">
                <a:solidFill>
                  <a:srgbClr val="702500"/>
                </a:solidFill>
                <a:latin typeface="Calibri" panose="020F0502020204030204" pitchFamily="34" charset="0"/>
              </a:rPr>
              <a:t>государственныи</a:t>
            </a:r>
            <a:r>
              <a:rPr lang="ru-RU" sz="2600" b="0" i="1" dirty="0">
                <a:solidFill>
                  <a:srgbClr val="702500"/>
                </a:solidFill>
                <a:latin typeface="Calibri" panose="020F0502020204030204" pitchFamily="34" charset="0"/>
              </a:rPr>
              <a:t>̆ университет», </a:t>
            </a:r>
            <a:r>
              <a:rPr lang="ru-RU" altLang="en-US" sz="2600" b="0" i="1" dirty="0">
                <a:solidFill>
                  <a:srgbClr val="702500"/>
                </a:solidFill>
                <a:latin typeface="Calibri" panose="020F0502020204030204" pitchFamily="34" charset="0"/>
              </a:rPr>
              <a:t>д.с.-х.н., профессор, академик РАЕН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6D0814D-D192-95BC-2E13-809CDDE1D26D}"/>
              </a:ext>
            </a:extLst>
          </p:cNvPr>
          <p:cNvSpPr txBox="1"/>
          <p:nvPr/>
        </p:nvSpPr>
        <p:spPr>
          <a:xfrm>
            <a:off x="2843808" y="5838105"/>
            <a:ext cx="424847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hangingPunct="1">
              <a:spcBef>
                <a:spcPts val="0"/>
              </a:spcBef>
              <a:buClr>
                <a:schemeClr val="accent1"/>
              </a:buClr>
              <a:buSzPct val="80000"/>
              <a:buFont typeface="Wingdings 2" pitchFamily="2" charset="2"/>
              <a:buNone/>
            </a:pPr>
            <a:r>
              <a:rPr lang="ru-RU" altLang="ru-RU" sz="2400" i="1" dirty="0">
                <a:latin typeface="Calibri" panose="020F0502020204030204" pitchFamily="34" charset="0"/>
              </a:rPr>
              <a:t>Москва</a:t>
            </a:r>
          </a:p>
          <a:p>
            <a:pPr algn="ctr" eaLnBrk="1" hangingPunct="1">
              <a:spcBef>
                <a:spcPts val="0"/>
              </a:spcBef>
              <a:buClr>
                <a:schemeClr val="accent1"/>
              </a:buClr>
              <a:buSzPct val="80000"/>
              <a:buFont typeface="Wingdings 2" pitchFamily="2" charset="2"/>
              <a:buNone/>
            </a:pPr>
            <a:r>
              <a:rPr lang="ru-RU" altLang="ru-RU" sz="2400" i="1" dirty="0">
                <a:latin typeface="Calibri" panose="020F0502020204030204" pitchFamily="34" charset="0"/>
              </a:rPr>
              <a:t>2025</a:t>
            </a:r>
          </a:p>
        </p:txBody>
      </p:sp>
      <p:pic>
        <p:nvPicPr>
          <p:cNvPr id="6" name="Picture 6" descr="Картинки по запросу герб спбгу">
            <a:extLst>
              <a:ext uri="{FF2B5EF4-FFF2-40B4-BE49-F238E27FC236}">
                <a16:creationId xmlns:a16="http://schemas.microsoft.com/office/drawing/2014/main" id="{E7621269-4376-1DC5-40EC-2AAEA871CA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5994" y="337999"/>
            <a:ext cx="828094" cy="11360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125219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567A3681-54A8-B5F1-49E0-2F5E177EBE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0904" y="1988840"/>
            <a:ext cx="6542192" cy="4869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332656"/>
            <a:ext cx="8496944" cy="706090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ru-RU" sz="3600" b="1">
                <a:solidFill>
                  <a:schemeClr val="tx1"/>
                </a:solidFill>
                <a:latin typeface="Calibri" panose="020F0502020204030204" pitchFamily="34" charset="0"/>
              </a:rPr>
              <a:t>Цель выступления</a:t>
            </a:r>
            <a:endParaRPr lang="ru-RU" sz="3600" b="1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179512" y="1052736"/>
            <a:ext cx="8496944" cy="1728192"/>
          </a:xfrm>
        </p:spPr>
        <p:txBody>
          <a:bodyPr>
            <a:noAutofit/>
          </a:bodyPr>
          <a:lstStyle/>
          <a:p>
            <a:pPr marL="0" indent="0" algn="just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2800" dirty="0">
                <a:latin typeface="Calibri" panose="020F0502020204030204" pitchFamily="34" charset="0"/>
              </a:rPr>
              <a:t>изложить концептуальное представление о регуляции роста и развития </a:t>
            </a:r>
            <a:r>
              <a:rPr lang="ru-RU" sz="2800" b="1" dirty="0">
                <a:solidFill>
                  <a:srgbClr val="04600D"/>
                </a:solidFill>
                <a:latin typeface="Calibri" panose="020F0502020204030204" pitchFamily="34" charset="0"/>
              </a:rPr>
              <a:t>растений </a:t>
            </a:r>
            <a:r>
              <a:rPr lang="ru-RU" sz="2800" dirty="0">
                <a:latin typeface="Calibri" panose="020F0502020204030204" pitchFamily="34" charset="0"/>
              </a:rPr>
              <a:t>с помощью </a:t>
            </a:r>
            <a:r>
              <a:rPr lang="ru-RU" sz="2800" b="1" dirty="0">
                <a:solidFill>
                  <a:srgbClr val="04600D"/>
                </a:solidFill>
                <a:latin typeface="Calibri" panose="020F0502020204030204" pitchFamily="34" charset="0"/>
              </a:rPr>
              <a:t>биологической коррекции</a:t>
            </a:r>
            <a:r>
              <a:rPr lang="ru-RU" sz="2800" dirty="0">
                <a:latin typeface="Calibri" panose="020F0502020204030204" pitchFamily="34" charset="0"/>
              </a:rPr>
              <a:t>.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E76B9F3F-84CB-4096-A5EC-9A36030662C5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15990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332656"/>
            <a:ext cx="8496944" cy="706090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ru-RU" sz="3600" b="1" dirty="0">
                <a:solidFill>
                  <a:schemeClr val="tx1"/>
                </a:solidFill>
                <a:latin typeface="Calibri" panose="020F0502020204030204" pitchFamily="34" charset="0"/>
              </a:rPr>
              <a:t>Питание растений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179512" y="1052736"/>
            <a:ext cx="8496944" cy="3384376"/>
          </a:xfrm>
        </p:spPr>
        <p:txBody>
          <a:bodyPr>
            <a:noAutofit/>
          </a:bodyPr>
          <a:lstStyle/>
          <a:p>
            <a:pPr marL="0" indent="0" algn="just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2800" dirty="0">
                <a:latin typeface="Calibri" panose="020F0502020204030204" pitchFamily="34" charset="0"/>
              </a:rPr>
              <a:t>Ещё в первой половине 20-го века была </a:t>
            </a:r>
            <a:r>
              <a:rPr lang="ru-RU" sz="2800" b="1" i="1" dirty="0">
                <a:latin typeface="Calibri" panose="020F0502020204030204" pitchFamily="34" charset="0"/>
              </a:rPr>
              <a:t>экспериментально </a:t>
            </a:r>
            <a:r>
              <a:rPr lang="ru-RU" sz="2800" dirty="0">
                <a:latin typeface="Calibri" panose="020F0502020204030204" pitchFamily="34" charset="0"/>
              </a:rPr>
              <a:t>продемонстрирована </a:t>
            </a:r>
            <a:r>
              <a:rPr lang="ru-RU" sz="2800" dirty="0" err="1">
                <a:latin typeface="Calibri" panose="020F0502020204030204" pitchFamily="34" charset="0"/>
              </a:rPr>
              <a:t>возмож-ность</a:t>
            </a:r>
            <a:r>
              <a:rPr lang="ru-RU" sz="2800" dirty="0">
                <a:latin typeface="Calibri" panose="020F0502020204030204" pitchFamily="34" charset="0"/>
              </a:rPr>
              <a:t> поступления сложных </a:t>
            </a:r>
            <a:r>
              <a:rPr lang="ru-RU" sz="2800" b="1" dirty="0">
                <a:solidFill>
                  <a:srgbClr val="C00000"/>
                </a:solidFill>
                <a:latin typeface="Calibri" panose="020F0502020204030204" pitchFamily="34" charset="0"/>
              </a:rPr>
              <a:t>органических молекул</a:t>
            </a:r>
            <a:r>
              <a:rPr lang="ru-RU" sz="2800" dirty="0">
                <a:latin typeface="Calibri" panose="020F0502020204030204" pitchFamily="34" charset="0"/>
              </a:rPr>
              <a:t> в </a:t>
            </a:r>
            <a:r>
              <a:rPr lang="ru-RU" sz="2800" b="1" dirty="0">
                <a:solidFill>
                  <a:srgbClr val="04600D"/>
                </a:solidFill>
                <a:latin typeface="Calibri" panose="020F0502020204030204" pitchFamily="34" charset="0"/>
              </a:rPr>
              <a:t>растения</a:t>
            </a:r>
            <a:r>
              <a:rPr lang="ru-RU" sz="2800" dirty="0">
                <a:latin typeface="Calibri" panose="020F0502020204030204" pitchFamily="34" charset="0"/>
              </a:rPr>
              <a:t> непосредственно через корневую систему или посредством </a:t>
            </a: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  <a:latin typeface="Calibri" panose="020F0502020204030204" pitchFamily="34" charset="0"/>
              </a:rPr>
              <a:t>микоризы</a:t>
            </a:r>
            <a:r>
              <a:rPr lang="ru-RU" sz="2800" dirty="0">
                <a:latin typeface="Calibri" panose="020F0502020204030204" pitchFamily="34" charset="0"/>
              </a:rPr>
              <a:t> и их дальнейшее участие в процессах жизнедеятельности.</a:t>
            </a:r>
            <a:endParaRPr lang="ru-RU" altLang="en-US" sz="2800" dirty="0">
              <a:solidFill>
                <a:srgbClr val="003300"/>
              </a:solidFill>
              <a:latin typeface="Calibri" panose="020F0502020204030204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E76B9F3F-84CB-4096-A5EC-9A36030662C5}" type="slidenum">
              <a:rPr lang="ru-RU" smtClean="0"/>
              <a:t>3</a:t>
            </a:fld>
            <a:endParaRPr lang="ru-RU"/>
          </a:p>
        </p:txBody>
      </p:sp>
      <p:pic>
        <p:nvPicPr>
          <p:cNvPr id="5" name="Picture 2" descr="http://zarasti.ru/uploads/posts/2012/5164.jpg">
            <a:extLst>
              <a:ext uri="{FF2B5EF4-FFF2-40B4-BE49-F238E27FC236}">
                <a16:creationId xmlns:a16="http://schemas.microsoft.com/office/drawing/2014/main" id="{CA4E9C8E-3970-14AF-2356-721FE79795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4293096"/>
            <a:ext cx="4284476" cy="2347385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44510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332656"/>
            <a:ext cx="8496944" cy="706090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ru-RU" sz="3600" b="1" dirty="0">
                <a:solidFill>
                  <a:schemeClr val="tx1"/>
                </a:solidFill>
                <a:latin typeface="Calibri" panose="020F0502020204030204" pitchFamily="34" charset="0"/>
              </a:rPr>
              <a:t>Питание растений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251520" y="1052736"/>
            <a:ext cx="8352928" cy="5472608"/>
          </a:xfrm>
        </p:spPr>
        <p:txBody>
          <a:bodyPr>
            <a:noAutofit/>
          </a:bodyPr>
          <a:lstStyle/>
          <a:p>
            <a:pPr marL="0" indent="0" algn="just" hangingPunct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ru-RU" altLang="en-US" sz="2800" dirty="0">
                <a:latin typeface="Calibri" pitchFamily="34" charset="0"/>
              </a:rPr>
              <a:t>Известны  следующие  факты </a:t>
            </a:r>
            <a:r>
              <a:rPr lang="ru-RU" altLang="en-US" sz="2800" b="1" i="1" dirty="0">
                <a:latin typeface="Calibri" pitchFamily="34" charset="0"/>
              </a:rPr>
              <a:t>поглощения</a:t>
            </a:r>
            <a:r>
              <a:rPr lang="ru-RU" altLang="en-US" sz="2800" dirty="0">
                <a:latin typeface="Calibri" pitchFamily="34" charset="0"/>
              </a:rPr>
              <a:t>  и </a:t>
            </a:r>
            <a:r>
              <a:rPr lang="ru-RU" altLang="en-US" sz="2800" b="1" i="1" dirty="0">
                <a:latin typeface="Calibri" pitchFamily="34" charset="0"/>
              </a:rPr>
              <a:t>усвоения</a:t>
            </a:r>
            <a:r>
              <a:rPr lang="ru-RU" altLang="en-US" sz="2800" dirty="0">
                <a:latin typeface="Calibri" pitchFamily="34" charset="0"/>
              </a:rPr>
              <a:t> </a:t>
            </a:r>
            <a:r>
              <a:rPr lang="ru-RU" altLang="en-US" sz="2800" b="1" dirty="0">
                <a:solidFill>
                  <a:srgbClr val="04600D"/>
                </a:solidFill>
                <a:latin typeface="Calibri" pitchFamily="34" charset="0"/>
              </a:rPr>
              <a:t>зелёными сосудистыми растениями</a:t>
            </a:r>
            <a:r>
              <a:rPr lang="ru-RU" altLang="en-US" sz="2800" dirty="0">
                <a:solidFill>
                  <a:srgbClr val="04600D"/>
                </a:solidFill>
                <a:latin typeface="Calibri" pitchFamily="34" charset="0"/>
              </a:rPr>
              <a:t> </a:t>
            </a:r>
            <a:r>
              <a:rPr lang="ru-RU" altLang="en-US" sz="2800" dirty="0">
                <a:latin typeface="Calibri" pitchFamily="34" charset="0"/>
              </a:rPr>
              <a:t>готовых </a:t>
            </a:r>
            <a:r>
              <a:rPr lang="ru-RU" altLang="en-US" sz="2800" b="1" dirty="0">
                <a:solidFill>
                  <a:srgbClr val="C00000"/>
                </a:solidFill>
                <a:latin typeface="Calibri" pitchFamily="34" charset="0"/>
              </a:rPr>
              <a:t>органических молекул</a:t>
            </a:r>
            <a:r>
              <a:rPr lang="ru-RU" altLang="en-US" sz="2800" b="1" dirty="0">
                <a:latin typeface="Calibri" pitchFamily="34" charset="0"/>
              </a:rPr>
              <a:t>:</a:t>
            </a:r>
          </a:p>
          <a:p>
            <a:pPr algn="just" hangingPunct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rgbClr val="04600D"/>
              </a:buClr>
              <a:buSzPct val="100000"/>
              <a:buFont typeface="Wingdings" pitchFamily="2" charset="2"/>
              <a:buChar char="v"/>
            </a:pPr>
            <a:r>
              <a:rPr lang="ru-RU" altLang="en-US" sz="2800" cap="none" dirty="0">
                <a:solidFill>
                  <a:schemeClr val="tx1"/>
                </a:solidFill>
                <a:latin typeface="Calibri" pitchFamily="34" charset="0"/>
              </a:rPr>
              <a:t> существуют </a:t>
            </a:r>
            <a:r>
              <a:rPr lang="ru-RU" altLang="en-US" sz="2800" b="1" dirty="0">
                <a:solidFill>
                  <a:srgbClr val="04600D"/>
                </a:solidFill>
                <a:latin typeface="Calibri" pitchFamily="34" charset="0"/>
                <a:cs typeface="Arial" charset="0"/>
              </a:rPr>
              <a:t>растения</a:t>
            </a:r>
            <a:r>
              <a:rPr lang="ru-RU" altLang="en-US" sz="2800" b="1" dirty="0">
                <a:solidFill>
                  <a:srgbClr val="993300"/>
                </a:solidFill>
                <a:latin typeface="Calibri" pitchFamily="34" charset="0"/>
                <a:cs typeface="Arial" charset="0"/>
              </a:rPr>
              <a:t>-хищники</a:t>
            </a:r>
            <a:r>
              <a:rPr lang="en-US" altLang="en-US" sz="2800" dirty="0">
                <a:latin typeface="Calibri" pitchFamily="34" charset="0"/>
                <a:cs typeface="Arial" charset="0"/>
              </a:rPr>
              <a:t>;</a:t>
            </a:r>
            <a:endParaRPr lang="ru-RU" altLang="en-US" sz="2800" dirty="0">
              <a:latin typeface="Calibri" pitchFamily="34" charset="0"/>
              <a:cs typeface="Arial" charset="0"/>
            </a:endParaRPr>
          </a:p>
          <a:p>
            <a:pPr algn="just" hangingPunct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rgbClr val="04600D"/>
              </a:buClr>
              <a:buSzPct val="100000"/>
              <a:buFont typeface="Wingdings" pitchFamily="2" charset="2"/>
              <a:buChar char="v"/>
            </a:pPr>
            <a:r>
              <a:rPr lang="ru-RU" altLang="en-US" sz="2800" dirty="0">
                <a:latin typeface="Calibri" pitchFamily="34" charset="0"/>
              </a:rPr>
              <a:t> существуют </a:t>
            </a:r>
            <a:r>
              <a:rPr lang="ru-RU" altLang="en-US" sz="2800" b="1" dirty="0">
                <a:solidFill>
                  <a:srgbClr val="04600D"/>
                </a:solidFill>
                <a:latin typeface="Calibri" pitchFamily="34" charset="0"/>
                <a:cs typeface="Arial" charset="0"/>
              </a:rPr>
              <a:t>растения-</a:t>
            </a:r>
            <a:r>
              <a:rPr lang="ru-RU" altLang="en-US" sz="2800" b="1" dirty="0">
                <a:solidFill>
                  <a:srgbClr val="993300"/>
                </a:solidFill>
                <a:latin typeface="Calibri" pitchFamily="34" charset="0"/>
                <a:cs typeface="Arial" charset="0"/>
              </a:rPr>
              <a:t>паразиты</a:t>
            </a:r>
            <a:r>
              <a:rPr lang="en-US" altLang="en-US" sz="2800" dirty="0">
                <a:latin typeface="Calibri" pitchFamily="34" charset="0"/>
                <a:cs typeface="Arial" charset="0"/>
              </a:rPr>
              <a:t>;</a:t>
            </a:r>
            <a:endParaRPr lang="ru-RU" altLang="en-US" sz="2800" dirty="0">
              <a:latin typeface="Calibri" pitchFamily="34" charset="0"/>
              <a:cs typeface="Arial" charset="0"/>
            </a:endParaRPr>
          </a:p>
          <a:p>
            <a:pPr algn="just" hangingPunct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rgbClr val="04600D"/>
              </a:buClr>
              <a:buSzPct val="100000"/>
              <a:buFont typeface="Wingdings" pitchFamily="2" charset="2"/>
              <a:buChar char="v"/>
            </a:pPr>
            <a:r>
              <a:rPr lang="ru-RU" altLang="en-US" sz="2800" b="1" cap="none" dirty="0">
                <a:solidFill>
                  <a:srgbClr val="04600D"/>
                </a:solidFill>
                <a:latin typeface="Calibri" pitchFamily="34" charset="0"/>
                <a:cs typeface="Arial" charset="0"/>
              </a:rPr>
              <a:t> растения</a:t>
            </a:r>
            <a:r>
              <a:rPr lang="ru-RU" altLang="en-US" sz="2800" b="1" cap="none" dirty="0">
                <a:solidFill>
                  <a:srgbClr val="993300"/>
                </a:solidFill>
                <a:latin typeface="Calibri" pitchFamily="34" charset="0"/>
                <a:cs typeface="Arial" charset="0"/>
              </a:rPr>
              <a:t> </a:t>
            </a:r>
            <a:r>
              <a:rPr lang="ru-RU" altLang="en-US" sz="2800" dirty="0">
                <a:latin typeface="Calibri" pitchFamily="34" charset="0"/>
              </a:rPr>
              <a:t>способны </a:t>
            </a:r>
            <a:r>
              <a:rPr lang="ru-RU" altLang="en-US" sz="2800" b="1" cap="none" dirty="0">
                <a:solidFill>
                  <a:schemeClr val="tx1"/>
                </a:solidFill>
                <a:latin typeface="Calibri" pitchFamily="34" charset="0"/>
                <a:cs typeface="Arial" charset="0"/>
              </a:rPr>
              <a:t>переваривать </a:t>
            </a:r>
            <a:r>
              <a:rPr lang="ru-RU" altLang="en-US" sz="2800" cap="none" dirty="0">
                <a:solidFill>
                  <a:schemeClr val="tx1"/>
                </a:solidFill>
                <a:latin typeface="Calibri" pitchFamily="34" charset="0"/>
              </a:rPr>
              <a:t>части  </a:t>
            </a:r>
            <a:r>
              <a:rPr lang="ru-RU" altLang="en-US" sz="2800" b="1" cap="none" dirty="0">
                <a:solidFill>
                  <a:srgbClr val="993300"/>
                </a:solidFill>
                <a:latin typeface="Calibri" pitchFamily="34" charset="0"/>
                <a:cs typeface="Arial" charset="0"/>
              </a:rPr>
              <a:t>микоризных грибов</a:t>
            </a:r>
            <a:r>
              <a:rPr lang="en-US" altLang="en-US" sz="2800" dirty="0">
                <a:latin typeface="Calibri" pitchFamily="34" charset="0"/>
                <a:cs typeface="Arial" charset="0"/>
              </a:rPr>
              <a:t>;</a:t>
            </a:r>
            <a:endParaRPr lang="ru-RU" altLang="en-US" sz="2800" dirty="0">
              <a:latin typeface="Calibri" pitchFamily="34" charset="0"/>
              <a:cs typeface="Arial" charset="0"/>
            </a:endParaRPr>
          </a:p>
          <a:p>
            <a:pPr algn="just" hangingPunct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rgbClr val="04600D"/>
              </a:buClr>
              <a:buSzPct val="100000"/>
              <a:buFont typeface="Wingdings" pitchFamily="2" charset="2"/>
              <a:buChar char="v"/>
            </a:pPr>
            <a:r>
              <a:rPr lang="ru-RU" altLang="en-US" sz="2800" dirty="0">
                <a:latin typeface="Calibri" pitchFamily="34" charset="0"/>
              </a:rPr>
              <a:t> з</a:t>
            </a:r>
            <a:r>
              <a:rPr lang="ru-RU" altLang="en-US" sz="2800" cap="none" dirty="0">
                <a:solidFill>
                  <a:schemeClr val="tx1"/>
                </a:solidFill>
                <a:latin typeface="Calibri" pitchFamily="34" charset="0"/>
              </a:rPr>
              <a:t>ародыши семян, прорастая, используют для своего питания </a:t>
            </a:r>
            <a:r>
              <a:rPr lang="ru-RU" altLang="en-US" sz="2800" b="1" cap="none" dirty="0">
                <a:solidFill>
                  <a:srgbClr val="C00000"/>
                </a:solidFill>
                <a:latin typeface="Calibri" pitchFamily="34" charset="0"/>
              </a:rPr>
              <a:t>органические вещества</a:t>
            </a:r>
            <a:r>
              <a:rPr lang="ru-RU" altLang="en-US" sz="2800" cap="none" dirty="0">
                <a:solidFill>
                  <a:srgbClr val="C00000"/>
                </a:solidFill>
                <a:latin typeface="Calibri" pitchFamily="34" charset="0"/>
              </a:rPr>
              <a:t> </a:t>
            </a:r>
            <a:r>
              <a:rPr lang="ru-RU" altLang="en-US" sz="2800" b="1" cap="none" dirty="0">
                <a:solidFill>
                  <a:schemeClr val="tx1"/>
                </a:solidFill>
                <a:latin typeface="Calibri" pitchFamily="34" charset="0"/>
              </a:rPr>
              <a:t>семядолей</a:t>
            </a:r>
            <a:r>
              <a:rPr lang="ru-RU" altLang="en-US" sz="2800" cap="none" dirty="0">
                <a:solidFill>
                  <a:schemeClr val="tx1"/>
                </a:solidFill>
                <a:latin typeface="Calibri" pitchFamily="34" charset="0"/>
              </a:rPr>
              <a:t> или </a:t>
            </a:r>
            <a:r>
              <a:rPr lang="ru-RU" altLang="en-US" sz="2800" b="1" cap="none" dirty="0">
                <a:solidFill>
                  <a:schemeClr val="tx1"/>
                </a:solidFill>
                <a:latin typeface="Calibri" pitchFamily="34" charset="0"/>
              </a:rPr>
              <a:t>эндосперма</a:t>
            </a:r>
            <a:r>
              <a:rPr lang="en-US" altLang="en-US" sz="2800" dirty="0">
                <a:latin typeface="Calibri" pitchFamily="34" charset="0"/>
                <a:cs typeface="Arial" charset="0"/>
              </a:rPr>
              <a:t>;</a:t>
            </a:r>
            <a:endParaRPr lang="ru-RU" altLang="en-US" sz="2800" dirty="0">
              <a:latin typeface="Calibri" pitchFamily="34" charset="0"/>
              <a:cs typeface="Arial" charset="0"/>
            </a:endParaRPr>
          </a:p>
          <a:p>
            <a:pPr marL="0" indent="0" algn="just" hangingPunct="0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  <a:buNone/>
            </a:pPr>
            <a:endParaRPr lang="ru-RU" altLang="en-US" sz="2800" b="1" dirty="0">
              <a:latin typeface="Calibri" pitchFamily="34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E76B9F3F-84CB-4096-A5EC-9A36030662C5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41945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913EE0-8649-4C99-1EA4-C6D647C290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D53BA93-0A0A-A540-9FC6-75FADBC6DC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512" y="332656"/>
            <a:ext cx="8496944" cy="706090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ru-RU" sz="3600" b="1" dirty="0">
                <a:solidFill>
                  <a:schemeClr val="tx1"/>
                </a:solidFill>
                <a:latin typeface="Calibri" panose="020F0502020204030204" pitchFamily="34" charset="0"/>
              </a:rPr>
              <a:t>Питание растений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AB9660C-9B2C-E909-AA18-335BDD7188AF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251520" y="1052736"/>
            <a:ext cx="8352928" cy="5472608"/>
          </a:xfrm>
        </p:spPr>
        <p:txBody>
          <a:bodyPr>
            <a:noAutofit/>
          </a:bodyPr>
          <a:lstStyle/>
          <a:p>
            <a:pPr marL="0" indent="0" algn="just" hangingPunct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ru-RU" altLang="en-US" sz="2800" dirty="0">
                <a:latin typeface="Calibri" pitchFamily="34" charset="0"/>
              </a:rPr>
              <a:t>Известны  следующие  факты </a:t>
            </a:r>
            <a:r>
              <a:rPr lang="ru-RU" altLang="en-US" sz="2800" b="1" i="1" dirty="0">
                <a:latin typeface="Calibri" pitchFamily="34" charset="0"/>
              </a:rPr>
              <a:t>поглощения</a:t>
            </a:r>
            <a:r>
              <a:rPr lang="ru-RU" altLang="en-US" sz="2800" dirty="0">
                <a:latin typeface="Calibri" pitchFamily="34" charset="0"/>
              </a:rPr>
              <a:t>  и </a:t>
            </a:r>
            <a:r>
              <a:rPr lang="ru-RU" altLang="en-US" sz="2800" b="1" i="1" dirty="0">
                <a:latin typeface="Calibri" pitchFamily="34" charset="0"/>
              </a:rPr>
              <a:t>усвоения</a:t>
            </a:r>
            <a:r>
              <a:rPr lang="ru-RU" altLang="en-US" sz="2800" dirty="0">
                <a:latin typeface="Calibri" pitchFamily="34" charset="0"/>
              </a:rPr>
              <a:t> </a:t>
            </a:r>
            <a:r>
              <a:rPr lang="ru-RU" altLang="en-US" sz="2800" b="1" dirty="0">
                <a:solidFill>
                  <a:srgbClr val="04600D"/>
                </a:solidFill>
                <a:latin typeface="Calibri" pitchFamily="34" charset="0"/>
              </a:rPr>
              <a:t>зелёными сосудистыми растениями</a:t>
            </a:r>
            <a:r>
              <a:rPr lang="ru-RU" altLang="en-US" sz="2800" dirty="0">
                <a:solidFill>
                  <a:srgbClr val="04600D"/>
                </a:solidFill>
                <a:latin typeface="Calibri" pitchFamily="34" charset="0"/>
              </a:rPr>
              <a:t> </a:t>
            </a:r>
            <a:r>
              <a:rPr lang="ru-RU" altLang="en-US" sz="2800" dirty="0">
                <a:latin typeface="Calibri" pitchFamily="34" charset="0"/>
              </a:rPr>
              <a:t>готовых </a:t>
            </a:r>
            <a:r>
              <a:rPr lang="ru-RU" altLang="en-US" sz="2800" b="1" dirty="0">
                <a:solidFill>
                  <a:srgbClr val="C00000"/>
                </a:solidFill>
                <a:latin typeface="Calibri" pitchFamily="34" charset="0"/>
              </a:rPr>
              <a:t>органических молекул</a:t>
            </a:r>
            <a:r>
              <a:rPr lang="ru-RU" altLang="en-US" sz="2800" b="1" dirty="0">
                <a:latin typeface="Calibri" pitchFamily="34" charset="0"/>
              </a:rPr>
              <a:t>:</a:t>
            </a:r>
          </a:p>
          <a:p>
            <a:pPr algn="just" hangingPunct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rgbClr val="04600D"/>
              </a:buClr>
              <a:buSzPct val="100000"/>
              <a:buFont typeface="Wingdings" pitchFamily="2" charset="2"/>
              <a:buChar char="v"/>
            </a:pPr>
            <a:r>
              <a:rPr lang="ru-RU" altLang="en-US" sz="2800" cap="none" dirty="0">
                <a:solidFill>
                  <a:schemeClr val="tx1"/>
                </a:solidFill>
                <a:latin typeface="Calibri" pitchFamily="34" charset="0"/>
              </a:rPr>
              <a:t> в растительных клетках присутствуют как «</a:t>
            </a:r>
            <a:r>
              <a:rPr lang="ru-RU" altLang="en-US" sz="2800" b="1" cap="none" dirty="0">
                <a:solidFill>
                  <a:srgbClr val="04600D"/>
                </a:solidFill>
                <a:latin typeface="Calibri" pitchFamily="34" charset="0"/>
              </a:rPr>
              <a:t>автотрофные</a:t>
            </a:r>
            <a:r>
              <a:rPr lang="ru-RU" altLang="en-US" sz="2800" cap="none" dirty="0">
                <a:solidFill>
                  <a:schemeClr val="tx1"/>
                </a:solidFill>
                <a:latin typeface="Calibri" pitchFamily="34" charset="0"/>
              </a:rPr>
              <a:t>» органоиды (</a:t>
            </a:r>
            <a:r>
              <a:rPr lang="ru-RU" altLang="en-US" sz="2800" b="1" cap="none" dirty="0">
                <a:solidFill>
                  <a:srgbClr val="04600D"/>
                </a:solidFill>
                <a:latin typeface="Calibri" pitchFamily="34" charset="0"/>
              </a:rPr>
              <a:t>хлоропласты</a:t>
            </a:r>
            <a:r>
              <a:rPr lang="ru-RU" altLang="en-US" sz="2800" cap="none" dirty="0">
                <a:solidFill>
                  <a:schemeClr val="tx1"/>
                </a:solidFill>
                <a:latin typeface="Calibri" pitchFamily="34" charset="0"/>
              </a:rPr>
              <a:t>), так и «</a:t>
            </a:r>
            <a:r>
              <a:rPr lang="ru-RU" altLang="en-US" sz="2800" b="1" cap="none" dirty="0">
                <a:solidFill>
                  <a:srgbClr val="C00000"/>
                </a:solidFill>
                <a:latin typeface="Calibri" pitchFamily="34" charset="0"/>
              </a:rPr>
              <a:t>гетеротрофные</a:t>
            </a:r>
            <a:r>
              <a:rPr lang="ru-RU" altLang="en-US" sz="2800" cap="none" dirty="0">
                <a:solidFill>
                  <a:schemeClr val="tx1"/>
                </a:solidFill>
                <a:latin typeface="Calibri" pitchFamily="34" charset="0"/>
              </a:rPr>
              <a:t>» (</a:t>
            </a:r>
            <a:r>
              <a:rPr lang="ru-RU" altLang="en-US" sz="2800" b="1" cap="none" dirty="0">
                <a:solidFill>
                  <a:srgbClr val="C00000"/>
                </a:solidFill>
                <a:latin typeface="Calibri" pitchFamily="34" charset="0"/>
              </a:rPr>
              <a:t>митохондрии</a:t>
            </a:r>
            <a:r>
              <a:rPr lang="ru-RU" altLang="en-US" sz="2800" cap="none" dirty="0">
                <a:solidFill>
                  <a:schemeClr val="tx1"/>
                </a:solidFill>
                <a:latin typeface="Calibri" pitchFamily="34" charset="0"/>
              </a:rPr>
              <a:t>)</a:t>
            </a:r>
            <a:r>
              <a:rPr lang="en-US" altLang="en-US" sz="2800" dirty="0">
                <a:latin typeface="Calibri" pitchFamily="34" charset="0"/>
                <a:cs typeface="Arial" charset="0"/>
              </a:rPr>
              <a:t>;</a:t>
            </a:r>
            <a:endParaRPr lang="ru-RU" altLang="en-US" sz="2800" dirty="0">
              <a:latin typeface="Calibri" pitchFamily="34" charset="0"/>
              <a:cs typeface="Arial" charset="0"/>
            </a:endParaRPr>
          </a:p>
          <a:p>
            <a:pPr algn="just" hangingPunct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rgbClr val="04600D"/>
              </a:buClr>
              <a:buSzPct val="100000"/>
              <a:buFont typeface="Wingdings" pitchFamily="2" charset="2"/>
              <a:buChar char="v"/>
            </a:pPr>
            <a:r>
              <a:rPr lang="ru-RU" altLang="en-US" sz="2800" cap="none" dirty="0">
                <a:solidFill>
                  <a:schemeClr val="tx1"/>
                </a:solidFill>
                <a:latin typeface="Calibri" pitchFamily="34" charset="0"/>
                <a:cs typeface="Arial" charset="0"/>
              </a:rPr>
              <a:t> известно также такое явление, как </a:t>
            </a:r>
            <a:r>
              <a:rPr lang="ru-RU" altLang="en-US" sz="2800" b="1" cap="none" dirty="0" err="1">
                <a:solidFill>
                  <a:schemeClr val="tx1"/>
                </a:solidFill>
                <a:latin typeface="Calibri" pitchFamily="34" charset="0"/>
                <a:cs typeface="Arial" charset="0"/>
              </a:rPr>
              <a:t>ризофагия</a:t>
            </a:r>
            <a:r>
              <a:rPr lang="ru-RU" altLang="en-US" sz="2800" b="1" cap="none" dirty="0">
                <a:solidFill>
                  <a:schemeClr val="tx1"/>
                </a:solidFill>
                <a:latin typeface="Calibri" pitchFamily="34" charset="0"/>
                <a:cs typeface="Arial" charset="0"/>
              </a:rPr>
              <a:t> –</a:t>
            </a:r>
            <a:r>
              <a:rPr lang="ru-RU" altLang="en-US" sz="2800" b="1" cap="none" dirty="0">
                <a:solidFill>
                  <a:srgbClr val="009900"/>
                </a:solidFill>
                <a:latin typeface="Calibri" pitchFamily="34" charset="0"/>
                <a:cs typeface="Arial" charset="0"/>
              </a:rPr>
              <a:t> </a:t>
            </a:r>
            <a:r>
              <a:rPr lang="ru-RU" altLang="en-US" sz="2800" cap="none" dirty="0">
                <a:solidFill>
                  <a:schemeClr val="tx1"/>
                </a:solidFill>
                <a:latin typeface="Calibri" pitchFamily="34" charset="0"/>
                <a:cs typeface="Arial" charset="0"/>
              </a:rPr>
              <a:t>поглощение </a:t>
            </a:r>
            <a:r>
              <a:rPr lang="ru-RU" altLang="en-US" sz="2800" b="1" cap="none" dirty="0">
                <a:solidFill>
                  <a:srgbClr val="007034"/>
                </a:solidFill>
                <a:latin typeface="Calibri" pitchFamily="34" charset="0"/>
                <a:cs typeface="Arial" charset="0"/>
              </a:rPr>
              <a:t>растениями</a:t>
            </a:r>
            <a:r>
              <a:rPr lang="ru-RU" altLang="en-US" sz="2800" cap="none" dirty="0">
                <a:solidFill>
                  <a:srgbClr val="007034"/>
                </a:solidFill>
                <a:latin typeface="Calibri" pitchFamily="34" charset="0"/>
                <a:cs typeface="Arial" charset="0"/>
              </a:rPr>
              <a:t> </a:t>
            </a:r>
            <a:r>
              <a:rPr lang="ru-RU" altLang="en-US" sz="2800" b="1" cap="none" dirty="0">
                <a:solidFill>
                  <a:schemeClr val="tx1"/>
                </a:solidFill>
                <a:latin typeface="Calibri" pitchFamily="34" charset="0"/>
                <a:cs typeface="Arial" charset="0"/>
              </a:rPr>
              <a:t>бактерий</a:t>
            </a:r>
            <a:r>
              <a:rPr lang="ru-RU" altLang="en-US" sz="2800" cap="none" dirty="0">
                <a:solidFill>
                  <a:schemeClr val="tx1"/>
                </a:solidFill>
                <a:latin typeface="Calibri" pitchFamily="34" charset="0"/>
                <a:cs typeface="Arial" charset="0"/>
              </a:rPr>
              <a:t> ризосферы и получение от этих </a:t>
            </a:r>
            <a:r>
              <a:rPr lang="ru-RU" altLang="en-US" sz="2800" cap="none" dirty="0" err="1">
                <a:solidFill>
                  <a:schemeClr val="tx1"/>
                </a:solidFill>
                <a:latin typeface="Calibri" pitchFamily="34" charset="0"/>
                <a:cs typeface="Arial" charset="0"/>
              </a:rPr>
              <a:t>микробионтов</a:t>
            </a:r>
            <a:r>
              <a:rPr lang="ru-RU" altLang="en-US" sz="2800" cap="none" dirty="0">
                <a:solidFill>
                  <a:schemeClr val="tx1"/>
                </a:solidFill>
                <a:latin typeface="Calibri" pitchFamily="34" charset="0"/>
                <a:cs typeface="Arial" charset="0"/>
              </a:rPr>
              <a:t> питательных веществ, в т. ч. </a:t>
            </a:r>
            <a:r>
              <a:rPr lang="ru-RU" altLang="en-US" sz="2800" b="1" cap="none" dirty="0">
                <a:solidFill>
                  <a:srgbClr val="C00000"/>
                </a:solidFill>
                <a:latin typeface="Calibri" pitchFamily="34" charset="0"/>
                <a:cs typeface="Arial" charset="0"/>
              </a:rPr>
              <a:t>органических </a:t>
            </a:r>
            <a:r>
              <a:rPr lang="ru-RU" sz="2800" cap="none" dirty="0">
                <a:solidFill>
                  <a:schemeClr val="tx1"/>
                </a:solidFill>
                <a:latin typeface="Calibri" pitchFamily="34" charset="0"/>
                <a:cs typeface="Arial" charset="0"/>
              </a:rPr>
              <a:t>(White </a:t>
            </a:r>
            <a:r>
              <a:rPr lang="ru-RU" sz="2800" cap="none" dirty="0" err="1">
                <a:solidFill>
                  <a:schemeClr val="tx1"/>
                </a:solidFill>
                <a:latin typeface="Calibri" pitchFamily="34" charset="0"/>
                <a:cs typeface="Arial" charset="0"/>
              </a:rPr>
              <a:t>et</a:t>
            </a:r>
            <a:r>
              <a:rPr lang="ru-RU" sz="2800" cap="none" dirty="0">
                <a:solidFill>
                  <a:schemeClr val="tx1"/>
                </a:solidFill>
                <a:latin typeface="Calibri" pitchFamily="34" charset="0"/>
                <a:cs typeface="Arial" charset="0"/>
              </a:rPr>
              <a:t> </a:t>
            </a:r>
            <a:r>
              <a:rPr lang="ru-RU" sz="2800" cap="none" dirty="0" err="1">
                <a:solidFill>
                  <a:schemeClr val="tx1"/>
                </a:solidFill>
                <a:latin typeface="Calibri" pitchFamily="34" charset="0"/>
                <a:cs typeface="Arial" charset="0"/>
              </a:rPr>
              <a:t>al</a:t>
            </a:r>
            <a:r>
              <a:rPr lang="ru-RU" sz="2800" cap="none" dirty="0">
                <a:solidFill>
                  <a:schemeClr val="tx1"/>
                </a:solidFill>
                <a:latin typeface="Calibri" pitchFamily="34" charset="0"/>
                <a:cs typeface="Arial" charset="0"/>
              </a:rPr>
              <a:t>., 2018)</a:t>
            </a:r>
            <a:r>
              <a:rPr lang="ru-RU" altLang="en-US" sz="2800" dirty="0">
                <a:latin typeface="Calibri" pitchFamily="34" charset="0"/>
                <a:cs typeface="Arial" charset="0"/>
              </a:rPr>
              <a:t>.</a:t>
            </a:r>
          </a:p>
          <a:p>
            <a:pPr marL="0" indent="0" algn="just" hangingPunct="0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  <a:buNone/>
            </a:pPr>
            <a:endParaRPr lang="ru-RU" altLang="en-US" sz="2800" b="1" dirty="0">
              <a:latin typeface="Calibri" pitchFamily="34" charset="0"/>
            </a:endParaRP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8EE0A174-D848-65EE-6829-1A13963F401C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E76B9F3F-84CB-4096-A5EC-9A36030662C5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91140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D09894-E0A3-F7F5-A7F4-03ECCD6A84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C119DAC-4BB6-FF45-E300-927F7042AE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512" y="332656"/>
            <a:ext cx="8496944" cy="706090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ru-RU" sz="3600" b="1" dirty="0">
                <a:solidFill>
                  <a:schemeClr val="tx1"/>
                </a:solidFill>
                <a:latin typeface="Calibri" panose="020F0502020204030204" pitchFamily="34" charset="0"/>
              </a:rPr>
              <a:t>Питание растений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EE05AA8-AC41-03E8-0E48-20DC56F63AA3}"/>
              </a:ext>
            </a:extLst>
          </p:cNvPr>
          <p:cNvSpPr txBox="1">
            <a:spLocks noChangeArrowheads="1"/>
          </p:cNvSpPr>
          <p:nvPr/>
        </p:nvSpPr>
        <p:spPr>
          <a:xfrm>
            <a:off x="241672" y="1038748"/>
            <a:ext cx="8496944" cy="3576382"/>
          </a:xfrm>
          <a:prstGeom prst="rect">
            <a:avLst/>
          </a:prstGeom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000" b="0" kern="1200" cap="small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indent="0" algn="just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ru-RU" sz="2800" b="1" cap="none" dirty="0">
                <a:solidFill>
                  <a:schemeClr val="tx1"/>
                </a:solidFill>
                <a:latin typeface="Calibri" pitchFamily="34" charset="0"/>
                <a:cs typeface="Arial" charset="0"/>
              </a:rPr>
              <a:t>Биологический смысл</a:t>
            </a:r>
            <a:r>
              <a:rPr lang="ru-RU" sz="2800" cap="none" dirty="0">
                <a:solidFill>
                  <a:schemeClr val="tx1"/>
                </a:solidFill>
                <a:latin typeface="Calibri" pitchFamily="34" charset="0"/>
                <a:cs typeface="Arial" charset="0"/>
              </a:rPr>
              <a:t> потребления </a:t>
            </a:r>
            <a:r>
              <a:rPr lang="ru-RU" sz="2800" b="1" cap="none" dirty="0">
                <a:solidFill>
                  <a:srgbClr val="04600D"/>
                </a:solidFill>
                <a:latin typeface="Calibri" pitchFamily="34" charset="0"/>
                <a:cs typeface="Arial" charset="0"/>
              </a:rPr>
              <a:t>зелеными сосудистыми растениями</a:t>
            </a:r>
            <a:r>
              <a:rPr lang="ru-RU" sz="2800" cap="none" dirty="0">
                <a:solidFill>
                  <a:schemeClr val="tx1"/>
                </a:solidFill>
                <a:latin typeface="Calibri" pitchFamily="34" charset="0"/>
                <a:cs typeface="Arial" charset="0"/>
              </a:rPr>
              <a:t> </a:t>
            </a:r>
            <a:r>
              <a:rPr lang="ru-RU" sz="2800" b="1" cap="none" dirty="0">
                <a:solidFill>
                  <a:srgbClr val="C00000"/>
                </a:solidFill>
                <a:latin typeface="Calibri" pitchFamily="34" charset="0"/>
                <a:cs typeface="Arial" charset="0"/>
              </a:rPr>
              <a:t>органических соединений</a:t>
            </a:r>
            <a:r>
              <a:rPr lang="ru-RU" sz="2800" cap="none" dirty="0">
                <a:solidFill>
                  <a:schemeClr val="tx1"/>
                </a:solidFill>
                <a:latin typeface="Calibri" pitchFamily="34" charset="0"/>
                <a:cs typeface="Arial" charset="0"/>
              </a:rPr>
              <a:t> заключается в том, что </a:t>
            </a:r>
            <a:r>
              <a:rPr lang="ru-RU" sz="2800" b="1" cap="none" dirty="0">
                <a:solidFill>
                  <a:srgbClr val="04600D"/>
                </a:solidFill>
                <a:latin typeface="Calibri" pitchFamily="34" charset="0"/>
                <a:cs typeface="Arial" charset="0"/>
              </a:rPr>
              <a:t>растения</a:t>
            </a:r>
            <a:r>
              <a:rPr lang="ru-RU" sz="2800" cap="none" dirty="0">
                <a:solidFill>
                  <a:schemeClr val="tx1"/>
                </a:solidFill>
                <a:latin typeface="Calibri" pitchFamily="34" charset="0"/>
                <a:cs typeface="Arial" charset="0"/>
              </a:rPr>
              <a:t> в результате ассимиляции аллохтонных </a:t>
            </a:r>
            <a:r>
              <a:rPr lang="ru-RU" sz="2800" b="1" cap="none" dirty="0">
                <a:solidFill>
                  <a:srgbClr val="C00000"/>
                </a:solidFill>
                <a:latin typeface="Calibri" pitchFamily="34" charset="0"/>
                <a:cs typeface="Arial" charset="0"/>
              </a:rPr>
              <a:t>органических соединений </a:t>
            </a:r>
            <a:r>
              <a:rPr lang="ru-RU" sz="2800" cap="none" dirty="0">
                <a:solidFill>
                  <a:schemeClr val="tx1"/>
                </a:solidFill>
                <a:latin typeface="Calibri" pitchFamily="34" charset="0"/>
                <a:cs typeface="Arial" charset="0"/>
              </a:rPr>
              <a:t>«экономят» энергию за счёт использования в синтетических процессах готовых структурных блоков биологических макромолекул. </a:t>
            </a:r>
            <a:endParaRPr lang="ru-RU" altLang="ru-RU" sz="2800" cap="none" dirty="0">
              <a:solidFill>
                <a:schemeClr val="tx1"/>
              </a:solidFill>
              <a:latin typeface="Calibri" pitchFamily="34" charset="0"/>
              <a:cs typeface="Arial" charset="0"/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B7380FA-D520-2622-45D8-087705CFDA93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E76B9F3F-84CB-4096-A5EC-9A36030662C5}" type="slidenum">
              <a:rPr lang="ru-RU" smtClean="0"/>
              <a:t>6</a:t>
            </a:fld>
            <a:endParaRPr lang="ru-RU"/>
          </a:p>
        </p:txBody>
      </p:sp>
      <p:pic>
        <p:nvPicPr>
          <p:cNvPr id="5" name="Picture 4" descr="Органические молекулы — углеводы и липиды (жиры). Биология 10 класс.">
            <a:extLst>
              <a:ext uri="{FF2B5EF4-FFF2-40B4-BE49-F238E27FC236}">
                <a16:creationId xmlns:a16="http://schemas.microsoft.com/office/drawing/2014/main" id="{0B711991-C35A-814F-709D-3CBAD86071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6388" y="4749146"/>
            <a:ext cx="3072342" cy="17761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Номер слайда 4">
            <a:extLst>
              <a:ext uri="{FF2B5EF4-FFF2-40B4-BE49-F238E27FC236}">
                <a16:creationId xmlns:a16="http://schemas.microsoft.com/office/drawing/2014/main" id="{6C2BFAB1-3401-08CE-2766-021B0863C8B9}"/>
              </a:ext>
            </a:extLst>
          </p:cNvPr>
          <p:cNvSpPr txBox="1">
            <a:spLocks noChangeArrowheads="1"/>
          </p:cNvSpPr>
          <p:nvPr/>
        </p:nvSpPr>
        <p:spPr>
          <a:xfrm>
            <a:off x="8129588" y="5734050"/>
            <a:ext cx="609600" cy="520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defPPr>
              <a:defRPr lang="ru-RU"/>
            </a:defPPr>
            <a:lvl1pPr marL="0" algn="l" defTabSz="914400" rtl="0" eaLnBrk="1" latinLnBrk="0" hangingPunct="1">
              <a:spcBef>
                <a:spcPct val="20000"/>
              </a:spcBef>
              <a:buChar char="•"/>
              <a:defRPr sz="3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har char="–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har char="–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har char="»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fld id="{E59A7514-251A-EB48-B95A-6FC27C8D30DE}" type="slidenum">
              <a:rPr lang="ru-RU" altLang="ru-RU" sz="1400" b="1" smtClean="0">
                <a:solidFill>
                  <a:srgbClr val="FFFFFF"/>
                </a:solidFill>
              </a:rPr>
              <a:pPr algn="ctr">
                <a:spcBef>
                  <a:spcPct val="0"/>
                </a:spcBef>
                <a:buFontTx/>
                <a:buNone/>
              </a:pPr>
              <a:t>6</a:t>
            </a:fld>
            <a:endParaRPr lang="ru-RU" altLang="ru-RU" sz="1400" b="1" dirty="0">
              <a:solidFill>
                <a:srgbClr val="FFFFFF"/>
              </a:solidFill>
            </a:endParaRPr>
          </a:p>
        </p:txBody>
      </p:sp>
      <p:pic>
        <p:nvPicPr>
          <p:cNvPr id="8" name="Picture 2" descr="TEМA 9. АМИНОКИСЛОТЫ, ПЕПТИДЫ И БЕЛКИ 9.1. Аминокислоты 9.2. Пептиды и поли">
            <a:extLst>
              <a:ext uri="{FF2B5EF4-FFF2-40B4-BE49-F238E27FC236}">
                <a16:creationId xmlns:a16="http://schemas.microsoft.com/office/drawing/2014/main" id="{551FCCD5-AA89-DEE9-286F-EF56559F5C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115" y="4725144"/>
            <a:ext cx="1853720" cy="14010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Мономеры">
            <a:extLst>
              <a:ext uri="{FF2B5EF4-FFF2-40B4-BE49-F238E27FC236}">
                <a16:creationId xmlns:a16="http://schemas.microsoft.com/office/drawing/2014/main" id="{6FEA05E3-33CF-C168-34FD-F2EF52EAB8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3301" y="4553127"/>
            <a:ext cx="2808312" cy="2106234"/>
          </a:xfrm>
          <a:prstGeom prst="rect">
            <a:avLst/>
          </a:prstGeom>
          <a:noFill/>
          <a:effectLst>
            <a:softEdge rad="165882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65029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8E0473-D52D-8178-0475-F3CDBE8208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Заголовок 1">
            <a:extLst>
              <a:ext uri="{FF2B5EF4-FFF2-40B4-BE49-F238E27FC236}">
                <a16:creationId xmlns:a16="http://schemas.microsoft.com/office/drawing/2014/main" id="{07D64200-245A-69C2-D85D-935D4A9C437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51521" y="154297"/>
            <a:ext cx="8535958" cy="700187"/>
          </a:xfrm>
          <a:solidFill>
            <a:schemeClr val="accent1">
              <a:lumMod val="40000"/>
              <a:lumOff val="60000"/>
            </a:schemeClr>
          </a:solidFill>
        </p:spPr>
        <p:txBody>
          <a:bodyPr wrap="square" anchor="ctr">
            <a:noAutofit/>
          </a:bodyPr>
          <a:lstStyle/>
          <a:p>
            <a:pPr algn="ctr"/>
            <a:r>
              <a:rPr lang="ru-RU" sz="3600" b="1" dirty="0">
                <a:solidFill>
                  <a:schemeClr val="tx1"/>
                </a:solidFill>
                <a:latin typeface="Calibri" panose="020F0502020204030204" pitchFamily="34" charset="0"/>
              </a:rPr>
              <a:t>Питание растений</a:t>
            </a:r>
          </a:p>
        </p:txBody>
      </p:sp>
      <p:sp>
        <p:nvSpPr>
          <p:cNvPr id="19458" name="Объект 2">
            <a:extLst>
              <a:ext uri="{FF2B5EF4-FFF2-40B4-BE49-F238E27FC236}">
                <a16:creationId xmlns:a16="http://schemas.microsoft.com/office/drawing/2014/main" id="{8DBD91CE-E225-BAB2-7141-1BCEA75BD780}"/>
              </a:ext>
            </a:extLst>
          </p:cNvPr>
          <p:cNvSpPr>
            <a:spLocks noGrp="1" noChangeArrowheads="1"/>
          </p:cNvSpPr>
          <p:nvPr>
            <p:ph sz="half" idx="1"/>
          </p:nvPr>
        </p:nvSpPr>
        <p:spPr>
          <a:xfrm>
            <a:off x="251521" y="990975"/>
            <a:ext cx="5184575" cy="5492375"/>
          </a:xfrm>
        </p:spPr>
        <p:txBody>
          <a:bodyPr wrap="square" anchor="t">
            <a:noAutofit/>
          </a:bodyPr>
          <a:lstStyle/>
          <a:p>
            <a:pPr marL="0" indent="0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2800" dirty="0">
                <a:latin typeface="Calibri" panose="020F0502020204030204" pitchFamily="34" charset="0"/>
                <a:cs typeface="Calibri" panose="020F0502020204030204" pitchFamily="34" charset="0"/>
              </a:rPr>
              <a:t>Кроме того, у </a:t>
            </a:r>
            <a:r>
              <a:rPr lang="ru-RU" sz="2800" b="1" dirty="0">
                <a:solidFill>
                  <a:srgbClr val="00703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зелёных сосудистых растений</a:t>
            </a:r>
            <a:r>
              <a:rPr lang="ru-RU" sz="2800" dirty="0">
                <a:solidFill>
                  <a:srgbClr val="00703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800" dirty="0">
                <a:latin typeface="Calibri" panose="020F0502020204030204" pitchFamily="34" charset="0"/>
                <a:cs typeface="Calibri" panose="020F0502020204030204" pitchFamily="34" charset="0"/>
              </a:rPr>
              <a:t>установлено четыре разновидности пищеварения:</a:t>
            </a:r>
          </a:p>
          <a:p>
            <a:pPr algn="just" hangingPunct="0">
              <a:lnSpc>
                <a:spcPct val="113000"/>
              </a:lnSpc>
              <a:spcBef>
                <a:spcPts val="0"/>
              </a:spcBef>
              <a:spcAft>
                <a:spcPts val="600"/>
              </a:spcAft>
              <a:buClr>
                <a:srgbClr val="04600D"/>
              </a:buClr>
              <a:buSzPct val="100000"/>
              <a:buFont typeface="Wingdings" pitchFamily="2" charset="2"/>
              <a:buChar char="v"/>
            </a:pPr>
            <a:r>
              <a:rPr lang="ru-RU" sz="2800" dirty="0">
                <a:latin typeface="Calibri" pitchFamily="34" charset="0"/>
                <a:cs typeface="Arial" charset="0"/>
              </a:rPr>
              <a:t>внеклеточное (</a:t>
            </a:r>
            <a:r>
              <a:rPr lang="ru-RU" sz="2800" i="1" dirty="0">
                <a:latin typeface="Calibri" pitchFamily="34" charset="0"/>
                <a:cs typeface="Arial" charset="0"/>
              </a:rPr>
              <a:t>А</a:t>
            </a:r>
            <a:r>
              <a:rPr lang="ru-RU" sz="2800" dirty="0">
                <a:latin typeface="Calibri" pitchFamily="34" charset="0"/>
                <a:cs typeface="Arial" charset="0"/>
              </a:rPr>
              <a:t>),</a:t>
            </a:r>
          </a:p>
          <a:p>
            <a:pPr algn="just" hangingPunct="0">
              <a:lnSpc>
                <a:spcPct val="113000"/>
              </a:lnSpc>
              <a:spcBef>
                <a:spcPts val="0"/>
              </a:spcBef>
              <a:spcAft>
                <a:spcPts val="600"/>
              </a:spcAft>
              <a:buClr>
                <a:srgbClr val="04600D"/>
              </a:buClr>
              <a:buSzPct val="100000"/>
              <a:buFont typeface="Wingdings" pitchFamily="2" charset="2"/>
              <a:buChar char="v"/>
            </a:pPr>
            <a:r>
              <a:rPr lang="ru-RU" sz="2800" dirty="0">
                <a:latin typeface="Calibri" pitchFamily="34" charset="0"/>
                <a:cs typeface="Arial" charset="0"/>
              </a:rPr>
              <a:t>внутриклеточное цитоплазматическое (</a:t>
            </a:r>
            <a:r>
              <a:rPr lang="ru-RU" sz="2800" i="1" dirty="0">
                <a:latin typeface="Calibri" pitchFamily="34" charset="0"/>
                <a:cs typeface="Arial" charset="0"/>
              </a:rPr>
              <a:t>Б</a:t>
            </a:r>
            <a:r>
              <a:rPr lang="ru-RU" sz="2800" dirty="0">
                <a:latin typeface="Calibri" pitchFamily="34" charset="0"/>
                <a:cs typeface="Arial" charset="0"/>
              </a:rPr>
              <a:t>), </a:t>
            </a:r>
          </a:p>
          <a:p>
            <a:pPr algn="just" hangingPunct="0">
              <a:lnSpc>
                <a:spcPct val="113000"/>
              </a:lnSpc>
              <a:spcBef>
                <a:spcPts val="0"/>
              </a:spcBef>
              <a:spcAft>
                <a:spcPts val="600"/>
              </a:spcAft>
              <a:buClr>
                <a:srgbClr val="04600D"/>
              </a:buClr>
              <a:buSzPct val="100000"/>
              <a:buFont typeface="Wingdings" pitchFamily="2" charset="2"/>
              <a:buChar char="v"/>
            </a:pPr>
            <a:r>
              <a:rPr lang="ru-RU" sz="2800" dirty="0">
                <a:latin typeface="Calibri" pitchFamily="34" charset="0"/>
                <a:cs typeface="Arial" charset="0"/>
              </a:rPr>
              <a:t>внутриклеточное </a:t>
            </a:r>
            <a:r>
              <a:rPr lang="ru-RU" sz="2800" dirty="0" err="1">
                <a:latin typeface="Calibri" pitchFamily="34" charset="0"/>
                <a:cs typeface="Arial" charset="0"/>
              </a:rPr>
              <a:t>вакуолярное</a:t>
            </a:r>
            <a:r>
              <a:rPr lang="ru-RU" sz="2800" dirty="0">
                <a:latin typeface="Calibri" pitchFamily="34" charset="0"/>
                <a:cs typeface="Arial" charset="0"/>
              </a:rPr>
              <a:t> или везикулярное (</a:t>
            </a:r>
            <a:r>
              <a:rPr lang="ru-RU" sz="2800" i="1" dirty="0">
                <a:latin typeface="Calibri" pitchFamily="34" charset="0"/>
                <a:cs typeface="Arial" charset="0"/>
              </a:rPr>
              <a:t>В</a:t>
            </a:r>
            <a:r>
              <a:rPr lang="ru-RU" sz="2800" dirty="0">
                <a:latin typeface="Calibri" pitchFamily="34" charset="0"/>
                <a:cs typeface="Arial" charset="0"/>
              </a:rPr>
              <a:t>),</a:t>
            </a:r>
          </a:p>
          <a:p>
            <a:pPr algn="just" hangingPunct="0">
              <a:lnSpc>
                <a:spcPct val="113000"/>
              </a:lnSpc>
              <a:spcBef>
                <a:spcPts val="0"/>
              </a:spcBef>
              <a:spcAft>
                <a:spcPts val="600"/>
              </a:spcAft>
              <a:buClr>
                <a:srgbClr val="04600D"/>
              </a:buClr>
              <a:buSzPct val="100000"/>
              <a:buFont typeface="Wingdings" pitchFamily="2" charset="2"/>
              <a:buChar char="v"/>
            </a:pPr>
            <a:r>
              <a:rPr lang="ru-RU" sz="2800" dirty="0">
                <a:latin typeface="Calibri" pitchFamily="34" charset="0"/>
                <a:cs typeface="Arial" charset="0"/>
              </a:rPr>
              <a:t>мембранное (</a:t>
            </a:r>
            <a:r>
              <a:rPr lang="ru-RU" sz="2800" i="1" dirty="0">
                <a:latin typeface="Calibri" pitchFamily="34" charset="0"/>
                <a:cs typeface="Arial" charset="0"/>
              </a:rPr>
              <a:t>Г</a:t>
            </a:r>
            <a:r>
              <a:rPr lang="ru-RU" sz="2800" dirty="0">
                <a:latin typeface="Calibri" pitchFamily="34" charset="0"/>
                <a:cs typeface="Arial" charset="0"/>
              </a:rPr>
              <a:t>).</a:t>
            </a:r>
          </a:p>
        </p:txBody>
      </p:sp>
      <p:sp>
        <p:nvSpPr>
          <p:cNvPr id="19459" name="Номер слайда 3">
            <a:extLst>
              <a:ext uri="{FF2B5EF4-FFF2-40B4-BE49-F238E27FC236}">
                <a16:creationId xmlns:a16="http://schemas.microsoft.com/office/drawing/2014/main" id="{91963279-3B24-5CA2-D163-BCB8084204C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t">
            <a:norm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spcAft>
                <a:spcPts val="600"/>
              </a:spcAft>
              <a:buFontTx/>
              <a:buNone/>
            </a:pPr>
            <a:fld id="{30D5C32C-01C4-2947-B35F-13FB3F8DC75E}" type="slidenum">
              <a:rPr lang="ru-RU" altLang="ru-RU" sz="1400" b="1" smtClean="0"/>
              <a:pPr>
                <a:spcBef>
                  <a:spcPct val="0"/>
                </a:spcBef>
                <a:spcAft>
                  <a:spcPts val="600"/>
                </a:spcAft>
                <a:buFontTx/>
                <a:buNone/>
              </a:pPr>
              <a:t>7</a:t>
            </a:fld>
            <a:endParaRPr lang="ru-RU" altLang="ru-RU" sz="1400" b="1"/>
          </a:p>
        </p:txBody>
      </p:sp>
      <p:pic>
        <p:nvPicPr>
          <p:cNvPr id="3" name="Picture 7">
            <a:extLst>
              <a:ext uri="{FF2B5EF4-FFF2-40B4-BE49-F238E27FC236}">
                <a16:creationId xmlns:a16="http://schemas.microsoft.com/office/drawing/2014/main" id="{5442972E-54E5-3B06-E5DA-CEF23EA8B7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809054"/>
            <a:ext cx="3351383" cy="57961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487788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8947C9-4C5F-B083-EDB6-0355EF2FEE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B32E019-7B0C-C642-D9B2-CC38C67E28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512" y="332656"/>
            <a:ext cx="8496944" cy="706090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ru-RU" sz="3600" b="1" dirty="0">
                <a:solidFill>
                  <a:schemeClr val="tx1"/>
                </a:solidFill>
                <a:latin typeface="Calibri" panose="020F0502020204030204" pitchFamily="34" charset="0"/>
              </a:rPr>
              <a:t>Питание растений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BC8C468-2921-E417-5919-B0A0BC0FA57B}"/>
              </a:ext>
            </a:extLst>
          </p:cNvPr>
          <p:cNvSpPr txBox="1">
            <a:spLocks noChangeArrowheads="1"/>
          </p:cNvSpPr>
          <p:nvPr/>
        </p:nvSpPr>
        <p:spPr>
          <a:xfrm>
            <a:off x="251520" y="1038746"/>
            <a:ext cx="8424936" cy="5558605"/>
          </a:xfrm>
          <a:prstGeom prst="rect">
            <a:avLst/>
          </a:prstGeom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000" b="0" kern="1200" cap="small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indent="0" algn="just">
              <a:lnSpc>
                <a:spcPct val="114000"/>
              </a:lnSpc>
              <a:spcBef>
                <a:spcPct val="0"/>
              </a:spcBef>
              <a:spcAft>
                <a:spcPts val="600"/>
              </a:spcAft>
              <a:buFontTx/>
              <a:buNone/>
            </a:pPr>
            <a:r>
              <a:rPr lang="ru-RU" altLang="ru-RU" sz="2800" cap="none" dirty="0">
                <a:solidFill>
                  <a:schemeClr val="tx1"/>
                </a:solidFill>
                <a:latin typeface="Calibri" pitchFamily="34" charset="0"/>
                <a:cs typeface="Arial" charset="0"/>
              </a:rPr>
              <a:t>На основе изложенных фактов можно констатировать, что высшие </a:t>
            </a:r>
            <a:r>
              <a:rPr lang="ru-RU" altLang="ru-RU" sz="2800" b="1" cap="none" dirty="0">
                <a:solidFill>
                  <a:srgbClr val="04600D"/>
                </a:solidFill>
                <a:latin typeface="Calibri" pitchFamily="34" charset="0"/>
                <a:cs typeface="Arial" charset="0"/>
              </a:rPr>
              <a:t>зелёные растения</a:t>
            </a:r>
            <a:r>
              <a:rPr lang="ru-RU" altLang="ru-RU" sz="2800" cap="none" dirty="0">
                <a:solidFill>
                  <a:schemeClr val="tx1"/>
                </a:solidFill>
                <a:latin typeface="Calibri" pitchFamily="34" charset="0"/>
                <a:cs typeface="Arial" charset="0"/>
              </a:rPr>
              <a:t> – </a:t>
            </a:r>
            <a:r>
              <a:rPr lang="ru-RU" altLang="ru-RU" sz="2800" b="1" cap="none" dirty="0" err="1">
                <a:solidFill>
                  <a:schemeClr val="tx1"/>
                </a:solidFill>
                <a:latin typeface="Calibri" pitchFamily="34" charset="0"/>
                <a:cs typeface="Arial" charset="0"/>
              </a:rPr>
              <a:t>миксотрофы</a:t>
            </a:r>
            <a:r>
              <a:rPr lang="ru-RU" altLang="ru-RU" sz="2800" cap="none" dirty="0">
                <a:solidFill>
                  <a:schemeClr val="tx1"/>
                </a:solidFill>
                <a:latin typeface="Calibri" pitchFamily="34" charset="0"/>
                <a:cs typeface="Arial" charset="0"/>
              </a:rPr>
              <a:t> с </a:t>
            </a:r>
            <a:r>
              <a:rPr lang="ru-RU" sz="2800" cap="none" dirty="0">
                <a:solidFill>
                  <a:schemeClr val="tx1"/>
                </a:solidFill>
                <a:latin typeface="Calibri" pitchFamily="34" charset="0"/>
                <a:cs typeface="Arial" charset="0"/>
              </a:rPr>
              <a:t>симбионтным пищеварением и симбионтным питанием</a:t>
            </a:r>
            <a:r>
              <a:rPr lang="ru-RU" altLang="ru-RU" sz="2800" cap="none" dirty="0">
                <a:solidFill>
                  <a:schemeClr val="tx1"/>
                </a:solidFill>
                <a:latin typeface="Calibri" pitchFamily="34" charset="0"/>
                <a:cs typeface="Arial" charset="0"/>
              </a:rPr>
              <a:t>.</a:t>
            </a:r>
          </a:p>
          <a:p>
            <a:pPr marL="0" indent="0" algn="just">
              <a:lnSpc>
                <a:spcPct val="114000"/>
              </a:lnSpc>
              <a:spcBef>
                <a:spcPts val="600"/>
              </a:spcBef>
              <a:spcAft>
                <a:spcPts val="600"/>
              </a:spcAft>
              <a:buFontTx/>
              <a:buNone/>
            </a:pPr>
            <a:r>
              <a:rPr lang="ru-RU" sz="2800" cap="none" dirty="0">
                <a:solidFill>
                  <a:schemeClr val="tx1"/>
                </a:solidFill>
                <a:latin typeface="Calibri" pitchFamily="34" charset="0"/>
                <a:cs typeface="Arial" charset="0"/>
              </a:rPr>
              <a:t>При этом, через проявление </a:t>
            </a:r>
            <a:r>
              <a:rPr lang="ru-RU" sz="2800" b="1" cap="none" dirty="0">
                <a:solidFill>
                  <a:srgbClr val="04600D"/>
                </a:solidFill>
                <a:latin typeface="Calibri" pitchFamily="34" charset="0"/>
                <a:cs typeface="Arial" charset="0"/>
              </a:rPr>
              <a:t>растениями </a:t>
            </a:r>
            <a:r>
              <a:rPr lang="ru-RU" sz="2800" cap="none" dirty="0">
                <a:solidFill>
                  <a:schemeClr val="tx1"/>
                </a:solidFill>
                <a:latin typeface="Calibri" pitchFamily="34" charset="0"/>
                <a:cs typeface="Arial" charset="0"/>
              </a:rPr>
              <a:t>факультативного </a:t>
            </a:r>
            <a:r>
              <a:rPr lang="ru-RU" sz="2800" cap="none" dirty="0" err="1">
                <a:solidFill>
                  <a:schemeClr val="tx1"/>
                </a:solidFill>
                <a:latin typeface="Calibri" pitchFamily="34" charset="0"/>
                <a:cs typeface="Arial" charset="0"/>
              </a:rPr>
              <a:t>гетеротрофизма</a:t>
            </a:r>
            <a:r>
              <a:rPr lang="ru-RU" sz="2800" cap="none" dirty="0">
                <a:solidFill>
                  <a:schemeClr val="tx1"/>
                </a:solidFill>
                <a:latin typeface="Calibri" pitchFamily="34" charset="0"/>
                <a:cs typeface="Arial" charset="0"/>
              </a:rPr>
              <a:t>, в трофосистеме </a:t>
            </a:r>
            <a:r>
              <a:rPr lang="ru-RU" sz="2800" b="1" cap="none" dirty="0">
                <a:solidFill>
                  <a:srgbClr val="663300"/>
                </a:solidFill>
                <a:latin typeface="Calibri" pitchFamily="34" charset="0"/>
                <a:cs typeface="Arial" charset="0"/>
              </a:rPr>
              <a:t>почва</a:t>
            </a:r>
            <a:r>
              <a:rPr lang="ru-RU" sz="2800" cap="none" dirty="0">
                <a:solidFill>
                  <a:schemeClr val="tx1"/>
                </a:solidFill>
                <a:latin typeface="Calibri" pitchFamily="34" charset="0"/>
                <a:cs typeface="Arial" charset="0"/>
              </a:rPr>
              <a:t>-</a:t>
            </a:r>
            <a:r>
              <a:rPr lang="ru-RU" sz="2800" b="1" cap="none" dirty="0">
                <a:solidFill>
                  <a:srgbClr val="04600D"/>
                </a:solidFill>
                <a:latin typeface="Calibri" pitchFamily="34" charset="0"/>
                <a:cs typeface="Arial" charset="0"/>
              </a:rPr>
              <a:t>растение</a:t>
            </a:r>
            <a:r>
              <a:rPr lang="ru-RU" sz="2800" cap="none" dirty="0">
                <a:solidFill>
                  <a:schemeClr val="tx1"/>
                </a:solidFill>
                <a:latin typeface="Calibri" pitchFamily="34" charset="0"/>
                <a:cs typeface="Arial" charset="0"/>
              </a:rPr>
              <a:t> происходит круговорот </a:t>
            </a:r>
            <a:r>
              <a:rPr lang="ru-RU" sz="2800" b="1" cap="none" dirty="0">
                <a:solidFill>
                  <a:srgbClr val="C00000"/>
                </a:solidFill>
                <a:latin typeface="Calibri" pitchFamily="34" charset="0"/>
                <a:cs typeface="Arial" charset="0"/>
              </a:rPr>
              <a:t>органических молекул</a:t>
            </a:r>
            <a:r>
              <a:rPr lang="ru-RU" sz="2800" cap="none" dirty="0">
                <a:solidFill>
                  <a:schemeClr val="tx1"/>
                </a:solidFill>
                <a:latin typeface="Calibri" pitchFamily="34" charset="0"/>
                <a:cs typeface="Arial" charset="0"/>
              </a:rPr>
              <a:t>, многократно используемых на различных трофических уровнях системы для построения, прежде всего, </a:t>
            </a:r>
            <a:r>
              <a:rPr lang="ru-RU" sz="2800" cap="none" dirty="0" err="1">
                <a:solidFill>
                  <a:schemeClr val="tx1"/>
                </a:solidFill>
                <a:latin typeface="Calibri" pitchFamily="34" charset="0"/>
                <a:cs typeface="Arial" charset="0"/>
              </a:rPr>
              <a:t>фитомассы</a:t>
            </a:r>
            <a:r>
              <a:rPr lang="ru-RU" sz="2800" cap="none" dirty="0">
                <a:solidFill>
                  <a:schemeClr val="tx1"/>
                </a:solidFill>
                <a:latin typeface="Calibri" pitchFamily="34" charset="0"/>
                <a:cs typeface="Arial" charset="0"/>
              </a:rPr>
              <a:t> и секвенирования углерода.</a:t>
            </a:r>
            <a:endParaRPr lang="ru-RU" altLang="ru-RU" sz="2800" cap="none" dirty="0">
              <a:solidFill>
                <a:schemeClr val="tx1"/>
              </a:solidFill>
              <a:latin typeface="Calibri" pitchFamily="34" charset="0"/>
              <a:cs typeface="Arial" charset="0"/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A30FF66-23EA-AB3E-BCDE-B2F159EAF5E0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E76B9F3F-84CB-4096-A5EC-9A36030662C5}" type="slidenum">
              <a:rPr lang="ru-RU" smtClean="0"/>
              <a:t>8</a:t>
            </a:fld>
            <a:endParaRPr lang="ru-RU"/>
          </a:p>
        </p:txBody>
      </p:sp>
      <p:sp>
        <p:nvSpPr>
          <p:cNvPr id="7" name="Номер слайда 4">
            <a:extLst>
              <a:ext uri="{FF2B5EF4-FFF2-40B4-BE49-F238E27FC236}">
                <a16:creationId xmlns:a16="http://schemas.microsoft.com/office/drawing/2014/main" id="{22297F05-6CBE-DC61-8FD0-30C7DD452516}"/>
              </a:ext>
            </a:extLst>
          </p:cNvPr>
          <p:cNvSpPr txBox="1">
            <a:spLocks noChangeArrowheads="1"/>
          </p:cNvSpPr>
          <p:nvPr/>
        </p:nvSpPr>
        <p:spPr>
          <a:xfrm>
            <a:off x="8129588" y="5734050"/>
            <a:ext cx="609600" cy="520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defPPr>
              <a:defRPr lang="ru-RU"/>
            </a:defPPr>
            <a:lvl1pPr marL="0" algn="l" defTabSz="914400" rtl="0" eaLnBrk="1" latinLnBrk="0" hangingPunct="1">
              <a:spcBef>
                <a:spcPct val="20000"/>
              </a:spcBef>
              <a:buChar char="•"/>
              <a:defRPr sz="3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har char="–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har char="–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har char="»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fld id="{E59A7514-251A-EB48-B95A-6FC27C8D30DE}" type="slidenum">
              <a:rPr lang="ru-RU" altLang="ru-RU" sz="1400" b="1" smtClean="0">
                <a:solidFill>
                  <a:srgbClr val="FFFFFF"/>
                </a:solidFill>
              </a:rPr>
              <a:pPr algn="ctr">
                <a:spcBef>
                  <a:spcPct val="0"/>
                </a:spcBef>
                <a:buFontTx/>
                <a:buNone/>
              </a:pPr>
              <a:t>8</a:t>
            </a:fld>
            <a:endParaRPr lang="ru-RU" altLang="ru-RU" sz="1400" b="1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23104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BF6B6C-7712-72C2-EF06-935DEBAE6B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6DEB6D1-13EF-6EF0-409F-37ADD7105D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512" y="332656"/>
            <a:ext cx="8496944" cy="706090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ru-RU" sz="3600" b="1" dirty="0">
                <a:solidFill>
                  <a:schemeClr val="tx1"/>
                </a:solidFill>
                <a:latin typeface="Calibri" panose="020F0502020204030204" pitchFamily="34" charset="0"/>
              </a:rPr>
              <a:t>Решение проблемы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0946723-1533-3AA7-7596-C6546DF308B1}"/>
              </a:ext>
            </a:extLst>
          </p:cNvPr>
          <p:cNvSpPr txBox="1">
            <a:spLocks noChangeArrowheads="1"/>
          </p:cNvSpPr>
          <p:nvPr/>
        </p:nvSpPr>
        <p:spPr>
          <a:xfrm>
            <a:off x="323528" y="1055516"/>
            <a:ext cx="8208912" cy="3237580"/>
          </a:xfrm>
          <a:prstGeom prst="rect">
            <a:avLst/>
          </a:prstGeom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000" b="0" kern="1200" cap="small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indent="0" algn="just">
              <a:lnSpc>
                <a:spcPct val="125000"/>
              </a:lnSpc>
              <a:spcBef>
                <a:spcPct val="0"/>
              </a:spcBef>
              <a:spcAft>
                <a:spcPts val="600"/>
              </a:spcAft>
              <a:buFontTx/>
              <a:buNone/>
            </a:pPr>
            <a:r>
              <a:rPr lang="ru-RU" sz="2800" cap="none" dirty="0">
                <a:solidFill>
                  <a:schemeClr val="tx1"/>
                </a:solidFill>
                <a:latin typeface="Calibri" pitchFamily="34" charset="0"/>
                <a:cs typeface="Arial" charset="0"/>
              </a:rPr>
              <a:t>Для реального повышения продуктивности </a:t>
            </a:r>
            <a:r>
              <a:rPr lang="ru-RU" sz="2800" cap="none" dirty="0" err="1">
                <a:solidFill>
                  <a:schemeClr val="tx1"/>
                </a:solidFill>
                <a:latin typeface="Calibri" pitchFamily="34" charset="0"/>
                <a:cs typeface="Arial" charset="0"/>
              </a:rPr>
              <a:t>агрофитоценозов</a:t>
            </a:r>
            <a:r>
              <a:rPr lang="ru-RU" sz="2800" cap="none" dirty="0">
                <a:solidFill>
                  <a:schemeClr val="tx1"/>
                </a:solidFill>
                <a:latin typeface="Calibri" pitchFamily="34" charset="0"/>
                <a:cs typeface="Arial" charset="0"/>
              </a:rPr>
              <a:t> и получения качественных продуктов питания и кормов на ряду с химической и физической коррекциями продуктивности сельскохозяйственных культур необходимо проводить и </a:t>
            </a:r>
            <a:r>
              <a:rPr lang="ru-RU" sz="2800" b="1" cap="none" dirty="0">
                <a:solidFill>
                  <a:srgbClr val="04600D"/>
                </a:solidFill>
                <a:latin typeface="Calibri" pitchFamily="34" charset="0"/>
                <a:cs typeface="Arial" charset="0"/>
              </a:rPr>
              <a:t>биологическую коррекцию</a:t>
            </a:r>
            <a:r>
              <a:rPr lang="ru-RU" sz="2800" cap="none" dirty="0">
                <a:solidFill>
                  <a:schemeClr val="tx1"/>
                </a:solidFill>
                <a:latin typeface="Calibri" pitchFamily="34" charset="0"/>
                <a:cs typeface="Arial" charset="0"/>
              </a:rPr>
              <a:t>. </a:t>
            </a:r>
            <a:endParaRPr lang="ru-RU" altLang="ru-RU" sz="2800" cap="none" dirty="0">
              <a:solidFill>
                <a:schemeClr val="tx1"/>
              </a:solidFill>
              <a:latin typeface="Calibri" pitchFamily="34" charset="0"/>
              <a:cs typeface="Arial" charset="0"/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120CC9D-98A2-7487-AF94-2809D8C055AF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E76B9F3F-84CB-4096-A5EC-9A36030662C5}" type="slidenum">
              <a:rPr lang="ru-RU" smtClean="0"/>
              <a:t>9</a:t>
            </a:fld>
            <a:endParaRPr lang="ru-RU"/>
          </a:p>
        </p:txBody>
      </p:sp>
      <p:sp>
        <p:nvSpPr>
          <p:cNvPr id="7" name="Номер слайда 4">
            <a:extLst>
              <a:ext uri="{FF2B5EF4-FFF2-40B4-BE49-F238E27FC236}">
                <a16:creationId xmlns:a16="http://schemas.microsoft.com/office/drawing/2014/main" id="{A4999E7D-87B3-5091-8F84-3227CB8B7355}"/>
              </a:ext>
            </a:extLst>
          </p:cNvPr>
          <p:cNvSpPr txBox="1">
            <a:spLocks noChangeArrowheads="1"/>
          </p:cNvSpPr>
          <p:nvPr/>
        </p:nvSpPr>
        <p:spPr>
          <a:xfrm>
            <a:off x="8129588" y="5734050"/>
            <a:ext cx="609600" cy="520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defPPr>
              <a:defRPr lang="ru-RU"/>
            </a:defPPr>
            <a:lvl1pPr marL="0" algn="l" defTabSz="914400" rtl="0" eaLnBrk="1" latinLnBrk="0" hangingPunct="1">
              <a:spcBef>
                <a:spcPct val="20000"/>
              </a:spcBef>
              <a:buChar char="•"/>
              <a:defRPr sz="3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har char="–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har char="–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har char="»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fld id="{E59A7514-251A-EB48-B95A-6FC27C8D30DE}" type="slidenum">
              <a:rPr lang="ru-RU" altLang="ru-RU" sz="1400" b="1" smtClean="0">
                <a:solidFill>
                  <a:srgbClr val="FFFFFF"/>
                </a:solidFill>
              </a:rPr>
              <a:pPr algn="ctr">
                <a:spcBef>
                  <a:spcPct val="0"/>
                </a:spcBef>
                <a:buFontTx/>
                <a:buNone/>
              </a:pPr>
              <a:t>9</a:t>
            </a:fld>
            <a:endParaRPr lang="ru-RU" altLang="ru-RU" sz="1400" b="1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06341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39D966-CD03-9524-92F9-22795C772A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2E408B1-9620-D97A-0678-00B5DE85AA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512" y="332656"/>
            <a:ext cx="8496944" cy="706090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ru-RU" sz="3600" b="1" dirty="0">
                <a:solidFill>
                  <a:schemeClr val="tx1"/>
                </a:solidFill>
                <a:latin typeface="Calibri" panose="020F0502020204030204" pitchFamily="34" charset="0"/>
              </a:rPr>
              <a:t>Решение проблемы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6FDF3B8-694C-EB73-21EE-84BA536C5B7B}"/>
              </a:ext>
            </a:extLst>
          </p:cNvPr>
          <p:cNvSpPr txBox="1">
            <a:spLocks noChangeArrowheads="1"/>
          </p:cNvSpPr>
          <p:nvPr/>
        </p:nvSpPr>
        <p:spPr>
          <a:xfrm>
            <a:off x="323528" y="1038747"/>
            <a:ext cx="8208912" cy="3398366"/>
          </a:xfrm>
          <a:prstGeom prst="rect">
            <a:avLst/>
          </a:prstGeom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000" b="0" kern="1200" cap="small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indent="0" algn="just">
              <a:lnSpc>
                <a:spcPct val="125000"/>
              </a:lnSpc>
              <a:spcBef>
                <a:spcPct val="0"/>
              </a:spcBef>
              <a:spcAft>
                <a:spcPts val="600"/>
              </a:spcAft>
              <a:buFontTx/>
              <a:buNone/>
            </a:pPr>
            <a:r>
              <a:rPr lang="ru-RU" sz="2800" b="1" cap="none" dirty="0">
                <a:solidFill>
                  <a:srgbClr val="04600D"/>
                </a:solidFill>
                <a:latin typeface="Calibri" pitchFamily="34" charset="0"/>
                <a:cs typeface="Arial" charset="0"/>
              </a:rPr>
              <a:t>Биологическая коррекция </a:t>
            </a:r>
            <a:r>
              <a:rPr lang="ru-RU" sz="2800" cap="none" dirty="0">
                <a:solidFill>
                  <a:schemeClr val="tx1"/>
                </a:solidFill>
                <a:latin typeface="Calibri" pitchFamily="34" charset="0"/>
                <a:cs typeface="Arial" charset="0"/>
                <a:sym typeface="Symbol" pitchFamily="2" charset="2"/>
              </a:rPr>
              <a:t></a:t>
            </a:r>
            <a:r>
              <a:rPr lang="ru-RU" sz="2800" cap="none" dirty="0">
                <a:solidFill>
                  <a:schemeClr val="tx1"/>
                </a:solidFill>
                <a:latin typeface="Calibri" pitchFamily="34" charset="0"/>
                <a:cs typeface="Arial" charset="0"/>
              </a:rPr>
              <a:t> это способ воздействия на биологию </a:t>
            </a:r>
            <a:r>
              <a:rPr lang="ru-RU" sz="2800" b="1" cap="none" dirty="0">
                <a:solidFill>
                  <a:srgbClr val="04600D"/>
                </a:solidFill>
                <a:latin typeface="Calibri" pitchFamily="34" charset="0"/>
                <a:cs typeface="Arial" charset="0"/>
              </a:rPr>
              <a:t>растений</a:t>
            </a:r>
            <a:r>
              <a:rPr lang="ru-RU" sz="2800" cap="none" dirty="0">
                <a:solidFill>
                  <a:schemeClr val="tx1"/>
                </a:solidFill>
                <a:latin typeface="Calibri" pitchFamily="34" charset="0"/>
                <a:cs typeface="Arial" charset="0"/>
              </a:rPr>
              <a:t> за счет управления динамикой составных частей функционирования </a:t>
            </a:r>
            <a:r>
              <a:rPr lang="ru-RU" sz="2800" cap="none" dirty="0" err="1">
                <a:solidFill>
                  <a:schemeClr val="tx1"/>
                </a:solidFill>
                <a:latin typeface="Calibri" pitchFamily="34" charset="0"/>
                <a:cs typeface="Arial" charset="0"/>
              </a:rPr>
              <a:t>трофосистемы</a:t>
            </a:r>
            <a:r>
              <a:rPr lang="ru-RU" sz="2800" cap="none" dirty="0">
                <a:solidFill>
                  <a:schemeClr val="tx1"/>
                </a:solidFill>
                <a:latin typeface="Calibri" pitchFamily="34" charset="0"/>
                <a:cs typeface="Arial" charset="0"/>
              </a:rPr>
              <a:t> </a:t>
            </a:r>
            <a:r>
              <a:rPr lang="ru-RU" sz="2800" b="1" cap="none" dirty="0">
                <a:solidFill>
                  <a:srgbClr val="663300"/>
                </a:solidFill>
                <a:latin typeface="Calibri" pitchFamily="34" charset="0"/>
                <a:cs typeface="Arial" charset="0"/>
              </a:rPr>
              <a:t>почва</a:t>
            </a:r>
            <a:r>
              <a:rPr lang="ru-RU" sz="2800" cap="none" dirty="0">
                <a:solidFill>
                  <a:schemeClr val="tx1"/>
                </a:solidFill>
                <a:latin typeface="Calibri" pitchFamily="34" charset="0"/>
                <a:cs typeface="Arial" charset="0"/>
              </a:rPr>
              <a:t>-</a:t>
            </a:r>
            <a:r>
              <a:rPr lang="ru-RU" sz="2800" b="1" cap="none" dirty="0">
                <a:solidFill>
                  <a:srgbClr val="04600D"/>
                </a:solidFill>
                <a:latin typeface="Calibri" pitchFamily="34" charset="0"/>
                <a:cs typeface="Arial" charset="0"/>
              </a:rPr>
              <a:t>растение</a:t>
            </a:r>
            <a:r>
              <a:rPr lang="ru-RU" sz="2800" cap="none" dirty="0">
                <a:solidFill>
                  <a:schemeClr val="tx1"/>
                </a:solidFill>
                <a:latin typeface="Calibri" pitchFamily="34" charset="0"/>
                <a:cs typeface="Arial" charset="0"/>
              </a:rPr>
              <a:t>.</a:t>
            </a:r>
          </a:p>
          <a:p>
            <a:pPr algn="just">
              <a:lnSpc>
                <a:spcPct val="125000"/>
              </a:lnSpc>
              <a:spcAft>
                <a:spcPts val="600"/>
              </a:spcAft>
            </a:pPr>
            <a:r>
              <a:rPr lang="ru-RU" sz="2800" cap="none" dirty="0">
                <a:solidFill>
                  <a:schemeClr val="tx1"/>
                </a:solidFill>
                <a:latin typeface="Calibri" pitchFamily="34" charset="0"/>
                <a:cs typeface="Arial" charset="0"/>
              </a:rPr>
              <a:t>При этом обязательно должен учитываться тип транспортной системы </a:t>
            </a:r>
            <a:r>
              <a:rPr lang="ru-RU" sz="2800" b="1" cap="none" dirty="0">
                <a:solidFill>
                  <a:srgbClr val="04600D"/>
                </a:solidFill>
                <a:latin typeface="Calibri" pitchFamily="34" charset="0"/>
                <a:cs typeface="Arial" charset="0"/>
              </a:rPr>
              <a:t>растений</a:t>
            </a:r>
            <a:r>
              <a:rPr lang="ru-RU" sz="2800" cap="none" dirty="0">
                <a:solidFill>
                  <a:schemeClr val="tx1"/>
                </a:solidFill>
                <a:latin typeface="Calibri" pitchFamily="34" charset="0"/>
                <a:cs typeface="Arial" charset="0"/>
              </a:rPr>
              <a:t>. </a:t>
            </a:r>
            <a:endParaRPr lang="ru-RU" altLang="ru-RU" sz="2800" cap="none" dirty="0">
              <a:solidFill>
                <a:schemeClr val="tx1"/>
              </a:solidFill>
              <a:latin typeface="Calibri" pitchFamily="34" charset="0"/>
              <a:cs typeface="Arial" charset="0"/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0A1FB35-77D3-E717-DFB1-1B65A31A3BED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E76B9F3F-84CB-4096-A5EC-9A36030662C5}" type="slidenum">
              <a:rPr lang="ru-RU" smtClean="0"/>
              <a:t>10</a:t>
            </a:fld>
            <a:endParaRPr lang="ru-RU"/>
          </a:p>
        </p:txBody>
      </p:sp>
      <p:sp>
        <p:nvSpPr>
          <p:cNvPr id="7" name="Номер слайда 4">
            <a:extLst>
              <a:ext uri="{FF2B5EF4-FFF2-40B4-BE49-F238E27FC236}">
                <a16:creationId xmlns:a16="http://schemas.microsoft.com/office/drawing/2014/main" id="{FF9F68FB-101C-8189-20D4-9A0CAC6F63DF}"/>
              </a:ext>
            </a:extLst>
          </p:cNvPr>
          <p:cNvSpPr txBox="1">
            <a:spLocks noChangeArrowheads="1"/>
          </p:cNvSpPr>
          <p:nvPr/>
        </p:nvSpPr>
        <p:spPr>
          <a:xfrm>
            <a:off x="8129588" y="5734050"/>
            <a:ext cx="609600" cy="520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defPPr>
              <a:defRPr lang="ru-RU"/>
            </a:defPPr>
            <a:lvl1pPr marL="0" algn="l" defTabSz="914400" rtl="0" eaLnBrk="1" latinLnBrk="0" hangingPunct="1">
              <a:spcBef>
                <a:spcPct val="20000"/>
              </a:spcBef>
              <a:buChar char="•"/>
              <a:defRPr sz="3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har char="–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har char="–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har char="»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fld id="{E59A7514-251A-EB48-B95A-6FC27C8D30DE}" type="slidenum">
              <a:rPr lang="ru-RU" altLang="ru-RU" sz="1400" b="1" smtClean="0">
                <a:solidFill>
                  <a:srgbClr val="FFFFFF"/>
                </a:solidFill>
              </a:rPr>
              <a:pPr algn="ctr">
                <a:spcBef>
                  <a:spcPct val="0"/>
                </a:spcBef>
                <a:buFontTx/>
                <a:buNone/>
              </a:pPr>
              <a:t>10</a:t>
            </a:fld>
            <a:endParaRPr lang="ru-RU" altLang="ru-RU" sz="1400" b="1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03767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40592B-DED4-71D3-91A2-159E843F8F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B776559-CD26-DD9A-3394-730F9BB27D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512" y="332656"/>
            <a:ext cx="8496944" cy="706090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ru-RU" sz="3600" b="1" dirty="0">
                <a:solidFill>
                  <a:schemeClr val="tx1"/>
                </a:solidFill>
                <a:latin typeface="Calibri" panose="020F0502020204030204" pitchFamily="34" charset="0"/>
              </a:rPr>
              <a:t>Решение проблемы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0163618-AF18-2BC7-22DC-E676AC90F4C9}"/>
              </a:ext>
            </a:extLst>
          </p:cNvPr>
          <p:cNvSpPr txBox="1">
            <a:spLocks noChangeArrowheads="1"/>
          </p:cNvSpPr>
          <p:nvPr/>
        </p:nvSpPr>
        <p:spPr>
          <a:xfrm>
            <a:off x="323528" y="1484784"/>
            <a:ext cx="8352928" cy="5216003"/>
          </a:xfrm>
          <a:prstGeom prst="rect">
            <a:avLst/>
          </a:prstGeom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000" b="0" kern="1200" cap="small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indent="0" algn="just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2800" cap="none" dirty="0">
                <a:solidFill>
                  <a:schemeClr val="tx1"/>
                </a:solidFill>
                <a:latin typeface="Calibri" pitchFamily="34" charset="0"/>
                <a:cs typeface="Arial" charset="0"/>
              </a:rPr>
              <a:t>Основные звенья </a:t>
            </a:r>
            <a:r>
              <a:rPr lang="ru-RU" sz="2800" b="1" cap="none" dirty="0">
                <a:solidFill>
                  <a:srgbClr val="04600D"/>
                </a:solidFill>
                <a:latin typeface="Calibri" pitchFamily="34" charset="0"/>
                <a:cs typeface="Arial" charset="0"/>
              </a:rPr>
              <a:t>биологической коррекции </a:t>
            </a:r>
            <a:r>
              <a:rPr lang="ru-RU" sz="2800" cap="none" dirty="0">
                <a:solidFill>
                  <a:schemeClr val="tx1"/>
                </a:solidFill>
                <a:latin typeface="Calibri" pitchFamily="34" charset="0"/>
                <a:cs typeface="Arial" charset="0"/>
              </a:rPr>
              <a:t>продукционного процесса </a:t>
            </a:r>
            <a:r>
              <a:rPr lang="ru-RU" sz="2800" b="1" cap="none" dirty="0">
                <a:solidFill>
                  <a:srgbClr val="04600D"/>
                </a:solidFill>
                <a:latin typeface="Calibri" pitchFamily="34" charset="0"/>
                <a:cs typeface="Arial" charset="0"/>
              </a:rPr>
              <a:t>зеленых сосудистых растений</a:t>
            </a:r>
            <a:r>
              <a:rPr lang="ru-RU" sz="2800" cap="none" dirty="0">
                <a:solidFill>
                  <a:schemeClr val="tx1"/>
                </a:solidFill>
                <a:latin typeface="Calibri" pitchFamily="34" charset="0"/>
                <a:cs typeface="Arial" charset="0"/>
              </a:rPr>
              <a:t>:</a:t>
            </a:r>
          </a:p>
          <a:p>
            <a:pPr marL="731520" indent="-457200" algn="just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Clr>
                <a:srgbClr val="04600D"/>
              </a:buClr>
              <a:buSzPct val="100000"/>
              <a:buFont typeface="Wingdings" pitchFamily="2" charset="2"/>
              <a:buChar char="v"/>
            </a:pPr>
            <a:r>
              <a:rPr lang="ru-RU" sz="2800" cap="none" dirty="0">
                <a:solidFill>
                  <a:schemeClr val="tx1"/>
                </a:solidFill>
                <a:latin typeface="Calibri" pitchFamily="34" charset="0"/>
                <a:cs typeface="Arial" charset="0"/>
              </a:rPr>
              <a:t>хорошо разложенный органический материал, с </a:t>
            </a:r>
            <a:r>
              <a:rPr lang="ru-RU" sz="2800" b="1" cap="none" dirty="0" err="1">
                <a:solidFill>
                  <a:srgbClr val="663300"/>
                </a:solidFill>
                <a:latin typeface="Calibri" pitchFamily="34" charset="0"/>
                <a:cs typeface="Arial" charset="0"/>
              </a:rPr>
              <a:t>мюллевым</a:t>
            </a:r>
            <a:r>
              <a:rPr lang="ru-RU" sz="2800" b="1" cap="none" dirty="0">
                <a:solidFill>
                  <a:srgbClr val="663300"/>
                </a:solidFill>
                <a:latin typeface="Calibri" pitchFamily="34" charset="0"/>
                <a:cs typeface="Arial" charset="0"/>
              </a:rPr>
              <a:t> типом гумуса</a:t>
            </a:r>
            <a:r>
              <a:rPr lang="ru-RU" sz="2800" cap="none" dirty="0">
                <a:solidFill>
                  <a:schemeClr val="tx1"/>
                </a:solidFill>
                <a:latin typeface="Calibri" pitchFamily="34" charset="0"/>
                <a:cs typeface="Arial" charset="0"/>
              </a:rPr>
              <a:t>; </a:t>
            </a:r>
          </a:p>
          <a:p>
            <a:pPr marL="731520" indent="-457200" algn="just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Clr>
                <a:srgbClr val="04600D"/>
              </a:buClr>
              <a:buSzPct val="100000"/>
              <a:buFont typeface="Wingdings" pitchFamily="2" charset="2"/>
              <a:buChar char="v"/>
            </a:pPr>
            <a:r>
              <a:rPr lang="ru-RU" sz="2800" cap="none" dirty="0">
                <a:solidFill>
                  <a:schemeClr val="tx1"/>
                </a:solidFill>
                <a:latin typeface="Calibri" pitchFamily="34" charset="0"/>
                <a:cs typeface="Arial" charset="0"/>
              </a:rPr>
              <a:t>свободноживущие, ассоциативные или клубеньковые </a:t>
            </a:r>
            <a:r>
              <a:rPr lang="ru-RU" sz="2800" b="1" cap="none" dirty="0">
                <a:solidFill>
                  <a:srgbClr val="663300"/>
                </a:solidFill>
                <a:latin typeface="Calibri" pitchFamily="34" charset="0"/>
                <a:cs typeface="Arial" charset="0"/>
              </a:rPr>
              <a:t>азотфиксирующие бактерии</a:t>
            </a:r>
            <a:r>
              <a:rPr lang="ru-RU" sz="2800" cap="none" dirty="0">
                <a:solidFill>
                  <a:schemeClr val="tx1"/>
                </a:solidFill>
                <a:latin typeface="Calibri" pitchFamily="34" charset="0"/>
                <a:cs typeface="Arial" charset="0"/>
              </a:rPr>
              <a:t>;</a:t>
            </a:r>
          </a:p>
          <a:p>
            <a:pPr marL="731520" indent="-457200" algn="just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Clr>
                <a:srgbClr val="04600D"/>
              </a:buClr>
              <a:buSzPct val="100000"/>
              <a:buFont typeface="Wingdings" pitchFamily="2" charset="2"/>
              <a:buChar char="v"/>
            </a:pPr>
            <a:r>
              <a:rPr lang="ru-RU" sz="2800" b="1" cap="none" dirty="0" err="1">
                <a:solidFill>
                  <a:srgbClr val="663300"/>
                </a:solidFill>
                <a:latin typeface="Calibri" pitchFamily="34" charset="0"/>
                <a:cs typeface="Arial" charset="0"/>
              </a:rPr>
              <a:t>литолитические</a:t>
            </a:r>
            <a:r>
              <a:rPr lang="ru-RU" sz="2800" b="1" cap="none" dirty="0">
                <a:solidFill>
                  <a:srgbClr val="663300"/>
                </a:solidFill>
                <a:latin typeface="Calibri" pitchFamily="34" charset="0"/>
                <a:cs typeface="Arial" charset="0"/>
              </a:rPr>
              <a:t> организмы</a:t>
            </a:r>
            <a:r>
              <a:rPr lang="ru-RU" sz="2800" cap="none" dirty="0">
                <a:solidFill>
                  <a:schemeClr val="tx1"/>
                </a:solidFill>
                <a:latin typeface="Calibri" pitchFamily="34" charset="0"/>
                <a:cs typeface="Arial" charset="0"/>
              </a:rPr>
              <a:t>, т. е. организмы способные к активному биологическому выветриванию минеральной части почвы, в частности, </a:t>
            </a:r>
            <a:r>
              <a:rPr lang="ru-RU" sz="2800" b="1" cap="none" dirty="0">
                <a:solidFill>
                  <a:schemeClr val="tx1"/>
                </a:solidFill>
                <a:latin typeface="Calibri" pitchFamily="34" charset="0"/>
                <a:cs typeface="Arial" charset="0"/>
              </a:rPr>
              <a:t>микоризные грибы</a:t>
            </a:r>
            <a:r>
              <a:rPr lang="ru-RU" sz="2800" cap="none" dirty="0">
                <a:solidFill>
                  <a:schemeClr val="tx1"/>
                </a:solidFill>
                <a:latin typeface="Calibri" pitchFamily="34" charset="0"/>
                <a:cs typeface="Arial" charset="0"/>
              </a:rPr>
              <a:t>. </a:t>
            </a:r>
            <a:endParaRPr lang="ru-RU" altLang="ru-RU" sz="2800" cap="none" dirty="0">
              <a:solidFill>
                <a:schemeClr val="tx1"/>
              </a:solidFill>
              <a:latin typeface="Calibri" pitchFamily="34" charset="0"/>
              <a:cs typeface="Arial" charset="0"/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B2E397C-8270-787D-5D20-C806048BDAFB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E76B9F3F-84CB-4096-A5EC-9A36030662C5}" type="slidenum">
              <a:rPr lang="ru-RU" smtClean="0"/>
              <a:t>11</a:t>
            </a:fld>
            <a:endParaRPr lang="ru-RU"/>
          </a:p>
        </p:txBody>
      </p:sp>
      <p:sp>
        <p:nvSpPr>
          <p:cNvPr id="7" name="Номер слайда 4">
            <a:extLst>
              <a:ext uri="{FF2B5EF4-FFF2-40B4-BE49-F238E27FC236}">
                <a16:creationId xmlns:a16="http://schemas.microsoft.com/office/drawing/2014/main" id="{527EDD7A-77DF-8441-2E5A-9B2C827800C4}"/>
              </a:ext>
            </a:extLst>
          </p:cNvPr>
          <p:cNvSpPr txBox="1">
            <a:spLocks noChangeArrowheads="1"/>
          </p:cNvSpPr>
          <p:nvPr/>
        </p:nvSpPr>
        <p:spPr>
          <a:xfrm>
            <a:off x="8129588" y="5734050"/>
            <a:ext cx="609600" cy="520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defPPr>
              <a:defRPr lang="ru-RU"/>
            </a:defPPr>
            <a:lvl1pPr marL="0" algn="l" defTabSz="914400" rtl="0" eaLnBrk="1" latinLnBrk="0" hangingPunct="1">
              <a:spcBef>
                <a:spcPct val="20000"/>
              </a:spcBef>
              <a:buChar char="•"/>
              <a:defRPr sz="3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har char="–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har char="–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har char="»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fld id="{E59A7514-251A-EB48-B95A-6FC27C8D30DE}" type="slidenum">
              <a:rPr lang="ru-RU" altLang="ru-RU" sz="1400" b="1" smtClean="0">
                <a:solidFill>
                  <a:srgbClr val="FFFFFF"/>
                </a:solidFill>
              </a:rPr>
              <a:pPr algn="ctr">
                <a:spcBef>
                  <a:spcPct val="0"/>
                </a:spcBef>
                <a:buFontTx/>
                <a:buNone/>
              </a:pPr>
              <a:t>11</a:t>
            </a:fld>
            <a:endParaRPr lang="ru-RU" altLang="ru-RU" sz="1400" b="1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55786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6D24D2-AC88-F880-AD18-6410DFB704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CD5D0A-E796-3868-56AF-2D0E7AB728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512" y="332656"/>
            <a:ext cx="8496944" cy="706090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ru-RU" sz="3600" b="1" dirty="0">
                <a:solidFill>
                  <a:schemeClr val="tx1"/>
                </a:solidFill>
                <a:latin typeface="Calibri" panose="020F0502020204030204" pitchFamily="34" charset="0"/>
              </a:rPr>
              <a:t>Решение проблемы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5285738-BBF7-3ECF-8D54-30CBBEF227D7}"/>
              </a:ext>
            </a:extLst>
          </p:cNvPr>
          <p:cNvSpPr txBox="1">
            <a:spLocks noChangeArrowheads="1"/>
          </p:cNvSpPr>
          <p:nvPr/>
        </p:nvSpPr>
        <p:spPr>
          <a:xfrm>
            <a:off x="323528" y="1038747"/>
            <a:ext cx="8352928" cy="1094109"/>
          </a:xfrm>
          <a:prstGeom prst="rect">
            <a:avLst/>
          </a:prstGeom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000" b="0" kern="1200" cap="small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indent="0" algn="just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2800" b="1" cap="none" dirty="0" err="1">
                <a:solidFill>
                  <a:srgbClr val="663300"/>
                </a:solidFill>
                <a:latin typeface="Calibri" pitchFamily="34" charset="0"/>
                <a:cs typeface="Arial" charset="0"/>
              </a:rPr>
              <a:t>Мюллевый</a:t>
            </a:r>
            <a:r>
              <a:rPr lang="ru-RU" sz="2800" b="1" cap="none" dirty="0">
                <a:solidFill>
                  <a:srgbClr val="663300"/>
                </a:solidFill>
                <a:latin typeface="Calibri" pitchFamily="34" charset="0"/>
                <a:cs typeface="Arial" charset="0"/>
              </a:rPr>
              <a:t> тип гумуса</a:t>
            </a:r>
            <a:r>
              <a:rPr lang="ru-RU" sz="2800" cap="none" dirty="0">
                <a:solidFill>
                  <a:schemeClr val="tx1"/>
                </a:solidFill>
                <a:latin typeface="Calibri" pitchFamily="34" charset="0"/>
                <a:cs typeface="Arial" charset="0"/>
              </a:rPr>
              <a:t> образуется в почвах, если в состав почвенной биоты входят дождевые черви.</a:t>
            </a:r>
            <a:endParaRPr lang="ru-RU" altLang="ru-RU" sz="2800" cap="none" dirty="0">
              <a:solidFill>
                <a:schemeClr val="tx1"/>
              </a:solidFill>
              <a:latin typeface="Calibri" pitchFamily="34" charset="0"/>
              <a:cs typeface="Arial" charset="0"/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16D8E34-5ECE-4B80-3BEE-2D50087D21C6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E76B9F3F-84CB-4096-A5EC-9A36030662C5}" type="slidenum">
              <a:rPr lang="ru-RU" smtClean="0"/>
              <a:t>12</a:t>
            </a:fld>
            <a:endParaRPr lang="ru-RU"/>
          </a:p>
        </p:txBody>
      </p:sp>
      <p:sp>
        <p:nvSpPr>
          <p:cNvPr id="7" name="Номер слайда 4">
            <a:extLst>
              <a:ext uri="{FF2B5EF4-FFF2-40B4-BE49-F238E27FC236}">
                <a16:creationId xmlns:a16="http://schemas.microsoft.com/office/drawing/2014/main" id="{B2983938-34DC-94D4-73CA-465B85EFA3E2}"/>
              </a:ext>
            </a:extLst>
          </p:cNvPr>
          <p:cNvSpPr txBox="1">
            <a:spLocks noChangeArrowheads="1"/>
          </p:cNvSpPr>
          <p:nvPr/>
        </p:nvSpPr>
        <p:spPr>
          <a:xfrm>
            <a:off x="8129588" y="5734050"/>
            <a:ext cx="609600" cy="520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defPPr>
              <a:defRPr lang="ru-RU"/>
            </a:defPPr>
            <a:lvl1pPr marL="0" algn="l" defTabSz="914400" rtl="0" eaLnBrk="1" latinLnBrk="0" hangingPunct="1">
              <a:spcBef>
                <a:spcPct val="20000"/>
              </a:spcBef>
              <a:buChar char="•"/>
              <a:defRPr sz="3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har char="–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har char="–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har char="»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fld id="{E59A7514-251A-EB48-B95A-6FC27C8D30DE}" type="slidenum">
              <a:rPr lang="ru-RU" altLang="ru-RU" sz="1400" b="1" smtClean="0">
                <a:solidFill>
                  <a:srgbClr val="FFFFFF"/>
                </a:solidFill>
              </a:rPr>
              <a:pPr algn="ctr">
                <a:spcBef>
                  <a:spcPct val="0"/>
                </a:spcBef>
                <a:buFontTx/>
                <a:buNone/>
              </a:pPr>
              <a:t>12</a:t>
            </a:fld>
            <a:endParaRPr lang="ru-RU" altLang="ru-RU" sz="1400" b="1" dirty="0">
              <a:solidFill>
                <a:srgbClr val="FFFFFF"/>
              </a:solidFill>
            </a:endParaRPr>
          </a:p>
        </p:txBody>
      </p:sp>
      <p:graphicFrame>
        <p:nvGraphicFramePr>
          <p:cNvPr id="4" name="Object 13">
            <a:extLst>
              <a:ext uri="{FF2B5EF4-FFF2-40B4-BE49-F238E27FC236}">
                <a16:creationId xmlns:a16="http://schemas.microsoft.com/office/drawing/2014/main" id="{7057D2CF-4DDE-FB63-C54F-FDE922DDF12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73849084"/>
              </p:ext>
            </p:extLst>
          </p:nvPr>
        </p:nvGraphicFramePr>
        <p:xfrm>
          <a:off x="1877140" y="2204864"/>
          <a:ext cx="5389720" cy="444460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icture" r:id="rId3" imgW="40779700" imgH="33566100" progId="Word.Picture.8">
                  <p:embed/>
                </p:oleObj>
              </mc:Choice>
              <mc:Fallback>
                <p:oleObj name="Picture" r:id="rId3" imgW="40779700" imgH="33566100" progId="Word.Picture.8">
                  <p:embed/>
                  <p:pic>
                    <p:nvPicPr>
                      <p:cNvPr id="2" name="Object 13">
                        <a:extLst>
                          <a:ext uri="{FF2B5EF4-FFF2-40B4-BE49-F238E27FC236}">
                            <a16:creationId xmlns:a16="http://schemas.microsoft.com/office/drawing/2014/main" id="{94DC9A5C-52B7-C0D1-DB36-7B8779AB41A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77140" y="2204864"/>
                        <a:ext cx="5389720" cy="444460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762990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F1068A-7BE5-DA9C-A436-7AB6D10190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61A6257-BD49-49A8-188C-DDE65E8E3E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512" y="332656"/>
            <a:ext cx="8496944" cy="706090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ru-RU" sz="3600" b="1" dirty="0">
                <a:solidFill>
                  <a:schemeClr val="tx1"/>
                </a:solidFill>
                <a:latin typeface="Calibri" panose="020F0502020204030204" pitchFamily="34" charset="0"/>
              </a:rPr>
              <a:t>Решение проблемы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ACF1608-81C1-7543-5444-A700411830F8}"/>
              </a:ext>
            </a:extLst>
          </p:cNvPr>
          <p:cNvSpPr txBox="1">
            <a:spLocks noChangeArrowheads="1"/>
          </p:cNvSpPr>
          <p:nvPr/>
        </p:nvSpPr>
        <p:spPr>
          <a:xfrm>
            <a:off x="323528" y="1056353"/>
            <a:ext cx="8352928" cy="3254350"/>
          </a:xfrm>
          <a:prstGeom prst="rect">
            <a:avLst/>
          </a:prstGeom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000" b="0" kern="1200" cap="small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lang="ru-RU" sz="2800" cap="none" dirty="0">
                <a:solidFill>
                  <a:schemeClr val="tx1"/>
                </a:solidFill>
                <a:latin typeface="Calibri" pitchFamily="34" charset="0"/>
                <a:cs typeface="Arial" charset="0"/>
              </a:rPr>
              <a:t>Если по тем или иным причинам дождевых червей в </a:t>
            </a:r>
            <a:r>
              <a:rPr lang="ru-RU" sz="2800" cap="none" dirty="0" err="1">
                <a:solidFill>
                  <a:schemeClr val="tx1"/>
                </a:solidFill>
                <a:latin typeface="Calibri" pitchFamily="34" charset="0"/>
                <a:cs typeface="Arial" charset="0"/>
              </a:rPr>
              <a:t>агропочвах</a:t>
            </a:r>
            <a:r>
              <a:rPr lang="ru-RU" sz="2800" cap="none" dirty="0">
                <a:solidFill>
                  <a:schemeClr val="tx1"/>
                </a:solidFill>
                <a:latin typeface="Calibri" pitchFamily="34" charset="0"/>
                <a:cs typeface="Arial" charset="0"/>
              </a:rPr>
              <a:t> нет, то недостаток </a:t>
            </a:r>
            <a:r>
              <a:rPr lang="ru-RU" sz="2800" b="1" cap="none" dirty="0">
                <a:solidFill>
                  <a:schemeClr val="tx1"/>
                </a:solidFill>
                <a:latin typeface="Calibri" pitchFamily="34" charset="0"/>
                <a:cs typeface="Arial" charset="0"/>
              </a:rPr>
              <a:t>мюллевого гумуса </a:t>
            </a:r>
            <a:r>
              <a:rPr lang="ru-RU" sz="2800" cap="none" dirty="0">
                <a:solidFill>
                  <a:schemeClr val="tx1"/>
                </a:solidFill>
                <a:latin typeface="Calibri" pitchFamily="34" charset="0"/>
                <a:cs typeface="Arial" charset="0"/>
              </a:rPr>
              <a:t>можно компенсировать либо внесением в почвы вермикомпостов, либо некорневой обработкой культурных </a:t>
            </a:r>
            <a:r>
              <a:rPr lang="ru-RU" sz="2800" b="1" cap="none" dirty="0">
                <a:solidFill>
                  <a:srgbClr val="04600D"/>
                </a:solidFill>
                <a:latin typeface="Calibri" pitchFamily="34" charset="0"/>
                <a:cs typeface="Arial" charset="0"/>
              </a:rPr>
              <a:t>растений</a:t>
            </a:r>
            <a:r>
              <a:rPr lang="ru-RU" sz="2800" cap="none" dirty="0">
                <a:solidFill>
                  <a:schemeClr val="tx1"/>
                </a:solidFill>
                <a:latin typeface="Calibri" pitchFamily="34" charset="0"/>
                <a:cs typeface="Arial" charset="0"/>
              </a:rPr>
              <a:t> растворами, так называемых, </a:t>
            </a:r>
            <a:r>
              <a:rPr lang="ru-RU" sz="2800" b="1" cap="none" dirty="0">
                <a:solidFill>
                  <a:srgbClr val="663300"/>
                </a:solidFill>
                <a:latin typeface="Calibri" pitchFamily="34" charset="0"/>
                <a:cs typeface="Arial" charset="0"/>
              </a:rPr>
              <a:t>гуминовых веществ</a:t>
            </a:r>
            <a:r>
              <a:rPr lang="ru-RU" sz="2800" cap="none" dirty="0">
                <a:solidFill>
                  <a:schemeClr val="tx1"/>
                </a:solidFill>
                <a:latin typeface="Calibri" pitchFamily="34" charset="0"/>
                <a:cs typeface="Arial" charset="0"/>
              </a:rPr>
              <a:t>. </a:t>
            </a:r>
            <a:endParaRPr lang="ru-RU" altLang="ru-RU" sz="2800" cap="none" dirty="0">
              <a:solidFill>
                <a:schemeClr val="tx1"/>
              </a:solidFill>
              <a:latin typeface="Calibri" pitchFamily="34" charset="0"/>
              <a:cs typeface="Arial" charset="0"/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E911D57-5A40-60D5-035C-F5AE8E82C964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E76B9F3F-84CB-4096-A5EC-9A36030662C5}" type="slidenum">
              <a:rPr lang="ru-RU" smtClean="0"/>
              <a:t>13</a:t>
            </a:fld>
            <a:endParaRPr lang="ru-RU"/>
          </a:p>
        </p:txBody>
      </p:sp>
      <p:sp>
        <p:nvSpPr>
          <p:cNvPr id="7" name="Номер слайда 4">
            <a:extLst>
              <a:ext uri="{FF2B5EF4-FFF2-40B4-BE49-F238E27FC236}">
                <a16:creationId xmlns:a16="http://schemas.microsoft.com/office/drawing/2014/main" id="{A0AD18C6-C58F-542F-3738-3DFF1A7FB0C0}"/>
              </a:ext>
            </a:extLst>
          </p:cNvPr>
          <p:cNvSpPr txBox="1">
            <a:spLocks noChangeArrowheads="1"/>
          </p:cNvSpPr>
          <p:nvPr/>
        </p:nvSpPr>
        <p:spPr>
          <a:xfrm>
            <a:off x="8129588" y="5734050"/>
            <a:ext cx="609600" cy="520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defPPr>
              <a:defRPr lang="ru-RU"/>
            </a:defPPr>
            <a:lvl1pPr marL="0" algn="l" defTabSz="914400" rtl="0" eaLnBrk="1" latinLnBrk="0" hangingPunct="1">
              <a:spcBef>
                <a:spcPct val="20000"/>
              </a:spcBef>
              <a:buChar char="•"/>
              <a:defRPr sz="3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har char="–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har char="–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har char="»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fld id="{E59A7514-251A-EB48-B95A-6FC27C8D30DE}" type="slidenum">
              <a:rPr lang="ru-RU" altLang="ru-RU" sz="1400" b="1" smtClean="0">
                <a:solidFill>
                  <a:srgbClr val="FFFFFF"/>
                </a:solidFill>
              </a:rPr>
              <a:pPr algn="ctr">
                <a:spcBef>
                  <a:spcPct val="0"/>
                </a:spcBef>
                <a:buFontTx/>
                <a:buNone/>
              </a:pPr>
              <a:t>13</a:t>
            </a:fld>
            <a:endParaRPr lang="ru-RU" altLang="ru-RU" sz="1400" b="1" dirty="0">
              <a:solidFill>
                <a:srgbClr val="FFFFFF"/>
              </a:solidFill>
            </a:endParaRPr>
          </a:p>
        </p:txBody>
      </p:sp>
      <p:pic>
        <p:nvPicPr>
          <p:cNvPr id="5" name="Picture 6">
            <a:extLst>
              <a:ext uri="{FF2B5EF4-FFF2-40B4-BE49-F238E27FC236}">
                <a16:creationId xmlns:a16="http://schemas.microsoft.com/office/drawing/2014/main" id="{8DA4BDF0-6F27-6509-CDF9-25A37C44C1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duotone>
              <a:prstClr val="black"/>
              <a:srgbClr val="D9C3A5">
                <a:tint val="50000"/>
                <a:satMod val="180000"/>
              </a:srgbClr>
            </a:duotone>
          </a:blip>
          <a:srcRect/>
          <a:stretch>
            <a:fillRect/>
          </a:stretch>
        </p:blipFill>
        <p:spPr bwMode="auto">
          <a:xfrm>
            <a:off x="1007604" y="4328311"/>
            <a:ext cx="6840760" cy="223089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989138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813E68-AE72-04A7-90E1-5C28D8FA12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7FDE9E0-0D66-1507-666A-2CB1A6D5D3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512" y="332656"/>
            <a:ext cx="8496944" cy="706090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ru-RU" sz="3600" b="1" dirty="0">
                <a:solidFill>
                  <a:schemeClr val="tx1"/>
                </a:solidFill>
                <a:latin typeface="Calibri" panose="020F0502020204030204" pitchFamily="34" charset="0"/>
              </a:rPr>
              <a:t>Заключение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C3484CE-E96B-4672-FBAA-0B0F227EDEEF}"/>
              </a:ext>
            </a:extLst>
          </p:cNvPr>
          <p:cNvSpPr txBox="1">
            <a:spLocks noChangeArrowheads="1"/>
          </p:cNvSpPr>
          <p:nvPr/>
        </p:nvSpPr>
        <p:spPr>
          <a:xfrm>
            <a:off x="323528" y="1038746"/>
            <a:ext cx="8352928" cy="1670174"/>
          </a:xfrm>
          <a:prstGeom prst="rect">
            <a:avLst/>
          </a:prstGeom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000" b="0" kern="1200" cap="small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indent="0" algn="just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  <a:buClr>
                <a:srgbClr val="04600D"/>
              </a:buClr>
              <a:buNone/>
            </a:pPr>
            <a:endParaRPr lang="ru-RU" altLang="ru-RU" sz="2800" cap="none" dirty="0">
              <a:solidFill>
                <a:schemeClr val="tx1"/>
              </a:solidFill>
              <a:latin typeface="Calibri" pitchFamily="34" charset="0"/>
              <a:cs typeface="Arial" charset="0"/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B75A690-813B-5D4A-1A5B-B8C9EBCF47BE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E76B9F3F-84CB-4096-A5EC-9A36030662C5}" type="slidenum">
              <a:rPr lang="ru-RU" smtClean="0"/>
              <a:t>14</a:t>
            </a:fld>
            <a:endParaRPr lang="ru-RU"/>
          </a:p>
        </p:txBody>
      </p:sp>
      <p:sp>
        <p:nvSpPr>
          <p:cNvPr id="7" name="Номер слайда 4">
            <a:extLst>
              <a:ext uri="{FF2B5EF4-FFF2-40B4-BE49-F238E27FC236}">
                <a16:creationId xmlns:a16="http://schemas.microsoft.com/office/drawing/2014/main" id="{D7679BE9-F840-832D-F5C6-8588224E354D}"/>
              </a:ext>
            </a:extLst>
          </p:cNvPr>
          <p:cNvSpPr txBox="1">
            <a:spLocks noChangeArrowheads="1"/>
          </p:cNvSpPr>
          <p:nvPr/>
        </p:nvSpPr>
        <p:spPr>
          <a:xfrm>
            <a:off x="8129588" y="5734050"/>
            <a:ext cx="609600" cy="520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defPPr>
              <a:defRPr lang="ru-RU"/>
            </a:defPPr>
            <a:lvl1pPr marL="0" algn="l" defTabSz="914400" rtl="0" eaLnBrk="1" latinLnBrk="0" hangingPunct="1">
              <a:spcBef>
                <a:spcPct val="20000"/>
              </a:spcBef>
              <a:buChar char="•"/>
              <a:defRPr sz="3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har char="–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har char="–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har char="»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fld id="{E59A7514-251A-EB48-B95A-6FC27C8D30DE}" type="slidenum">
              <a:rPr lang="ru-RU" altLang="ru-RU" sz="1400" b="1" smtClean="0">
                <a:solidFill>
                  <a:srgbClr val="FFFFFF"/>
                </a:solidFill>
              </a:rPr>
              <a:pPr algn="ctr">
                <a:spcBef>
                  <a:spcPct val="0"/>
                </a:spcBef>
                <a:buFontTx/>
                <a:buNone/>
              </a:pPr>
              <a:t>14</a:t>
            </a:fld>
            <a:endParaRPr lang="ru-RU" altLang="ru-RU" sz="1400" b="1" dirty="0">
              <a:solidFill>
                <a:srgbClr val="FFFFFF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6635C9C-5B09-0075-F9B0-C6C40E6E4D7A}"/>
              </a:ext>
            </a:extLst>
          </p:cNvPr>
          <p:cNvSpPr txBox="1"/>
          <p:nvPr/>
        </p:nvSpPr>
        <p:spPr>
          <a:xfrm>
            <a:off x="323528" y="1038746"/>
            <a:ext cx="8352928" cy="38227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just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  <a:buClr>
                <a:srgbClr val="04600D"/>
              </a:buClr>
              <a:buNone/>
            </a:pPr>
            <a:r>
              <a:rPr lang="ru-RU" sz="2800" cap="none" dirty="0">
                <a:solidFill>
                  <a:schemeClr val="tx1"/>
                </a:solidFill>
                <a:latin typeface="Calibri" pitchFamily="34" charset="0"/>
                <a:cs typeface="Arial" charset="0"/>
              </a:rPr>
              <a:t>Таким образом, </a:t>
            </a:r>
            <a:r>
              <a:rPr lang="ru-RU" sz="2800" dirty="0">
                <a:latin typeface="Calibri" panose="020F0502020204030204" pitchFamily="34" charset="0"/>
              </a:rPr>
              <a:t>возможное направление </a:t>
            </a:r>
            <a:r>
              <a:rPr lang="ru-RU" sz="2800" b="1" dirty="0" err="1">
                <a:solidFill>
                  <a:srgbClr val="04600D"/>
                </a:solidFill>
                <a:latin typeface="Calibri" panose="020F0502020204030204" pitchFamily="34" charset="0"/>
              </a:rPr>
              <a:t>биологизации</a:t>
            </a:r>
            <a:r>
              <a:rPr lang="ru-RU" sz="2800" dirty="0">
                <a:latin typeface="Calibri" panose="020F0502020204030204" pitchFamily="34" charset="0"/>
              </a:rPr>
              <a:t> растениеводства </a:t>
            </a:r>
            <a:r>
              <a:rPr lang="ru-RU" sz="2800" dirty="0">
                <a:latin typeface="Calibri" panose="020F0502020204030204" pitchFamily="34" charset="0"/>
                <a:sym typeface="Symbol" pitchFamily="2" charset="2"/>
              </a:rPr>
              <a:t></a:t>
            </a:r>
            <a:r>
              <a:rPr lang="ru-RU" sz="2800" dirty="0">
                <a:latin typeface="Calibri" panose="020F0502020204030204" pitchFamily="34" charset="0"/>
              </a:rPr>
              <a:t> это поиск таких штаммов бактерий и грибов, которые могли бы снабжать </a:t>
            </a:r>
            <a:r>
              <a:rPr lang="ru-RU" sz="2800" b="1" dirty="0">
                <a:solidFill>
                  <a:srgbClr val="04600D"/>
                </a:solidFill>
                <a:latin typeface="Calibri" panose="020F0502020204030204" pitchFamily="34" charset="0"/>
              </a:rPr>
              <a:t>сельскохозяйственные культуры</a:t>
            </a:r>
            <a:r>
              <a:rPr lang="ru-RU" sz="2800" dirty="0">
                <a:latin typeface="Calibri" panose="020F0502020204030204" pitchFamily="34" charset="0"/>
              </a:rPr>
              <a:t> биологически </a:t>
            </a:r>
            <a:r>
              <a:rPr lang="ru-RU" sz="2800" b="1" dirty="0">
                <a:solidFill>
                  <a:srgbClr val="C00000"/>
                </a:solidFill>
                <a:latin typeface="Calibri" panose="020F0502020204030204" pitchFamily="34" charset="0"/>
              </a:rPr>
              <a:t>активными органическими соединениями</a:t>
            </a:r>
            <a:r>
              <a:rPr lang="ru-RU" sz="2800" dirty="0">
                <a:latin typeface="Calibri" panose="020F0502020204030204" pitchFamily="34" charset="0"/>
              </a:rPr>
              <a:t> и/или </a:t>
            </a:r>
            <a:r>
              <a:rPr lang="ru-RU" sz="2800" b="1" dirty="0">
                <a:solidFill>
                  <a:srgbClr val="C00000"/>
                </a:solidFill>
                <a:latin typeface="Calibri" panose="020F0502020204030204" pitchFamily="34" charset="0"/>
              </a:rPr>
              <a:t>структурными фрагментами биологических макромолекул</a:t>
            </a:r>
            <a:r>
              <a:rPr lang="ru-RU" sz="2800" dirty="0">
                <a:latin typeface="Calibri" panose="020F0502020204030204" pitchFamily="34" charset="0"/>
              </a:rPr>
              <a:t>.</a:t>
            </a:r>
            <a:endParaRPr lang="ru-RU" altLang="ru-RU" sz="2800" cap="none" dirty="0">
              <a:solidFill>
                <a:schemeClr val="tx1"/>
              </a:solidFill>
              <a:latin typeface="Calibri" pitchFamily="34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050679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118" name="Picture 6" descr="Похожее изображение"/>
          <p:cNvPicPr>
            <a:picLocks noChangeAspect="1" noChangeArrowheads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829" y="103448"/>
            <a:ext cx="8568952" cy="6651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>
          <a:xfrm>
            <a:off x="202829" y="1556792"/>
            <a:ext cx="8568952" cy="2665412"/>
          </a:xfrm>
        </p:spPr>
        <p:txBody>
          <a:bodyPr>
            <a:noAutofit/>
          </a:bodyPr>
          <a:lstStyle/>
          <a:p>
            <a:pPr algn="ctr" eaLnBrk="1" hangingPunct="1">
              <a:lnSpc>
                <a:spcPct val="110000"/>
              </a:lnSpc>
              <a:defRPr/>
            </a:pPr>
            <a:r>
              <a:rPr lang="ru-RU" altLang="en-US" sz="8000" b="1" dirty="0">
                <a:solidFill>
                  <a:srgbClr val="582C00"/>
                </a:solidFill>
                <a:latin typeface="Calibri" panose="020F0502020204030204" pitchFamily="34" charset="0"/>
              </a:rPr>
              <a:t>Спасибо</a:t>
            </a:r>
            <a:br>
              <a:rPr lang="ru-RU" altLang="en-US" sz="8000" b="1" dirty="0">
                <a:solidFill>
                  <a:srgbClr val="582C00"/>
                </a:solidFill>
                <a:latin typeface="Calibri" panose="020F0502020204030204" pitchFamily="34" charset="0"/>
              </a:rPr>
            </a:br>
            <a:r>
              <a:rPr lang="ru-RU" altLang="en-US" sz="8000" b="1" dirty="0">
                <a:solidFill>
                  <a:srgbClr val="582C00"/>
                </a:solidFill>
                <a:latin typeface="Calibri" panose="020F0502020204030204" pitchFamily="34" charset="0"/>
              </a:rPr>
              <a:t>за внимание!</a:t>
            </a:r>
            <a:endParaRPr lang="en-US" altLang="en-US" sz="8000" dirty="0">
              <a:solidFill>
                <a:srgbClr val="582C00"/>
              </a:solidFill>
              <a:latin typeface="Calibri" panose="020F0502020204030204" pitchFamily="34" charset="0"/>
            </a:endParaRPr>
          </a:p>
        </p:txBody>
      </p:sp>
      <p:sp>
        <p:nvSpPr>
          <p:cNvPr id="6" name="Подзаголовок 2"/>
          <p:cNvSpPr txBox="1">
            <a:spLocks/>
          </p:cNvSpPr>
          <p:nvPr/>
        </p:nvSpPr>
        <p:spPr>
          <a:xfrm>
            <a:off x="179388" y="4941888"/>
            <a:ext cx="8785100" cy="574675"/>
          </a:xfrm>
          <a:prstGeom prst="rect">
            <a:avLst/>
          </a:prstGeom>
        </p:spPr>
        <p:txBody>
          <a:bodyPr/>
          <a:lstStyle>
            <a:lvl1pPr marL="273050" indent="-273050" algn="l" rtl="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39763" indent="-2730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2" pitchFamily="18" charset="2"/>
              <a:buChar char="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1825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0752F"/>
              </a:buClr>
              <a:buSzPct val="60000"/>
              <a:buFont typeface="Wingdings" pitchFamily="2" charset="2"/>
              <a:buChar char="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7450" indent="-1825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C3AE"/>
              </a:buClr>
              <a:buSzPct val="60000"/>
              <a:buFont typeface="Wingdings" pitchFamily="2" charset="2"/>
              <a:buChar char="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2088" indent="-1825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rtl="0" eaLnBrk="1" latinLnBrk="0" hangingPunct="1">
              <a:spcBef>
                <a:spcPct val="20000"/>
              </a:spcBef>
              <a:buClr>
                <a:schemeClr val="accent1"/>
              </a:buClr>
              <a:buChar char="•"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01168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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286000" indent="-182880" algn="l" rtl="0" eaLnBrk="1" latinLnBrk="0" hangingPunct="1">
              <a:spcBef>
                <a:spcPct val="20000"/>
              </a:spcBef>
              <a:buClr>
                <a:schemeClr val="accent2"/>
              </a:buClr>
              <a:buChar char="•"/>
              <a:defRPr kumimoji="0" sz="1400" kern="1200" cap="sm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56032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Char char="•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n-US" sz="3200" b="1" i="1" dirty="0">
                <a:latin typeface="Calibri" panose="020F0502020204030204" pitchFamily="34" charset="0"/>
              </a:rPr>
              <a:t>paihumic@gmail.com</a:t>
            </a:r>
            <a:endParaRPr lang="ru-RU" sz="3200" b="1" i="1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0719362"/>
      </p:ext>
    </p:extLst>
  </p:cSld>
  <p:clrMapOvr>
    <a:masterClrMapping/>
  </p:clrMapOvr>
  <p:transition/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Метро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3785</TotalTime>
  <Words>580</Words>
  <Application>Microsoft Macintosh PowerPoint</Application>
  <PresentationFormat>Экран (4:3)</PresentationFormat>
  <Paragraphs>81</Paragraphs>
  <Slides>15</Slides>
  <Notes>12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1" baseType="lpstr">
      <vt:lpstr>Calibri</vt:lpstr>
      <vt:lpstr>Century Schoolbook</vt:lpstr>
      <vt:lpstr>Wingdings</vt:lpstr>
      <vt:lpstr>Wingdings 2</vt:lpstr>
      <vt:lpstr>Эркер</vt:lpstr>
      <vt:lpstr>Picture</vt:lpstr>
      <vt:lpstr>БИОЛОГИЧЕСКАЯ КОРРЕКЦИЯ – ЭФФЕКТИВНЫЙ ПУТЬ УПРАВЛЕНИЯ УРОЖАЙНОСТЬЮ СЕЛЬСКОХОЗЯЙСТВЕННЫХ КУЛЬТУР</vt:lpstr>
      <vt:lpstr>Цель выступления</vt:lpstr>
      <vt:lpstr>Питание растений</vt:lpstr>
      <vt:lpstr>Питание растений</vt:lpstr>
      <vt:lpstr>Питание растений</vt:lpstr>
      <vt:lpstr>Питание растений</vt:lpstr>
      <vt:lpstr>Питание растений</vt:lpstr>
      <vt:lpstr>Питание растений</vt:lpstr>
      <vt:lpstr>Решение проблемы</vt:lpstr>
      <vt:lpstr>Решение проблемы</vt:lpstr>
      <vt:lpstr>Решение проблемы</vt:lpstr>
      <vt:lpstr>Решение проблемы</vt:lpstr>
      <vt:lpstr>Решение проблемы</vt:lpstr>
      <vt:lpstr>Заключение</vt:lpstr>
      <vt:lpstr>Спасибо за внимание!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Пути решения</dc:title>
  <dc:creator>Александр и Аленка</dc:creator>
  <cp:lastModifiedBy>elena popova</cp:lastModifiedBy>
  <cp:revision>117</cp:revision>
  <dcterms:created xsi:type="dcterms:W3CDTF">2018-02-13T17:53:13Z</dcterms:created>
  <dcterms:modified xsi:type="dcterms:W3CDTF">2025-11-29T10:37:08Z</dcterms:modified>
</cp:coreProperties>
</file>