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67" r:id="rId2"/>
    <p:sldId id="312" r:id="rId3"/>
    <p:sldId id="321" r:id="rId4"/>
    <p:sldId id="322" r:id="rId5"/>
    <p:sldId id="317" r:id="rId6"/>
    <p:sldId id="316" r:id="rId7"/>
    <p:sldId id="318" r:id="rId8"/>
    <p:sldId id="319" r:id="rId9"/>
    <p:sldId id="320" r:id="rId10"/>
    <p:sldId id="323" r:id="rId11"/>
    <p:sldId id="324" r:id="rId12"/>
    <p:sldId id="265" r:id="rId13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82609" autoAdjust="0"/>
  </p:normalViewPr>
  <p:slideViewPr>
    <p:cSldViewPr>
      <p:cViewPr varScale="1">
        <p:scale>
          <a:sx n="108" d="100"/>
          <a:sy n="108" d="100"/>
        </p:scale>
        <p:origin x="1764" y="102"/>
      </p:cViewPr>
      <p:guideLst>
        <p:guide orient="horz" pos="2160"/>
        <p:guide pos="2880"/>
        <p:guide orient="horz" pos="11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66D1F138-6F54-4D9B-91F0-AEE45BB35FB0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35537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8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3633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AA40A9E-1E74-4281-92B3-37DAB1FC3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56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40A9E-1E74-4281-92B3-37DAB1FC312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080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DF94614-E525-4C70-B79A-00E7EDFDC4C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C5DF329-AF40-42DF-A8C6-03041D8D480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1767" y="3111124"/>
            <a:ext cx="7406640" cy="1213995"/>
          </a:xfrm>
        </p:spPr>
        <p:txBody>
          <a:bodyPr>
            <a:noAutofit/>
          </a:bodyPr>
          <a:lstStyle/>
          <a:p>
            <a:pPr algn="ctr"/>
            <a:r>
              <a:rPr lang="ru-RU" sz="2400" b="1" cap="all" dirty="0"/>
              <a:t>Система аудиторского образования в России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581128"/>
            <a:ext cx="6400800" cy="1944216"/>
          </a:xfrm>
        </p:spPr>
        <p:txBody>
          <a:bodyPr>
            <a:noAutofit/>
          </a:bodyPr>
          <a:lstStyle/>
          <a:p>
            <a:pPr algn="ctr"/>
            <a:endParaRPr lang="ru-RU" sz="16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ru-RU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Гузов Юрий Николаевич</a:t>
            </a:r>
          </a:p>
          <a:p>
            <a:pPr algn="ctr"/>
            <a:r>
              <a:rPr lang="ru-RU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К.э.н., Доцент экономического факультета </a:t>
            </a:r>
          </a:p>
          <a:p>
            <a:pPr algn="ctr"/>
            <a:r>
              <a:rPr lang="ru-RU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Санкт-Петербургского государственного университета</a:t>
            </a:r>
          </a:p>
          <a:p>
            <a:pPr algn="ctr"/>
            <a:r>
              <a:rPr lang="ru-RU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Санкт-Петербург</a:t>
            </a:r>
          </a:p>
          <a:p>
            <a:pPr algn="ctr"/>
            <a:r>
              <a:rPr lang="ru-RU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 descr="http://pr.spbu.ru/images/simvolika/head/bloc_eng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603" y="188640"/>
            <a:ext cx="4032448" cy="121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20B9DF-C8B4-4408-83C1-30890E9BA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35180"/>
            <a:ext cx="2232248" cy="153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9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Международные стандарты образования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Международный стандарт образования 1 «ВСТУПИТЕЛЬНЫЕ ТРЕБОВАНИЯ ПРОГРАММЫ профессионального бухгалтерского образования» </a:t>
            </a:r>
          </a:p>
          <a:p>
            <a:r>
              <a:rPr lang="ru-RU" dirty="0"/>
              <a:t>Международный стандарт образования 2 «Содержание профессиональных бухгалтерских программ» </a:t>
            </a:r>
          </a:p>
          <a:p>
            <a:r>
              <a:rPr lang="ru-RU" dirty="0"/>
              <a:t>Международный стандарт образования 3 «Профессиональные навыки и общее образование» </a:t>
            </a:r>
          </a:p>
          <a:p>
            <a:r>
              <a:rPr lang="ru-RU" dirty="0"/>
              <a:t>Международный стандарт образования 4 «Профессиональные ценности, этика и отношение» </a:t>
            </a:r>
          </a:p>
          <a:p>
            <a:r>
              <a:rPr lang="ru-RU" dirty="0"/>
              <a:t>Международный стандарт образования 5 «Требования к практическому опыту» </a:t>
            </a:r>
          </a:p>
          <a:p>
            <a:r>
              <a:rPr lang="ru-RU" dirty="0"/>
              <a:t>Международный стандарт образования 6 «Оценка профессиональных способностей и компетентности» </a:t>
            </a:r>
          </a:p>
          <a:p>
            <a:r>
              <a:rPr lang="ru-RU" dirty="0"/>
              <a:t>Международный стандарт образования 7 «Дополнительное профессиональное образование»  </a:t>
            </a:r>
          </a:p>
          <a:p>
            <a:r>
              <a:rPr lang="ru-RU" dirty="0"/>
              <a:t>Международный стандарт образования 8 «Требования к компетентности профессиональных аудиторов»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759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AE600-EFE1-F03F-724F-C116449F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Системы подготовки аудиторов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75C077-0782-E5D8-5664-A2CFFE0DD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Базовый уровень </a:t>
            </a:r>
            <a:r>
              <a:rPr lang="ru-RU" dirty="0"/>
              <a:t>реализуется в рамках бакалавриата (4 года) и магистратуры (2 года).</a:t>
            </a:r>
          </a:p>
          <a:p>
            <a:r>
              <a:rPr lang="ru-RU" b="1" dirty="0"/>
              <a:t>Промежуточный уровень </a:t>
            </a:r>
            <a:r>
              <a:rPr lang="ru-RU" dirty="0"/>
              <a:t>реализуется в форме сдачи квалификационного экзамена аудитора на базе АНО «ЕАК» (до 7 лет).</a:t>
            </a:r>
          </a:p>
          <a:p>
            <a:r>
              <a:rPr lang="ru-RU" b="1" dirty="0"/>
              <a:t>Продвинутый уровень </a:t>
            </a:r>
            <a:r>
              <a:rPr lang="ru-RU" dirty="0"/>
              <a:t>реализуется в форме ежегодного повышения квалификации аудитора на базе УМЦ (40 часов)</a:t>
            </a:r>
          </a:p>
        </p:txBody>
      </p:sp>
    </p:spTree>
    <p:extLst>
      <p:ext uri="{BB962C8B-B14F-4D97-AF65-F5344CB8AC3E}">
        <p14:creationId xmlns:p14="http://schemas.microsoft.com/office/powerpoint/2010/main" val="379440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090D7-D26F-F5BE-A51F-8B17E9904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Действующие профессиональные стандарты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1A9F8F-DFAE-5114-6F89-F6DD567F6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Код 08.023 «Аудитор» (Приказ Минтруда России от 19.10.2015 № 728н, зарегистрирован в Минюсте РОССИИ 23.11 2015 № 39802).</a:t>
            </a:r>
          </a:p>
          <a:p>
            <a:endParaRPr lang="ru-RU" dirty="0"/>
          </a:p>
          <a:p>
            <a:r>
              <a:rPr lang="ru-RU" dirty="0"/>
              <a:t>Код 08.002 «Бухгалтер» (Утвержден Приказом Минтруда России от 21.02.2019 № 103н, зарегистрирован в Минюсте России 25.03.2019 № 54154);</a:t>
            </a:r>
          </a:p>
          <a:p>
            <a:r>
              <a:rPr lang="ru-RU" dirty="0"/>
              <a:t>Код 08.006 «Специалист по внутреннему контролю (внутренний контролер)» (Утвержден Приказом Минтруда России от 22.04.2015 № 236н, зарегистрирован в Минюсте России 13.05.2015 № 37271);</a:t>
            </a:r>
          </a:p>
          <a:p>
            <a:r>
              <a:rPr lang="ru-RU" dirty="0"/>
              <a:t>Код 08.008 «Специалист по финансовому консультированию» (Утвержден Приказом Минтруда России от 19.03.2015 № 167н, зарегистрирован в Минюсте России 09.04.2015 № 36805);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91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E2CEB-4E84-45C9-BAD8-2224A4C7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Принципы, на которых основана модель экзамена на квалификационный аттестат аудитора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1E49F7-0FC7-4283-9A69-8822DD1C6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Модель квалификационного экзамена основана на следующих общих принципах: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1) уровневый, иерархический подход;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2) модульная,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компетентностно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-ориентированная структура квалификационного экзамена;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3) практико-ориентированная направленность экзаменационной базы;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4) регулярная актуализация экзаменационной базы и ее источников;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5) использование различных форм проведения экзамена;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6) разумное сочетание обеспечения качества экзамена и его финансовой доступности для претендентов.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93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5E207-7278-42F0-9769-46322F58B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в уровнях аттестации и их краткая характеристика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7454276-A8CB-41F4-ABD9-6408663AFD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654437"/>
              </p:ext>
            </p:extLst>
          </p:nvPr>
        </p:nvGraphicFramePr>
        <p:xfrm>
          <a:off x="1619672" y="1725811"/>
          <a:ext cx="7314015" cy="4812032"/>
        </p:xfrm>
        <a:graphic>
          <a:graphicData uri="http://schemas.openxmlformats.org/drawingml/2006/table">
            <a:tbl>
              <a:tblPr/>
              <a:tblGrid>
                <a:gridCol w="2438005">
                  <a:extLst>
                    <a:ext uri="{9D8B030D-6E8A-4147-A177-3AD203B41FA5}">
                      <a16:colId xmlns:a16="http://schemas.microsoft.com/office/drawing/2014/main" val="3398143160"/>
                    </a:ext>
                  </a:extLst>
                </a:gridCol>
                <a:gridCol w="2438005">
                  <a:extLst>
                    <a:ext uri="{9D8B030D-6E8A-4147-A177-3AD203B41FA5}">
                      <a16:colId xmlns:a16="http://schemas.microsoft.com/office/drawing/2014/main" val="663394483"/>
                    </a:ext>
                  </a:extLst>
                </a:gridCol>
                <a:gridCol w="2438005">
                  <a:extLst>
                    <a:ext uri="{9D8B030D-6E8A-4147-A177-3AD203B41FA5}">
                      <a16:colId xmlns:a16="http://schemas.microsoft.com/office/drawing/2014/main" val="3819509627"/>
                    </a:ext>
                  </a:extLst>
                </a:gridCol>
              </a:tblGrid>
              <a:tr h="405548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</a:t>
                      </a:r>
                      <a:endParaRPr lang="ru-RU" sz="1200" dirty="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Характеристика, предмет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оценки</a:t>
                      </a:r>
                      <a:endParaRPr lang="ru-RU" sz="120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Различия в уровнях</a:t>
                      </a:r>
                      <a:endParaRPr lang="ru-RU" sz="120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528741"/>
                  </a:ext>
                </a:extLst>
              </a:tr>
              <a:tr h="1276524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Базовый </a:t>
                      </a:r>
                      <a:endParaRPr lang="ru-RU" sz="1200" dirty="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Проверка начальных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компетенций (с возможностью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зачетов для претендентов,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имеющих профильное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экономическое образование)</a:t>
                      </a:r>
                      <a:endParaRPr lang="ru-RU" sz="1200" dirty="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Понимание теоретических основ,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умение применять базовые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знания по каждой области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аттестации в рамках отдельных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модулей при решении типовых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задач, связанных с аудиторской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деятельностью</a:t>
                      </a:r>
                      <a:endParaRPr lang="ru-RU" sz="120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496620"/>
                  </a:ext>
                </a:extLst>
              </a:tr>
              <a:tr h="1799109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Основной </a:t>
                      </a:r>
                      <a:endParaRPr lang="ru-RU" sz="120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Оценка профессиональных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компетенций в разрезе областей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аттестации в рамках отдельных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модулей</a:t>
                      </a:r>
                      <a:endParaRPr lang="ru-RU" sz="1200" dirty="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Углубленное понимание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требуемых компетенций,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способность решения задач в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рамках отдельных модулей по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областям аттестации,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способность сравнивать и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анализировать различные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варианты решения конкретных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ситуаций, связанных с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аудиторской деятельностью</a:t>
                      </a:r>
                      <a:endParaRPr lang="ru-RU" sz="1200" dirty="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553096"/>
                  </a:ext>
                </a:extLst>
              </a:tr>
              <a:tr h="1102328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Квалификационный </a:t>
                      </a:r>
                      <a:endParaRPr lang="ru-RU" sz="120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Комплексная оценка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профессиональной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компетентности, дающая право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получение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квалификационного аттестата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аудитора</a:t>
                      </a:r>
                      <a:endParaRPr lang="ru-RU" sz="120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Способность совмещать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компетенции из разных областей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аттестации, демонстрировать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навыки формирования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профессионального суждения в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соответствии с МСА</a:t>
                      </a:r>
                      <a:endParaRPr lang="ru-RU" sz="1200" dirty="0">
                        <a:effectLst/>
                      </a:endParaRPr>
                    </a:p>
                  </a:txBody>
                  <a:tcPr marL="60007" marR="60007" marT="30004" marB="3000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15975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E6E626E-163F-4A84-9479-B09F6210E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96502" y="-497382"/>
            <a:ext cx="1783227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02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6E890-D161-4EE8-9437-808B5258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квалификационного экзамена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437778-DA5B-498A-A8E6-8F882F8FD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Модель квалификационного экзамена включает 6 областей аттестации: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Бухгалтерский учет и отчетность,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Аудиторская деятельность,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Финансовый анализ и анализ бизнеса,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Управленческий учет, управление рисками, внутренний контроль,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Право,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Symbol" panose="05050102010706020507" pitchFamily="18" charset="2"/>
              </a:rPr>
              <a:t>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Налогообложение.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225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6D660-1FC5-4204-80DA-665B34C15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квалификационного экзамена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21CC333-9AD1-4453-B5B3-1334C38464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640387"/>
              </p:ext>
            </p:extLst>
          </p:nvPr>
        </p:nvGraphicFramePr>
        <p:xfrm>
          <a:off x="1115616" y="2060852"/>
          <a:ext cx="7818834" cy="4522506"/>
        </p:xfrm>
        <a:graphic>
          <a:graphicData uri="http://schemas.openxmlformats.org/drawingml/2006/table">
            <a:tbl>
              <a:tblPr/>
              <a:tblGrid>
                <a:gridCol w="1277139">
                  <a:extLst>
                    <a:ext uri="{9D8B030D-6E8A-4147-A177-3AD203B41FA5}">
                      <a16:colId xmlns:a16="http://schemas.microsoft.com/office/drawing/2014/main" val="3656148805"/>
                    </a:ext>
                  </a:extLst>
                </a:gridCol>
                <a:gridCol w="2570139">
                  <a:extLst>
                    <a:ext uri="{9D8B030D-6E8A-4147-A177-3AD203B41FA5}">
                      <a16:colId xmlns:a16="http://schemas.microsoft.com/office/drawing/2014/main" val="1575762481"/>
                    </a:ext>
                  </a:extLst>
                </a:gridCol>
                <a:gridCol w="1334770">
                  <a:extLst>
                    <a:ext uri="{9D8B030D-6E8A-4147-A177-3AD203B41FA5}">
                      <a16:colId xmlns:a16="http://schemas.microsoft.com/office/drawing/2014/main" val="2933234173"/>
                    </a:ext>
                  </a:extLst>
                </a:gridCol>
                <a:gridCol w="1570317">
                  <a:extLst>
                    <a:ext uri="{9D8B030D-6E8A-4147-A177-3AD203B41FA5}">
                      <a16:colId xmlns:a16="http://schemas.microsoft.com/office/drawing/2014/main" val="1636242588"/>
                    </a:ext>
                  </a:extLst>
                </a:gridCol>
                <a:gridCol w="1066469">
                  <a:extLst>
                    <a:ext uri="{9D8B030D-6E8A-4147-A177-3AD203B41FA5}">
                      <a16:colId xmlns:a16="http://schemas.microsoft.com/office/drawing/2014/main" val="2201472106"/>
                    </a:ext>
                  </a:extLst>
                </a:gridCol>
              </a:tblGrid>
              <a:tr h="1924286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аттестации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аудитора</a:t>
                      </a:r>
                      <a:endParaRPr lang="ru-RU" sz="1200" dirty="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Содержание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областей аттестации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Базовый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(в форме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компьютерного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тестирования)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Основной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(в форме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письменного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экзамена)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Квалификационный уровень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(в форме решения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комплексной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ситуационной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задачи)</a:t>
                      </a:r>
                      <a:endParaRPr lang="ru-RU" sz="1200" dirty="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06155"/>
                  </a:ext>
                </a:extLst>
              </a:tr>
              <a:tr h="1413131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Бухгалтерский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учет 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отчетность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Основы бухгалтерского учета,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законодательство РФ о бухгалтерском учете, финансовый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учет, МСФО, математика и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статистика*, информационные технологии*</a:t>
                      </a:r>
                      <a:endParaRPr lang="ru-RU" sz="1200" dirty="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Основы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бухгалтерского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учета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Бухгалтерский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учет 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бухгалтерская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(финансовая)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отчетность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912044"/>
                  </a:ext>
                </a:extLst>
              </a:tr>
              <a:tr h="1185089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Аудиторская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законодательство РФ об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аудиторской деятельности, МСА,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этика и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независимость аудитора,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математика и статистика*,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Основы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аудиторской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деятельности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Аудиторская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 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профессиональны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 ценности</a:t>
                      </a:r>
                      <a:endParaRPr lang="ru-RU" sz="12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Квалификационная работа</a:t>
                      </a:r>
                      <a:endParaRPr lang="ru-RU" sz="1200" dirty="0">
                        <a:effectLst/>
                      </a:endParaRPr>
                    </a:p>
                    <a:p>
                      <a:endParaRPr lang="ru-RU" sz="1200" dirty="0"/>
                    </a:p>
                  </a:txBody>
                  <a:tcPr marL="71994" marR="71994" marT="35997" marB="3599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1154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00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6EFB2-A424-45A9-94E4-1BC804B3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квалификационного экзамена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04546B8-B85D-4C4E-9A3E-246279BAEC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011316"/>
              </p:ext>
            </p:extLst>
          </p:nvPr>
        </p:nvGraphicFramePr>
        <p:xfrm>
          <a:off x="1043608" y="1628800"/>
          <a:ext cx="8100391" cy="5284519"/>
        </p:xfrm>
        <a:graphic>
          <a:graphicData uri="http://schemas.openxmlformats.org/drawingml/2006/table">
            <a:tbl>
              <a:tblPr/>
              <a:tblGrid>
                <a:gridCol w="1721566">
                  <a:extLst>
                    <a:ext uri="{9D8B030D-6E8A-4147-A177-3AD203B41FA5}">
                      <a16:colId xmlns:a16="http://schemas.microsoft.com/office/drawing/2014/main" val="1203584288"/>
                    </a:ext>
                  </a:extLst>
                </a:gridCol>
                <a:gridCol w="3816456">
                  <a:extLst>
                    <a:ext uri="{9D8B030D-6E8A-4147-A177-3AD203B41FA5}">
                      <a16:colId xmlns:a16="http://schemas.microsoft.com/office/drawing/2014/main" val="2285068705"/>
                    </a:ext>
                  </a:extLst>
                </a:gridCol>
                <a:gridCol w="1157198">
                  <a:extLst>
                    <a:ext uri="{9D8B030D-6E8A-4147-A177-3AD203B41FA5}">
                      <a16:colId xmlns:a16="http://schemas.microsoft.com/office/drawing/2014/main" val="2200924454"/>
                    </a:ext>
                  </a:extLst>
                </a:gridCol>
                <a:gridCol w="1405171">
                  <a:extLst>
                    <a:ext uri="{9D8B030D-6E8A-4147-A177-3AD203B41FA5}">
                      <a16:colId xmlns:a16="http://schemas.microsoft.com/office/drawing/2014/main" val="1767503762"/>
                    </a:ext>
                  </a:extLst>
                </a:gridCol>
              </a:tblGrid>
              <a:tr h="980859"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аттестации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аудитора</a:t>
                      </a:r>
                      <a:endParaRPr lang="ru-RU" sz="1100" dirty="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Содержание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областей аттестации</a:t>
                      </a:r>
                      <a:endParaRPr lang="ru-RU" sz="1100" dirty="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Базовый</a:t>
                      </a:r>
                      <a:b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</a:t>
                      </a:r>
                      <a:b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(в форме</a:t>
                      </a:r>
                      <a:b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компьютерного</a:t>
                      </a:r>
                      <a:b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тестирования)</a:t>
                      </a:r>
                      <a:endParaRPr lang="ru-RU" sz="1100">
                        <a:effectLst/>
                      </a:endParaRPr>
                    </a:p>
                  </a:txBody>
                  <a:tcPr marL="71994" marR="71994" marT="35997" marB="3599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Основной</a:t>
                      </a:r>
                      <a:b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</a:t>
                      </a:r>
                      <a:b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(в форме</a:t>
                      </a:r>
                      <a:b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письменного</a:t>
                      </a:r>
                      <a:b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экзамена)</a:t>
                      </a:r>
                      <a:endParaRPr lang="ru-RU" sz="1100">
                        <a:effectLst/>
                      </a:endParaRPr>
                    </a:p>
                  </a:txBody>
                  <a:tcPr marL="71994" marR="71994" marT="35997" marB="35997" anchor="ctr"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813277"/>
                  </a:ext>
                </a:extLst>
              </a:tr>
              <a:tr h="1125131">
                <a:tc>
                  <a:txBody>
                    <a:bodyPr/>
                    <a:lstStyle/>
                    <a:p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Финансовый</a:t>
                      </a:r>
                      <a:b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и анализ</a:t>
                      </a:r>
                      <a:b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бизнеса</a:t>
                      </a:r>
                      <a:endParaRPr lang="ru-RU" sz="110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общая экономическая теория*, макро- и микроэкономика*, финансы*, основы финансового менеджмента и управленческого учета*, бизнес-планирование*,</a:t>
                      </a:r>
                      <a:b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ситуационный и стратегический анализ*, финансовый анализ, математика и статистика*, информационные технологии*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Финансы и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финансовый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и оценка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устойчивости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бизнеса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524275"/>
                  </a:ext>
                </a:extLst>
              </a:tr>
              <a:tr h="877768"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Управленческий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учет, управление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рисками, внутренний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контроль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Управление*, управленческий учет, управление рисками, внутренний контроль, математика</a:t>
                      </a:r>
                      <a:b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статистика*, информационные технологии*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Управленческий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учет, управление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рисками,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внутренний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контроль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295061"/>
                  </a:ext>
                </a:extLst>
              </a:tr>
              <a:tr h="1204371">
                <a:tc>
                  <a:txBody>
                    <a:bodyPr/>
                    <a:lstStyle/>
                    <a:p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Право*</a:t>
                      </a:r>
                      <a:endParaRPr lang="ru-RU" sz="110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гражданское законодательство РФ, трудовое законодательство РФ, законодательство РФ о</a:t>
                      </a:r>
                      <a:b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несостоятельности (банкротстве), законодательство РФ о противодействии коррупции (в том числе подкупу иностранных должностных лиц), легализации (отмыванию) доходов, полученных преступным путем, и финансированию терроризма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Основы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законодательст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</a:t>
                      </a: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РФ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Правовое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регулирование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экономической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деятельности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120320"/>
                  </a:ext>
                </a:extLst>
              </a:tr>
              <a:tr h="1041069">
                <a:tc>
                  <a:txBody>
                    <a:bodyPr/>
                    <a:lstStyle/>
                    <a:p>
                      <a:r>
                        <a:rPr lang="ru-RU" sz="11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Налогообложение*</a:t>
                      </a:r>
                      <a:endParaRPr lang="ru-RU" sz="110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налоговое законодательство РФ, особенности налогообложения различных типов хозяйствующих</a:t>
                      </a:r>
                      <a:b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субъектов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Основы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налогового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законодательства РФ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и налоговое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администрировани</a:t>
                      </a:r>
                      <a:b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endParaRPr lang="ru-RU" sz="1100" dirty="0">
                        <a:effectLst/>
                      </a:endParaRPr>
                    </a:p>
                  </a:txBody>
                  <a:tcPr marL="62890" marR="62890" marT="31445" marB="3144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11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526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1CB04-4F43-87C7-5E6C-C73FF121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Повышение квалификации аудиторов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069B7-B9A5-DB18-8C19-37E0842EE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Ежегодный пересмотр программ повышения квалификации аудиторов проводится СРО аудиторов «Содружество»</a:t>
            </a:r>
          </a:p>
          <a:p>
            <a:r>
              <a:rPr lang="ru-RU" dirty="0"/>
              <a:t>Специальные программы для партнеров, реализующих аудит ОЗО ФР (Общественно-значимые организации на финансовом рынке)</a:t>
            </a:r>
          </a:p>
        </p:txBody>
      </p:sp>
    </p:spTree>
    <p:extLst>
      <p:ext uri="{BB962C8B-B14F-4D97-AF65-F5344CB8AC3E}">
        <p14:creationId xmlns:p14="http://schemas.microsoft.com/office/powerpoint/2010/main" val="68008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D0EF7-5460-228A-5B1E-DDF596BB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8FE021-DE8E-D2BF-C75C-621E43256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Система образования аудиторов в целом соответствует требованиям МСО</a:t>
            </a:r>
          </a:p>
        </p:txBody>
      </p:sp>
    </p:spTree>
    <p:extLst>
      <p:ext uri="{BB962C8B-B14F-4D97-AF65-F5344CB8AC3E}">
        <p14:creationId xmlns:p14="http://schemas.microsoft.com/office/powerpoint/2010/main" val="300210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03648" y="2420888"/>
            <a:ext cx="7406640" cy="1472184"/>
          </a:xfrm>
        </p:spPr>
        <p:txBody>
          <a:bodyPr/>
          <a:lstStyle/>
          <a:p>
            <a:r>
              <a:rPr lang="en-US" b="1" dirty="0"/>
              <a:t>Thank you for attention</a:t>
            </a:r>
            <a:endParaRPr lang="ru-RU" b="1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403648" y="4725144"/>
            <a:ext cx="7406640" cy="17526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Спасибо за внимание!</a:t>
            </a:r>
          </a:p>
        </p:txBody>
      </p:sp>
      <p:pic>
        <p:nvPicPr>
          <p:cNvPr id="8" name="Picture 2" descr="http://pr.spbu.ru/images/simvolika/head/bloc_eng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79"/>
            <a:ext cx="4032448" cy="121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2430E3-49A2-48C0-8A2D-8551CC88F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711" y="116632"/>
            <a:ext cx="2231329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75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1077</TotalTime>
  <Words>975</Words>
  <Application>Microsoft Office PowerPoint</Application>
  <PresentationFormat>Экран (4:3)</PresentationFormat>
  <Paragraphs>88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Corbel</vt:lpstr>
      <vt:lpstr>Gill Sans MT</vt:lpstr>
      <vt:lpstr>Symbol</vt:lpstr>
      <vt:lpstr>Times New Roman</vt:lpstr>
      <vt:lpstr>Verdana</vt:lpstr>
      <vt:lpstr>Wingdings 2</vt:lpstr>
      <vt:lpstr>Солнцестояние</vt:lpstr>
      <vt:lpstr>Система аудиторского образования в России</vt:lpstr>
      <vt:lpstr>Международные стандарты образования </vt:lpstr>
      <vt:lpstr>Системы подготовки аудиторов в России</vt:lpstr>
      <vt:lpstr>Действующие профессиональные стандарты</vt:lpstr>
      <vt:lpstr>Принципы, на которых основана модель экзамена на квалификационный аттестат аудитора</vt:lpstr>
      <vt:lpstr>Различия в уровнях аттестации и их краткая характеристика</vt:lpstr>
      <vt:lpstr>Модель квалификационного экзамена </vt:lpstr>
      <vt:lpstr>Модель квалификационного экзамена </vt:lpstr>
      <vt:lpstr>Модель квалификационного экзамена </vt:lpstr>
      <vt:lpstr>Повышение квалификации аудиторов</vt:lpstr>
      <vt:lpstr>Вывод</vt:lpstr>
      <vt:lpstr>Thank you for attention</vt:lpstr>
    </vt:vector>
  </TitlesOfParts>
  <Company>Saint-Petersburg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Auditing in Russia: Periodization and Challenges of Development</dc:title>
  <dc:creator>Faculty of Economics</dc:creator>
  <cp:lastModifiedBy>юрий гузов</cp:lastModifiedBy>
  <cp:revision>103</cp:revision>
  <cp:lastPrinted>2018-04-17T07:54:21Z</cp:lastPrinted>
  <dcterms:created xsi:type="dcterms:W3CDTF">2015-04-19T09:32:15Z</dcterms:created>
  <dcterms:modified xsi:type="dcterms:W3CDTF">2025-09-17T09:25:54Z</dcterms:modified>
</cp:coreProperties>
</file>