
<file path=[Content_Types].xml><?xml version="1.0" encoding="utf-8"?>
<Types xmlns="http://schemas.openxmlformats.org/package/2006/content-types"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theme/themeOverride1.xml" ContentType="application/vnd.openxmlformats-officedocument.themeOverr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layout1.xml" ContentType="application/vnd.openxmlformats-officedocument.drawingml.diagramLayou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4"/>
  </p:sldMasterIdLst>
  <p:notesMasterIdLst>
    <p:notesMasterId r:id="rId30"/>
  </p:notesMasterIdLst>
  <p:sldIdLst>
    <p:sldId id="258" r:id="rId5"/>
    <p:sldId id="259" r:id="rId6"/>
    <p:sldId id="264" r:id="rId7"/>
    <p:sldId id="265" r:id="rId8"/>
    <p:sldId id="266" r:id="rId9"/>
    <p:sldId id="286" r:id="rId10"/>
    <p:sldId id="283" r:id="rId11"/>
    <p:sldId id="284" r:id="rId12"/>
    <p:sldId id="267" r:id="rId13"/>
    <p:sldId id="269" r:id="rId14"/>
    <p:sldId id="270" r:id="rId15"/>
    <p:sldId id="290" r:id="rId16"/>
    <p:sldId id="288" r:id="rId17"/>
    <p:sldId id="271" r:id="rId18"/>
    <p:sldId id="274" r:id="rId19"/>
    <p:sldId id="275" r:id="rId20"/>
    <p:sldId id="276" r:id="rId21"/>
    <p:sldId id="277" r:id="rId22"/>
    <p:sldId id="289" r:id="rId23"/>
    <p:sldId id="278" r:id="rId24"/>
    <p:sldId id="279" r:id="rId25"/>
    <p:sldId id="282" r:id="rId26"/>
    <p:sldId id="291" r:id="rId27"/>
    <p:sldId id="292" r:id="rId28"/>
    <p:sldId id="262" r:id="rId2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F9F9F9"/>
    <a:srgbClr val="A394C8"/>
    <a:srgbClr val="B01418"/>
    <a:srgbClr val="F19E17"/>
    <a:srgbClr val="5269DA"/>
    <a:srgbClr val="EE6C6F"/>
    <a:srgbClr val="81C8F3"/>
    <a:srgbClr val="C58DA9"/>
    <a:srgbClr val="B07BD7"/>
    <a:srgbClr val="CC8652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771" autoAdjust="0"/>
    <p:restoredTop sz="94660"/>
  </p:normalViewPr>
  <p:slideViewPr>
    <p:cSldViewPr snapToGrid="0" showGuides="1">
      <p:cViewPr>
        <p:scale>
          <a:sx n="80" d="100"/>
          <a:sy n="80" d="100"/>
        </p:scale>
        <p:origin x="-816" y="-53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Office_Excel1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Office_Excel2.xlsx"/><Relationship Id="rId1" Type="http://schemas.openxmlformats.org/officeDocument/2006/relationships/themeOverride" Target="../theme/themeOverrid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30"/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3855258483622539"/>
          <c:y val="0.21903789370078741"/>
          <c:w val="0.57388072056039063"/>
          <c:h val="0.7654035433070866"/>
        </c:manualLayout>
      </c:layout>
      <c:barChart>
        <c:barDir val="bar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после стабилотренинга</c:v>
                </c:pt>
              </c:strCache>
            </c:strRef>
          </c:tx>
          <c:spPr>
            <a:solidFill>
              <a:srgbClr val="7030A0"/>
            </a:solidFill>
          </c:spPr>
          <c:dLbls>
            <c:txPr>
              <a:bodyPr/>
              <a:lstStyle/>
              <a:p>
                <a:pPr>
                  <a:defRPr sz="1600"/>
                </a:pPr>
                <a:endParaRPr lang="ru-RU"/>
              </a:p>
            </c:txPr>
            <c:showVal val="1"/>
          </c:dLbls>
          <c:cat>
            <c:strRef>
              <c:f>Лист1!$A$2:$A$3</c:f>
              <c:strCache>
                <c:ptCount val="2"/>
                <c:pt idx="0">
                  <c:v>стандартное отклонение вперед-назад</c:v>
                </c:pt>
                <c:pt idx="1">
                  <c:v>стандартное отклонение влево-вправо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4.2</c:v>
                </c:pt>
                <c:pt idx="1">
                  <c:v>3.03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до стабилотренинга</c:v>
                </c:pt>
              </c:strCache>
            </c:strRef>
          </c:tx>
          <c:spPr>
            <a:solidFill>
              <a:srgbClr val="92D050"/>
            </a:solidFill>
          </c:spPr>
          <c:dLbls>
            <c:dLbl>
              <c:idx val="0"/>
              <c:layout>
                <c:manualLayout>
                  <c:x val="0"/>
                  <c:y val="0"/>
                </c:manualLayout>
              </c:layout>
              <c:showVal val="1"/>
            </c:dLbl>
            <c:txPr>
              <a:bodyPr/>
              <a:lstStyle/>
              <a:p>
                <a:pPr>
                  <a:defRPr sz="1600"/>
                </a:pPr>
                <a:endParaRPr lang="ru-RU"/>
              </a:p>
            </c:txPr>
            <c:showVal val="1"/>
          </c:dLbls>
          <c:cat>
            <c:strRef>
              <c:f>Лист1!$A$2:$A$3</c:f>
              <c:strCache>
                <c:ptCount val="2"/>
                <c:pt idx="0">
                  <c:v>стандартное отклонение вперед-назад</c:v>
                </c:pt>
                <c:pt idx="1">
                  <c:v>стандартное отклонение влево-вправо</c:v>
                </c:pt>
              </c:strCache>
            </c:strRef>
          </c:cat>
          <c:val>
            <c:numRef>
              <c:f>Лист1!$C$2:$C$3</c:f>
              <c:numCache>
                <c:formatCode>General</c:formatCode>
                <c:ptCount val="2"/>
                <c:pt idx="0">
                  <c:v>5.68</c:v>
                </c:pt>
                <c:pt idx="1">
                  <c:v>4.37</c:v>
                </c:pt>
              </c:numCache>
            </c:numRef>
          </c:val>
        </c:ser>
        <c:dLbls>
          <c:showVal val="1"/>
        </c:dLbls>
        <c:gapWidth val="75"/>
        <c:axId val="190909824"/>
        <c:axId val="190948480"/>
      </c:barChart>
      <c:catAx>
        <c:axId val="190909824"/>
        <c:scaling>
          <c:orientation val="minMax"/>
        </c:scaling>
        <c:axPos val="l"/>
        <c:minorGridlines>
          <c:spPr>
            <a:ln>
              <a:solidFill>
                <a:prstClr val="black">
                  <a:alpha val="68000"/>
                </a:prstClr>
              </a:solidFill>
            </a:ln>
          </c:spPr>
        </c:minorGridlines>
        <c:numFmt formatCode="General" sourceLinked="1"/>
        <c:majorTickMark val="none"/>
        <c:tickLblPos val="nextTo"/>
        <c:txPr>
          <a:bodyPr rot="0" vert="horz" anchor="ctr" anchorCtr="0"/>
          <a:lstStyle/>
          <a:p>
            <a:pPr>
              <a:defRPr sz="1600"/>
            </a:pPr>
            <a:endParaRPr lang="ru-RU"/>
          </a:p>
        </c:txPr>
        <c:crossAx val="190948480"/>
        <c:crosses val="autoZero"/>
        <c:auto val="1"/>
        <c:lblAlgn val="ctr"/>
        <c:lblOffset val="100"/>
      </c:catAx>
      <c:valAx>
        <c:axId val="190948480"/>
        <c:scaling>
          <c:orientation val="minMax"/>
        </c:scaling>
        <c:delete val="1"/>
        <c:axPos val="b"/>
        <c:numFmt formatCode="General" sourceLinked="1"/>
        <c:majorTickMark val="none"/>
        <c:tickLblPos val="none"/>
        <c:crossAx val="190909824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egendEntry>
        <c:idx val="0"/>
        <c:txPr>
          <a:bodyPr/>
          <a:lstStyle/>
          <a:p>
            <a:pPr>
              <a:defRPr sz="1400" baseline="0"/>
            </a:pPr>
            <a:endParaRPr lang="ru-RU"/>
          </a:p>
        </c:txPr>
      </c:legendEntry>
      <c:layout>
        <c:manualLayout>
          <c:xMode val="edge"/>
          <c:yMode val="edge"/>
          <c:x val="0.33747607271824376"/>
          <c:y val="2.3107723264757157E-2"/>
          <c:w val="0.55062805881196519"/>
          <c:h val="0.16075240309445157"/>
        </c:manualLayout>
      </c:layout>
      <c:txPr>
        <a:bodyPr/>
        <a:lstStyle/>
        <a:p>
          <a:pPr>
            <a:defRPr sz="1400"/>
          </a:pPr>
          <a:endParaRPr lang="ru-RU"/>
        </a:p>
      </c:txPr>
    </c:legend>
    <c:plotVisOnly val="1"/>
  </c:chart>
  <c:externalData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30"/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3855258483622539"/>
          <c:y val="0.21903789370078741"/>
          <c:w val="0.57388072056039063"/>
          <c:h val="0.7654035433070866"/>
        </c:manualLayout>
      </c:layout>
      <c:barChart>
        <c:barDir val="bar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после стабилотренинга</c:v>
                </c:pt>
              </c:strCache>
            </c:strRef>
          </c:tx>
          <c:spPr>
            <a:solidFill>
              <a:srgbClr val="FF5050"/>
            </a:solidFill>
          </c:spPr>
          <c:dLbls>
            <c:txPr>
              <a:bodyPr/>
              <a:lstStyle/>
              <a:p>
                <a:pPr>
                  <a:defRPr sz="1600"/>
                </a:pPr>
                <a:endParaRPr lang="ru-RU"/>
              </a:p>
            </c:txPr>
            <c:showVal val="1"/>
          </c:dLbls>
          <c:cat>
            <c:strRef>
              <c:f>Лист1!$A$2:$A$3</c:f>
              <c:strCache>
                <c:ptCount val="2"/>
                <c:pt idx="0">
                  <c:v>средняя скорость вперед-назад</c:v>
                </c:pt>
                <c:pt idx="1">
                  <c:v>средняя скорость влево-вправо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7.79</c:v>
                </c:pt>
                <c:pt idx="1">
                  <c:v>4.8899999999999997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до стабилотренинга</c:v>
                </c:pt>
              </c:strCache>
            </c:strRef>
          </c:tx>
          <c:spPr>
            <a:solidFill>
              <a:srgbClr val="6265CE"/>
            </a:solidFill>
          </c:spPr>
          <c:dLbls>
            <c:txPr>
              <a:bodyPr/>
              <a:lstStyle/>
              <a:p>
                <a:pPr>
                  <a:defRPr sz="1600"/>
                </a:pPr>
                <a:endParaRPr lang="ru-RU"/>
              </a:p>
            </c:txPr>
            <c:showVal val="1"/>
          </c:dLbls>
          <c:cat>
            <c:strRef>
              <c:f>Лист1!$A$2:$A$3</c:f>
              <c:strCache>
                <c:ptCount val="2"/>
                <c:pt idx="0">
                  <c:v>средняя скорость вперед-назад</c:v>
                </c:pt>
                <c:pt idx="1">
                  <c:v>средняя скорость влево-вправо</c:v>
                </c:pt>
              </c:strCache>
            </c:strRef>
          </c:cat>
          <c:val>
            <c:numRef>
              <c:f>Лист1!$C$2:$C$3</c:f>
              <c:numCache>
                <c:formatCode>General</c:formatCode>
                <c:ptCount val="2"/>
                <c:pt idx="0">
                  <c:v>10.94</c:v>
                </c:pt>
                <c:pt idx="1">
                  <c:v>8.9700000000000006</c:v>
                </c:pt>
              </c:numCache>
            </c:numRef>
          </c:val>
        </c:ser>
        <c:dLbls>
          <c:showVal val="1"/>
        </c:dLbls>
        <c:gapWidth val="75"/>
        <c:axId val="115869952"/>
        <c:axId val="115875840"/>
      </c:barChart>
      <c:catAx>
        <c:axId val="115869952"/>
        <c:scaling>
          <c:orientation val="minMax"/>
        </c:scaling>
        <c:axPos val="l"/>
        <c:minorGridlines>
          <c:spPr>
            <a:ln>
              <a:solidFill>
                <a:prstClr val="black">
                  <a:alpha val="68000"/>
                </a:prstClr>
              </a:solidFill>
            </a:ln>
          </c:spPr>
        </c:minorGridlines>
        <c:numFmt formatCode="General" sourceLinked="1"/>
        <c:majorTickMark val="none"/>
        <c:tickLblPos val="nextTo"/>
        <c:txPr>
          <a:bodyPr rot="0" vert="horz" anchor="ctr" anchorCtr="0"/>
          <a:lstStyle/>
          <a:p>
            <a:pPr>
              <a:defRPr sz="1600"/>
            </a:pPr>
            <a:endParaRPr lang="ru-RU"/>
          </a:p>
        </c:txPr>
        <c:crossAx val="115875840"/>
        <c:crosses val="autoZero"/>
        <c:auto val="1"/>
        <c:lblAlgn val="ctr"/>
        <c:lblOffset val="100"/>
      </c:catAx>
      <c:valAx>
        <c:axId val="115875840"/>
        <c:scaling>
          <c:orientation val="minMax"/>
        </c:scaling>
        <c:delete val="1"/>
        <c:axPos val="b"/>
        <c:numFmt formatCode="General" sourceLinked="1"/>
        <c:majorTickMark val="none"/>
        <c:tickLblPos val="none"/>
        <c:crossAx val="115869952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egendEntry>
        <c:idx val="0"/>
        <c:txPr>
          <a:bodyPr/>
          <a:lstStyle/>
          <a:p>
            <a:pPr>
              <a:defRPr sz="1400" baseline="0"/>
            </a:pPr>
            <a:endParaRPr lang="ru-RU"/>
          </a:p>
        </c:txPr>
      </c:legendEntry>
      <c:layout>
        <c:manualLayout>
          <c:xMode val="edge"/>
          <c:yMode val="edge"/>
          <c:x val="0.33747607271824376"/>
          <c:y val="2.3107723264757157E-2"/>
          <c:w val="0.55062805881196519"/>
          <c:h val="0.16075240309445146"/>
        </c:manualLayout>
      </c:layout>
      <c:txPr>
        <a:bodyPr/>
        <a:lstStyle/>
        <a:p>
          <a:pPr>
            <a:defRPr sz="1400"/>
          </a:pPr>
          <a:endParaRPr lang="ru-RU"/>
        </a:p>
      </c:txPr>
    </c:legend>
    <c:plotVisOnly val="1"/>
  </c:chart>
  <c:externalData r:id="rId2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3#1">
  <dgm:title val=""/>
  <dgm:desc val=""/>
  <dgm:catLst>
    <dgm:cat type="accent1" pri="11300"/>
  </dgm:catLst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185E3EE-0201-4BB5-BC8D-933F7163BCE4}" type="doc">
      <dgm:prSet loTypeId="urn:microsoft.com/office/officeart/2005/8/layout/hierarchy1#1" loCatId="hierarchy" qsTypeId="urn:microsoft.com/office/officeart/2005/8/quickstyle/simple4#1" qsCatId="simple" csTypeId="urn:microsoft.com/office/officeart/2005/8/colors/accent1_3#1" csCatId="accent1" phldr="1"/>
      <dgm:spPr/>
      <dgm:t>
        <a:bodyPr/>
        <a:lstStyle/>
        <a:p>
          <a:endParaRPr lang="ru-RU"/>
        </a:p>
      </dgm:t>
    </dgm:pt>
    <dgm:pt modelId="{438B5061-6E9E-4FDC-AA48-B7B379D75707}">
      <dgm:prSet phldrT="[Текст]"/>
      <dgm:spPr/>
      <dgm:t>
        <a:bodyPr/>
        <a:lstStyle/>
        <a:p>
          <a:r>
            <a:rPr lang="ru-RU" b="1" dirty="0"/>
            <a:t>(</a:t>
          </a:r>
          <a:r>
            <a:rPr lang="en-US" b="1" dirty="0" smtClean="0"/>
            <a:t>n=47</a:t>
          </a:r>
          <a:r>
            <a:rPr lang="ru-RU" b="1" dirty="0" smtClean="0"/>
            <a:t>)</a:t>
          </a:r>
          <a:endParaRPr lang="ru-RU" b="1" dirty="0"/>
        </a:p>
      </dgm:t>
    </dgm:pt>
    <dgm:pt modelId="{979C7B7E-C549-432B-B082-7E202C23EA3D}" type="parTrans" cxnId="{6FFBF28A-A223-4D33-BF91-30FD7B2DCC10}">
      <dgm:prSet/>
      <dgm:spPr/>
      <dgm:t>
        <a:bodyPr/>
        <a:lstStyle/>
        <a:p>
          <a:endParaRPr lang="ru-RU"/>
        </a:p>
      </dgm:t>
    </dgm:pt>
    <dgm:pt modelId="{EAB88CAC-8BB0-412B-9E1B-F826D50E444C}" type="sibTrans" cxnId="{6FFBF28A-A223-4D33-BF91-30FD7B2DCC10}">
      <dgm:prSet/>
      <dgm:spPr/>
      <dgm:t>
        <a:bodyPr/>
        <a:lstStyle/>
        <a:p>
          <a:endParaRPr lang="ru-RU"/>
        </a:p>
      </dgm:t>
    </dgm:pt>
    <dgm:pt modelId="{9F18B4E2-D312-4094-B17F-B80BBB0CF4C6}">
      <dgm:prSet phldrT="[Текст]"/>
      <dgm:spPr/>
      <dgm:t>
        <a:bodyPr/>
        <a:lstStyle/>
        <a:p>
          <a:r>
            <a:rPr lang="ru-RU" b="1" dirty="0" smtClean="0"/>
            <a:t>Первая группа </a:t>
          </a:r>
        </a:p>
        <a:p>
          <a:r>
            <a:rPr lang="ru-RU" b="1" dirty="0" smtClean="0"/>
            <a:t>(</a:t>
          </a:r>
          <a:r>
            <a:rPr lang="en-US" b="1" dirty="0" smtClean="0"/>
            <a:t>n=37)</a:t>
          </a:r>
          <a:endParaRPr lang="ru-RU" b="1" dirty="0"/>
        </a:p>
      </dgm:t>
    </dgm:pt>
    <dgm:pt modelId="{0E8E020C-09FE-40C9-8E6C-DD76F7DB2B8C}" type="parTrans" cxnId="{0A40590C-7286-4197-B510-82715735F771}">
      <dgm:prSet/>
      <dgm:spPr/>
      <dgm:t>
        <a:bodyPr/>
        <a:lstStyle/>
        <a:p>
          <a:endParaRPr lang="ru-RU"/>
        </a:p>
      </dgm:t>
    </dgm:pt>
    <dgm:pt modelId="{7D564C76-2C79-4AEF-BB34-90D71EC12FD6}" type="sibTrans" cxnId="{0A40590C-7286-4197-B510-82715735F771}">
      <dgm:prSet/>
      <dgm:spPr/>
      <dgm:t>
        <a:bodyPr/>
        <a:lstStyle/>
        <a:p>
          <a:endParaRPr lang="ru-RU"/>
        </a:p>
      </dgm:t>
    </dgm:pt>
    <dgm:pt modelId="{2C94C0F6-54AD-4A67-BE51-4DC3FBE8C523}">
      <dgm:prSet phldrT="[Текст]"/>
      <dgm:spPr/>
      <dgm:t>
        <a:bodyPr/>
        <a:lstStyle/>
        <a:p>
          <a:r>
            <a:rPr lang="ru-RU" b="1" dirty="0" smtClean="0"/>
            <a:t>Вторая группа</a:t>
          </a:r>
        </a:p>
        <a:p>
          <a:r>
            <a:rPr lang="ru-RU" b="1" dirty="0" smtClean="0"/>
            <a:t> </a:t>
          </a:r>
          <a:r>
            <a:rPr lang="ru-RU" b="1" dirty="0"/>
            <a:t>(</a:t>
          </a:r>
          <a:r>
            <a:rPr lang="en-US" b="1" dirty="0" smtClean="0"/>
            <a:t>n=1</a:t>
          </a:r>
          <a:r>
            <a:rPr lang="ru-RU" b="1" dirty="0" smtClean="0"/>
            <a:t>0</a:t>
          </a:r>
          <a:r>
            <a:rPr lang="en-US" b="1" dirty="0"/>
            <a:t>)</a:t>
          </a:r>
          <a:endParaRPr lang="ru-RU" b="1" dirty="0"/>
        </a:p>
      </dgm:t>
    </dgm:pt>
    <dgm:pt modelId="{2AB9F7D4-62CA-4BDC-8F72-D8BC14C9326F}" type="parTrans" cxnId="{C8266C52-FDEA-4B38-985D-F40F366C8C8E}">
      <dgm:prSet/>
      <dgm:spPr/>
      <dgm:t>
        <a:bodyPr/>
        <a:lstStyle/>
        <a:p>
          <a:endParaRPr lang="ru-RU"/>
        </a:p>
      </dgm:t>
    </dgm:pt>
    <dgm:pt modelId="{4264CF07-760E-4315-9C57-7F7F1861AD94}" type="sibTrans" cxnId="{C8266C52-FDEA-4B38-985D-F40F366C8C8E}">
      <dgm:prSet/>
      <dgm:spPr/>
      <dgm:t>
        <a:bodyPr/>
        <a:lstStyle/>
        <a:p>
          <a:endParaRPr lang="ru-RU"/>
        </a:p>
      </dgm:t>
    </dgm:pt>
    <dgm:pt modelId="{2602600D-495D-4122-8FBB-4494C3195214}">
      <dgm:prSet phldrT="[Текст]"/>
      <dgm:spPr/>
      <dgm:t>
        <a:bodyPr/>
        <a:lstStyle/>
        <a:p>
          <a:r>
            <a:rPr lang="ru-RU" b="1" dirty="0" smtClean="0"/>
            <a:t>Пациенты</a:t>
          </a:r>
          <a:r>
            <a:rPr lang="ru-RU" b="1" baseline="0" dirty="0" smtClean="0"/>
            <a:t> с легким неврологическим дефицитом</a:t>
          </a:r>
          <a:endParaRPr lang="ru-RU" b="1" dirty="0"/>
        </a:p>
      </dgm:t>
    </dgm:pt>
    <dgm:pt modelId="{45702009-AB82-43C4-815C-8F1F4A834B70}" type="parTrans" cxnId="{E48C5977-ACDD-41A8-89B9-A9E606BC2409}">
      <dgm:prSet/>
      <dgm:spPr/>
      <dgm:t>
        <a:bodyPr/>
        <a:lstStyle/>
        <a:p>
          <a:endParaRPr lang="ru-RU"/>
        </a:p>
      </dgm:t>
    </dgm:pt>
    <dgm:pt modelId="{F824B075-BCFE-4232-B32D-749FC14A0BAE}" type="sibTrans" cxnId="{E48C5977-ACDD-41A8-89B9-A9E606BC2409}">
      <dgm:prSet/>
      <dgm:spPr/>
      <dgm:t>
        <a:bodyPr/>
        <a:lstStyle/>
        <a:p>
          <a:endParaRPr lang="ru-RU"/>
        </a:p>
      </dgm:t>
    </dgm:pt>
    <dgm:pt modelId="{8F0C7AFC-B9FC-4615-B476-52B38EE1B9E7}">
      <dgm:prSet phldrT="[Текст]"/>
      <dgm:spPr/>
      <dgm:t>
        <a:bodyPr/>
        <a:lstStyle/>
        <a:p>
          <a:r>
            <a:rPr lang="ru-RU" b="1" dirty="0" smtClean="0">
              <a:solidFill>
                <a:srgbClr val="000000"/>
              </a:solidFill>
              <a:effectLst/>
              <a:ea typeface="Calibri" panose="020F0502020204030204" pitchFamily="34" charset="0"/>
              <a:cs typeface="Calibri" panose="020F0502020204030204" pitchFamily="34" charset="0"/>
            </a:rPr>
            <a:t>Пациенты с выраженным неврологическим дефицитом</a:t>
          </a:r>
          <a:endParaRPr lang="ru-RU" dirty="0"/>
        </a:p>
      </dgm:t>
    </dgm:pt>
    <dgm:pt modelId="{B7833D9E-964C-4229-8876-EE31F3955CAB}" type="parTrans" cxnId="{9EC2237C-8405-4B62-8F8C-A58AF8F8C04D}">
      <dgm:prSet/>
      <dgm:spPr/>
      <dgm:t>
        <a:bodyPr/>
        <a:lstStyle/>
        <a:p>
          <a:endParaRPr lang="ru-RU"/>
        </a:p>
      </dgm:t>
    </dgm:pt>
    <dgm:pt modelId="{69C248F2-EEF0-4CA2-87C9-41FD5522249A}" type="sibTrans" cxnId="{9EC2237C-8405-4B62-8F8C-A58AF8F8C04D}">
      <dgm:prSet/>
      <dgm:spPr/>
      <dgm:t>
        <a:bodyPr/>
        <a:lstStyle/>
        <a:p>
          <a:endParaRPr lang="ru-RU"/>
        </a:p>
      </dgm:t>
    </dgm:pt>
    <dgm:pt modelId="{D73116A5-C447-4F67-9332-D093DC4CCEB8}" type="pres">
      <dgm:prSet presAssocID="{4185E3EE-0201-4BB5-BC8D-933F7163BCE4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DCDC5F9A-7D85-439F-BCD8-4B3BD4F23210}" type="pres">
      <dgm:prSet presAssocID="{438B5061-6E9E-4FDC-AA48-B7B379D75707}" presName="hierRoot1" presStyleCnt="0"/>
      <dgm:spPr/>
    </dgm:pt>
    <dgm:pt modelId="{E0B84CD2-6943-4FE7-9E15-0A5ACF2C49A0}" type="pres">
      <dgm:prSet presAssocID="{438B5061-6E9E-4FDC-AA48-B7B379D75707}" presName="composite" presStyleCnt="0"/>
      <dgm:spPr/>
    </dgm:pt>
    <dgm:pt modelId="{30F8BAA1-5A22-46FF-9E42-68D9001979C4}" type="pres">
      <dgm:prSet presAssocID="{438B5061-6E9E-4FDC-AA48-B7B379D75707}" presName="background" presStyleLbl="node0" presStyleIdx="0" presStyleCnt="1"/>
      <dgm:spPr/>
    </dgm:pt>
    <dgm:pt modelId="{2A5A5CB0-92DC-4B8E-8F7D-07A4072BA605}" type="pres">
      <dgm:prSet presAssocID="{438B5061-6E9E-4FDC-AA48-B7B379D75707}" presName="text" presStyleLbl="fgAcc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05BCEC7-81D7-4832-950B-A4D125D6FC32}" type="pres">
      <dgm:prSet presAssocID="{438B5061-6E9E-4FDC-AA48-B7B379D75707}" presName="hierChild2" presStyleCnt="0"/>
      <dgm:spPr/>
    </dgm:pt>
    <dgm:pt modelId="{CB6548CB-E780-468F-817F-7EC1624CC589}" type="pres">
      <dgm:prSet presAssocID="{0E8E020C-09FE-40C9-8E6C-DD76F7DB2B8C}" presName="Name10" presStyleLbl="parChTrans1D2" presStyleIdx="0" presStyleCnt="2"/>
      <dgm:spPr/>
      <dgm:t>
        <a:bodyPr/>
        <a:lstStyle/>
        <a:p>
          <a:endParaRPr lang="ru-RU"/>
        </a:p>
      </dgm:t>
    </dgm:pt>
    <dgm:pt modelId="{D878E814-3713-4FF5-B3F9-9ED4DC815D76}" type="pres">
      <dgm:prSet presAssocID="{9F18B4E2-D312-4094-B17F-B80BBB0CF4C6}" presName="hierRoot2" presStyleCnt="0"/>
      <dgm:spPr/>
    </dgm:pt>
    <dgm:pt modelId="{D02E5A21-5947-4970-B821-03A191917F77}" type="pres">
      <dgm:prSet presAssocID="{9F18B4E2-D312-4094-B17F-B80BBB0CF4C6}" presName="composite2" presStyleCnt="0"/>
      <dgm:spPr/>
    </dgm:pt>
    <dgm:pt modelId="{8953EAA1-2F3D-4EAF-B002-F71C1768D76D}" type="pres">
      <dgm:prSet presAssocID="{9F18B4E2-D312-4094-B17F-B80BBB0CF4C6}" presName="background2" presStyleLbl="node2" presStyleIdx="0" presStyleCnt="2"/>
      <dgm:spPr/>
    </dgm:pt>
    <dgm:pt modelId="{10670471-6B98-4847-89ED-C737D58CBB00}" type="pres">
      <dgm:prSet presAssocID="{9F18B4E2-D312-4094-B17F-B80BBB0CF4C6}" presName="text2" presStyleLbl="fgAcc2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D3F352E-F72A-4767-982A-92F5A589746C}" type="pres">
      <dgm:prSet presAssocID="{9F18B4E2-D312-4094-B17F-B80BBB0CF4C6}" presName="hierChild3" presStyleCnt="0"/>
      <dgm:spPr/>
    </dgm:pt>
    <dgm:pt modelId="{D47FEFF4-0B59-48A0-9536-E5BE9BB97951}" type="pres">
      <dgm:prSet presAssocID="{B7833D9E-964C-4229-8876-EE31F3955CAB}" presName="Name17" presStyleLbl="parChTrans1D3" presStyleIdx="0" presStyleCnt="2"/>
      <dgm:spPr/>
      <dgm:t>
        <a:bodyPr/>
        <a:lstStyle/>
        <a:p>
          <a:endParaRPr lang="ru-RU"/>
        </a:p>
      </dgm:t>
    </dgm:pt>
    <dgm:pt modelId="{9F98C78C-CAF7-4AEC-AB5A-C2367815C790}" type="pres">
      <dgm:prSet presAssocID="{8F0C7AFC-B9FC-4615-B476-52B38EE1B9E7}" presName="hierRoot3" presStyleCnt="0"/>
      <dgm:spPr/>
    </dgm:pt>
    <dgm:pt modelId="{EE013411-38D1-49F2-A616-B75611E7602C}" type="pres">
      <dgm:prSet presAssocID="{8F0C7AFC-B9FC-4615-B476-52B38EE1B9E7}" presName="composite3" presStyleCnt="0"/>
      <dgm:spPr/>
    </dgm:pt>
    <dgm:pt modelId="{008006BC-DE25-4788-A68F-DEA7393DF5BF}" type="pres">
      <dgm:prSet presAssocID="{8F0C7AFC-B9FC-4615-B476-52B38EE1B9E7}" presName="background3" presStyleLbl="node3" presStyleIdx="0" presStyleCnt="2"/>
      <dgm:spPr/>
    </dgm:pt>
    <dgm:pt modelId="{FEF19E82-D749-4969-AD0F-72C7B820825D}" type="pres">
      <dgm:prSet presAssocID="{8F0C7AFC-B9FC-4615-B476-52B38EE1B9E7}" presName="text3" presStyleLbl="fgAcc3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515BF8B-FF1A-47ED-AFCD-34414ECED02B}" type="pres">
      <dgm:prSet presAssocID="{8F0C7AFC-B9FC-4615-B476-52B38EE1B9E7}" presName="hierChild4" presStyleCnt="0"/>
      <dgm:spPr/>
    </dgm:pt>
    <dgm:pt modelId="{E072AD93-36D7-48A8-B1B4-AF9E4AF736CC}" type="pres">
      <dgm:prSet presAssocID="{2AB9F7D4-62CA-4BDC-8F72-D8BC14C9326F}" presName="Name10" presStyleLbl="parChTrans1D2" presStyleIdx="1" presStyleCnt="2"/>
      <dgm:spPr/>
      <dgm:t>
        <a:bodyPr/>
        <a:lstStyle/>
        <a:p>
          <a:endParaRPr lang="ru-RU"/>
        </a:p>
      </dgm:t>
    </dgm:pt>
    <dgm:pt modelId="{9B73D86B-E88C-4A5C-BDA1-3733670610A3}" type="pres">
      <dgm:prSet presAssocID="{2C94C0F6-54AD-4A67-BE51-4DC3FBE8C523}" presName="hierRoot2" presStyleCnt="0"/>
      <dgm:spPr/>
    </dgm:pt>
    <dgm:pt modelId="{D32303D3-9B28-4513-8810-C7B600EF749C}" type="pres">
      <dgm:prSet presAssocID="{2C94C0F6-54AD-4A67-BE51-4DC3FBE8C523}" presName="composite2" presStyleCnt="0"/>
      <dgm:spPr/>
    </dgm:pt>
    <dgm:pt modelId="{68C8442C-B5F1-4AE4-BD79-BFC71D200C42}" type="pres">
      <dgm:prSet presAssocID="{2C94C0F6-54AD-4A67-BE51-4DC3FBE8C523}" presName="background2" presStyleLbl="node2" presStyleIdx="1" presStyleCnt="2"/>
      <dgm:spPr/>
    </dgm:pt>
    <dgm:pt modelId="{B35E0535-BEF9-4CB6-BAEE-A4A2D0640B00}" type="pres">
      <dgm:prSet presAssocID="{2C94C0F6-54AD-4A67-BE51-4DC3FBE8C523}" presName="text2" presStyleLbl="fgAcc2" presStyleIdx="1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F20E82B-5FF7-4C3E-B595-2541A3F0BF6C}" type="pres">
      <dgm:prSet presAssocID="{2C94C0F6-54AD-4A67-BE51-4DC3FBE8C523}" presName="hierChild3" presStyleCnt="0"/>
      <dgm:spPr/>
    </dgm:pt>
    <dgm:pt modelId="{A578EDDC-EE51-40DD-BAA4-DB489565EA3C}" type="pres">
      <dgm:prSet presAssocID="{45702009-AB82-43C4-815C-8F1F4A834B70}" presName="Name17" presStyleLbl="parChTrans1D3" presStyleIdx="1" presStyleCnt="2"/>
      <dgm:spPr/>
      <dgm:t>
        <a:bodyPr/>
        <a:lstStyle/>
        <a:p>
          <a:endParaRPr lang="ru-RU"/>
        </a:p>
      </dgm:t>
    </dgm:pt>
    <dgm:pt modelId="{7AB82D25-1A4C-474E-86B0-9E7741D21EAE}" type="pres">
      <dgm:prSet presAssocID="{2602600D-495D-4122-8FBB-4494C3195214}" presName="hierRoot3" presStyleCnt="0"/>
      <dgm:spPr/>
    </dgm:pt>
    <dgm:pt modelId="{5529C282-55F3-4ED7-9006-D5CF15EF6540}" type="pres">
      <dgm:prSet presAssocID="{2602600D-495D-4122-8FBB-4494C3195214}" presName="composite3" presStyleCnt="0"/>
      <dgm:spPr/>
    </dgm:pt>
    <dgm:pt modelId="{DA936264-027D-4A2C-8547-1371119FD7CB}" type="pres">
      <dgm:prSet presAssocID="{2602600D-495D-4122-8FBB-4494C3195214}" presName="background3" presStyleLbl="node3" presStyleIdx="1" presStyleCnt="2"/>
      <dgm:spPr/>
    </dgm:pt>
    <dgm:pt modelId="{00B1A028-848B-4982-95AE-BF34D8A53A6F}" type="pres">
      <dgm:prSet presAssocID="{2602600D-495D-4122-8FBB-4494C3195214}" presName="text3" presStyleLbl="fgAcc3" presStyleIdx="1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445CAF1-97DB-44EA-9E53-4507E4D0BE03}" type="pres">
      <dgm:prSet presAssocID="{2602600D-495D-4122-8FBB-4494C3195214}" presName="hierChild4" presStyleCnt="0"/>
      <dgm:spPr/>
    </dgm:pt>
  </dgm:ptLst>
  <dgm:cxnLst>
    <dgm:cxn modelId="{0A40590C-7286-4197-B510-82715735F771}" srcId="{438B5061-6E9E-4FDC-AA48-B7B379D75707}" destId="{9F18B4E2-D312-4094-B17F-B80BBB0CF4C6}" srcOrd="0" destOrd="0" parTransId="{0E8E020C-09FE-40C9-8E6C-DD76F7DB2B8C}" sibTransId="{7D564C76-2C79-4AEF-BB34-90D71EC12FD6}"/>
    <dgm:cxn modelId="{E48C5977-ACDD-41A8-89B9-A9E606BC2409}" srcId="{2C94C0F6-54AD-4A67-BE51-4DC3FBE8C523}" destId="{2602600D-495D-4122-8FBB-4494C3195214}" srcOrd="0" destOrd="0" parTransId="{45702009-AB82-43C4-815C-8F1F4A834B70}" sibTransId="{F824B075-BCFE-4232-B32D-749FC14A0BAE}"/>
    <dgm:cxn modelId="{C8266C52-FDEA-4B38-985D-F40F366C8C8E}" srcId="{438B5061-6E9E-4FDC-AA48-B7B379D75707}" destId="{2C94C0F6-54AD-4A67-BE51-4DC3FBE8C523}" srcOrd="1" destOrd="0" parTransId="{2AB9F7D4-62CA-4BDC-8F72-D8BC14C9326F}" sibTransId="{4264CF07-760E-4315-9C57-7F7F1861AD94}"/>
    <dgm:cxn modelId="{C2506596-4815-4EFD-BF67-757EE29549DA}" type="presOf" srcId="{2602600D-495D-4122-8FBB-4494C3195214}" destId="{00B1A028-848B-4982-95AE-BF34D8A53A6F}" srcOrd="0" destOrd="0" presId="urn:microsoft.com/office/officeart/2005/8/layout/hierarchy1#1"/>
    <dgm:cxn modelId="{6102DED8-E24E-4455-8292-0E3122CA76FB}" type="presOf" srcId="{2C94C0F6-54AD-4A67-BE51-4DC3FBE8C523}" destId="{B35E0535-BEF9-4CB6-BAEE-A4A2D0640B00}" srcOrd="0" destOrd="0" presId="urn:microsoft.com/office/officeart/2005/8/layout/hierarchy1#1"/>
    <dgm:cxn modelId="{1FC22FBA-6243-4C1F-990A-66F10F300ACD}" type="presOf" srcId="{45702009-AB82-43C4-815C-8F1F4A834B70}" destId="{A578EDDC-EE51-40DD-BAA4-DB489565EA3C}" srcOrd="0" destOrd="0" presId="urn:microsoft.com/office/officeart/2005/8/layout/hierarchy1#1"/>
    <dgm:cxn modelId="{55CF07E4-C7B8-4343-9E2E-6A33AFA97F88}" type="presOf" srcId="{438B5061-6E9E-4FDC-AA48-B7B379D75707}" destId="{2A5A5CB0-92DC-4B8E-8F7D-07A4072BA605}" srcOrd="0" destOrd="0" presId="urn:microsoft.com/office/officeart/2005/8/layout/hierarchy1#1"/>
    <dgm:cxn modelId="{9EC2237C-8405-4B62-8F8C-A58AF8F8C04D}" srcId="{9F18B4E2-D312-4094-B17F-B80BBB0CF4C6}" destId="{8F0C7AFC-B9FC-4615-B476-52B38EE1B9E7}" srcOrd="0" destOrd="0" parTransId="{B7833D9E-964C-4229-8876-EE31F3955CAB}" sibTransId="{69C248F2-EEF0-4CA2-87C9-41FD5522249A}"/>
    <dgm:cxn modelId="{EEBB9274-A80B-4103-81CA-DF40566AB608}" type="presOf" srcId="{4185E3EE-0201-4BB5-BC8D-933F7163BCE4}" destId="{D73116A5-C447-4F67-9332-D093DC4CCEB8}" srcOrd="0" destOrd="0" presId="urn:microsoft.com/office/officeart/2005/8/layout/hierarchy1#1"/>
    <dgm:cxn modelId="{F5A55DEC-B5D7-4C43-8006-97A204BB0747}" type="presOf" srcId="{9F18B4E2-D312-4094-B17F-B80BBB0CF4C6}" destId="{10670471-6B98-4847-89ED-C737D58CBB00}" srcOrd="0" destOrd="0" presId="urn:microsoft.com/office/officeart/2005/8/layout/hierarchy1#1"/>
    <dgm:cxn modelId="{9B63BF29-B2FF-4BB5-9F51-F6CA3B2BB9C1}" type="presOf" srcId="{2AB9F7D4-62CA-4BDC-8F72-D8BC14C9326F}" destId="{E072AD93-36D7-48A8-B1B4-AF9E4AF736CC}" srcOrd="0" destOrd="0" presId="urn:microsoft.com/office/officeart/2005/8/layout/hierarchy1#1"/>
    <dgm:cxn modelId="{43352F49-10BA-4A4B-B06D-9BD0D9D096C1}" type="presOf" srcId="{B7833D9E-964C-4229-8876-EE31F3955CAB}" destId="{D47FEFF4-0B59-48A0-9536-E5BE9BB97951}" srcOrd="0" destOrd="0" presId="urn:microsoft.com/office/officeart/2005/8/layout/hierarchy1#1"/>
    <dgm:cxn modelId="{B5379702-EDD8-4250-B3C5-84586D5905F1}" type="presOf" srcId="{8F0C7AFC-B9FC-4615-B476-52B38EE1B9E7}" destId="{FEF19E82-D749-4969-AD0F-72C7B820825D}" srcOrd="0" destOrd="0" presId="urn:microsoft.com/office/officeart/2005/8/layout/hierarchy1#1"/>
    <dgm:cxn modelId="{98D62FA4-A1C2-4052-BC67-89CA26EDEFBF}" type="presOf" srcId="{0E8E020C-09FE-40C9-8E6C-DD76F7DB2B8C}" destId="{CB6548CB-E780-468F-817F-7EC1624CC589}" srcOrd="0" destOrd="0" presId="urn:microsoft.com/office/officeart/2005/8/layout/hierarchy1#1"/>
    <dgm:cxn modelId="{6FFBF28A-A223-4D33-BF91-30FD7B2DCC10}" srcId="{4185E3EE-0201-4BB5-BC8D-933F7163BCE4}" destId="{438B5061-6E9E-4FDC-AA48-B7B379D75707}" srcOrd="0" destOrd="0" parTransId="{979C7B7E-C549-432B-B082-7E202C23EA3D}" sibTransId="{EAB88CAC-8BB0-412B-9E1B-F826D50E444C}"/>
    <dgm:cxn modelId="{8145512F-FB4F-4118-A0C4-7B9B739B9916}" type="presParOf" srcId="{D73116A5-C447-4F67-9332-D093DC4CCEB8}" destId="{DCDC5F9A-7D85-439F-BCD8-4B3BD4F23210}" srcOrd="0" destOrd="0" presId="urn:microsoft.com/office/officeart/2005/8/layout/hierarchy1#1"/>
    <dgm:cxn modelId="{21B074CA-1D28-422F-BD76-C5673C3A0A9A}" type="presParOf" srcId="{DCDC5F9A-7D85-439F-BCD8-4B3BD4F23210}" destId="{E0B84CD2-6943-4FE7-9E15-0A5ACF2C49A0}" srcOrd="0" destOrd="0" presId="urn:microsoft.com/office/officeart/2005/8/layout/hierarchy1#1"/>
    <dgm:cxn modelId="{66B60C6A-71DB-4BBE-AD90-6420CADAF8A6}" type="presParOf" srcId="{E0B84CD2-6943-4FE7-9E15-0A5ACF2C49A0}" destId="{30F8BAA1-5A22-46FF-9E42-68D9001979C4}" srcOrd="0" destOrd="0" presId="urn:microsoft.com/office/officeart/2005/8/layout/hierarchy1#1"/>
    <dgm:cxn modelId="{9C5836C8-9041-4B41-B574-7BB71B585862}" type="presParOf" srcId="{E0B84CD2-6943-4FE7-9E15-0A5ACF2C49A0}" destId="{2A5A5CB0-92DC-4B8E-8F7D-07A4072BA605}" srcOrd="1" destOrd="0" presId="urn:microsoft.com/office/officeart/2005/8/layout/hierarchy1#1"/>
    <dgm:cxn modelId="{830B8BBB-7D6C-47DC-BE47-74E5CC9C343E}" type="presParOf" srcId="{DCDC5F9A-7D85-439F-BCD8-4B3BD4F23210}" destId="{B05BCEC7-81D7-4832-950B-A4D125D6FC32}" srcOrd="1" destOrd="0" presId="urn:microsoft.com/office/officeart/2005/8/layout/hierarchy1#1"/>
    <dgm:cxn modelId="{A6CA179A-255C-4DC1-BAEC-4B9917E92747}" type="presParOf" srcId="{B05BCEC7-81D7-4832-950B-A4D125D6FC32}" destId="{CB6548CB-E780-468F-817F-7EC1624CC589}" srcOrd="0" destOrd="0" presId="urn:microsoft.com/office/officeart/2005/8/layout/hierarchy1#1"/>
    <dgm:cxn modelId="{2752544C-DF05-4DD8-BAB8-60DC53FB35BD}" type="presParOf" srcId="{B05BCEC7-81D7-4832-950B-A4D125D6FC32}" destId="{D878E814-3713-4FF5-B3F9-9ED4DC815D76}" srcOrd="1" destOrd="0" presId="urn:microsoft.com/office/officeart/2005/8/layout/hierarchy1#1"/>
    <dgm:cxn modelId="{F3114E3C-7D1B-40C3-A6C5-F6BBDF63A01D}" type="presParOf" srcId="{D878E814-3713-4FF5-B3F9-9ED4DC815D76}" destId="{D02E5A21-5947-4970-B821-03A191917F77}" srcOrd="0" destOrd="0" presId="urn:microsoft.com/office/officeart/2005/8/layout/hierarchy1#1"/>
    <dgm:cxn modelId="{27B4258A-B8D0-4C23-AA96-30DB0C11FF5E}" type="presParOf" srcId="{D02E5A21-5947-4970-B821-03A191917F77}" destId="{8953EAA1-2F3D-4EAF-B002-F71C1768D76D}" srcOrd="0" destOrd="0" presId="urn:microsoft.com/office/officeart/2005/8/layout/hierarchy1#1"/>
    <dgm:cxn modelId="{7CD999F7-7EEA-4E85-BD8A-CC2AC4A0D0A4}" type="presParOf" srcId="{D02E5A21-5947-4970-B821-03A191917F77}" destId="{10670471-6B98-4847-89ED-C737D58CBB00}" srcOrd="1" destOrd="0" presId="urn:microsoft.com/office/officeart/2005/8/layout/hierarchy1#1"/>
    <dgm:cxn modelId="{ACE79B3C-891E-431D-8C97-71B9867E1D74}" type="presParOf" srcId="{D878E814-3713-4FF5-B3F9-9ED4DC815D76}" destId="{DD3F352E-F72A-4767-982A-92F5A589746C}" srcOrd="1" destOrd="0" presId="urn:microsoft.com/office/officeart/2005/8/layout/hierarchy1#1"/>
    <dgm:cxn modelId="{A533895E-03BF-4D1A-9EDA-8F038E5B72EF}" type="presParOf" srcId="{DD3F352E-F72A-4767-982A-92F5A589746C}" destId="{D47FEFF4-0B59-48A0-9536-E5BE9BB97951}" srcOrd="0" destOrd="0" presId="urn:microsoft.com/office/officeart/2005/8/layout/hierarchy1#1"/>
    <dgm:cxn modelId="{F39ADC4A-F8AF-4D91-A6BE-4A467794A4E4}" type="presParOf" srcId="{DD3F352E-F72A-4767-982A-92F5A589746C}" destId="{9F98C78C-CAF7-4AEC-AB5A-C2367815C790}" srcOrd="1" destOrd="0" presId="urn:microsoft.com/office/officeart/2005/8/layout/hierarchy1#1"/>
    <dgm:cxn modelId="{3363929E-F523-4597-B03D-FC4867226633}" type="presParOf" srcId="{9F98C78C-CAF7-4AEC-AB5A-C2367815C790}" destId="{EE013411-38D1-49F2-A616-B75611E7602C}" srcOrd="0" destOrd="0" presId="urn:microsoft.com/office/officeart/2005/8/layout/hierarchy1#1"/>
    <dgm:cxn modelId="{F17AEDDA-FD40-4D33-97B3-9BF17F283B0B}" type="presParOf" srcId="{EE013411-38D1-49F2-A616-B75611E7602C}" destId="{008006BC-DE25-4788-A68F-DEA7393DF5BF}" srcOrd="0" destOrd="0" presId="urn:microsoft.com/office/officeart/2005/8/layout/hierarchy1#1"/>
    <dgm:cxn modelId="{BA7D5566-DC43-47E3-BF00-AD246E22CED1}" type="presParOf" srcId="{EE013411-38D1-49F2-A616-B75611E7602C}" destId="{FEF19E82-D749-4969-AD0F-72C7B820825D}" srcOrd="1" destOrd="0" presId="urn:microsoft.com/office/officeart/2005/8/layout/hierarchy1#1"/>
    <dgm:cxn modelId="{2CD10316-5A3D-4C8B-A89A-1422E7948A21}" type="presParOf" srcId="{9F98C78C-CAF7-4AEC-AB5A-C2367815C790}" destId="{0515BF8B-FF1A-47ED-AFCD-34414ECED02B}" srcOrd="1" destOrd="0" presId="urn:microsoft.com/office/officeart/2005/8/layout/hierarchy1#1"/>
    <dgm:cxn modelId="{389C41DF-3C65-4D32-A3BD-3F0A44BA6668}" type="presParOf" srcId="{B05BCEC7-81D7-4832-950B-A4D125D6FC32}" destId="{E072AD93-36D7-48A8-B1B4-AF9E4AF736CC}" srcOrd="2" destOrd="0" presId="urn:microsoft.com/office/officeart/2005/8/layout/hierarchy1#1"/>
    <dgm:cxn modelId="{3001B3AF-ACD4-4DE4-9C37-5179675AE8C9}" type="presParOf" srcId="{B05BCEC7-81D7-4832-950B-A4D125D6FC32}" destId="{9B73D86B-E88C-4A5C-BDA1-3733670610A3}" srcOrd="3" destOrd="0" presId="urn:microsoft.com/office/officeart/2005/8/layout/hierarchy1#1"/>
    <dgm:cxn modelId="{1BEC3A4B-156A-4D53-9506-2CD532B16516}" type="presParOf" srcId="{9B73D86B-E88C-4A5C-BDA1-3733670610A3}" destId="{D32303D3-9B28-4513-8810-C7B600EF749C}" srcOrd="0" destOrd="0" presId="urn:microsoft.com/office/officeart/2005/8/layout/hierarchy1#1"/>
    <dgm:cxn modelId="{A9FB9693-B062-4CBA-89F6-0E0CB6084085}" type="presParOf" srcId="{D32303D3-9B28-4513-8810-C7B600EF749C}" destId="{68C8442C-B5F1-4AE4-BD79-BFC71D200C42}" srcOrd="0" destOrd="0" presId="urn:microsoft.com/office/officeart/2005/8/layout/hierarchy1#1"/>
    <dgm:cxn modelId="{01426BC6-822F-4EC3-A909-CC8F9642CF73}" type="presParOf" srcId="{D32303D3-9B28-4513-8810-C7B600EF749C}" destId="{B35E0535-BEF9-4CB6-BAEE-A4A2D0640B00}" srcOrd="1" destOrd="0" presId="urn:microsoft.com/office/officeart/2005/8/layout/hierarchy1#1"/>
    <dgm:cxn modelId="{C32B39DB-A8EC-47A4-838F-F1430A1453B7}" type="presParOf" srcId="{9B73D86B-E88C-4A5C-BDA1-3733670610A3}" destId="{7F20E82B-5FF7-4C3E-B595-2541A3F0BF6C}" srcOrd="1" destOrd="0" presId="urn:microsoft.com/office/officeart/2005/8/layout/hierarchy1#1"/>
    <dgm:cxn modelId="{3BBBC5AB-785C-49C7-BA61-33BC3898515B}" type="presParOf" srcId="{7F20E82B-5FF7-4C3E-B595-2541A3F0BF6C}" destId="{A578EDDC-EE51-40DD-BAA4-DB489565EA3C}" srcOrd="0" destOrd="0" presId="urn:microsoft.com/office/officeart/2005/8/layout/hierarchy1#1"/>
    <dgm:cxn modelId="{C8FC97D7-4F5C-4ADA-8537-200AE7A4F268}" type="presParOf" srcId="{7F20E82B-5FF7-4C3E-B595-2541A3F0BF6C}" destId="{7AB82D25-1A4C-474E-86B0-9E7741D21EAE}" srcOrd="1" destOrd="0" presId="urn:microsoft.com/office/officeart/2005/8/layout/hierarchy1#1"/>
    <dgm:cxn modelId="{5E092C26-9150-4F07-B10B-D4DEA3727B9F}" type="presParOf" srcId="{7AB82D25-1A4C-474E-86B0-9E7741D21EAE}" destId="{5529C282-55F3-4ED7-9006-D5CF15EF6540}" srcOrd="0" destOrd="0" presId="urn:microsoft.com/office/officeart/2005/8/layout/hierarchy1#1"/>
    <dgm:cxn modelId="{24C54297-8088-4AE1-8436-F8FF7E7726F7}" type="presParOf" srcId="{5529C282-55F3-4ED7-9006-D5CF15EF6540}" destId="{DA936264-027D-4A2C-8547-1371119FD7CB}" srcOrd="0" destOrd="0" presId="urn:microsoft.com/office/officeart/2005/8/layout/hierarchy1#1"/>
    <dgm:cxn modelId="{5A5821B6-7DFD-4F5F-8EBA-18F2CAC9A718}" type="presParOf" srcId="{5529C282-55F3-4ED7-9006-D5CF15EF6540}" destId="{00B1A028-848B-4982-95AE-BF34D8A53A6F}" srcOrd="1" destOrd="0" presId="urn:microsoft.com/office/officeart/2005/8/layout/hierarchy1#1"/>
    <dgm:cxn modelId="{0F60C9DB-C5F1-468A-AAD2-59F0D61A76BD}" type="presParOf" srcId="{7AB82D25-1A4C-474E-86B0-9E7741D21EAE}" destId="{3445CAF1-97DB-44EA-9E53-4507E4D0BE03}" srcOrd="1" destOrd="0" presId="urn:microsoft.com/office/officeart/2005/8/layout/hierarchy1#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578EDDC-EE51-40DD-BAA4-DB489565EA3C}">
      <dsp:nvSpPr>
        <dsp:cNvPr id="0" name=""/>
        <dsp:cNvSpPr/>
      </dsp:nvSpPr>
      <dsp:spPr>
        <a:xfrm>
          <a:off x="4297027" y="2816049"/>
          <a:ext cx="91440" cy="52437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24374"/>
              </a:lnTo>
            </a:path>
          </a:pathLst>
        </a:custGeom>
        <a:noFill/>
        <a:ln w="6350" cap="flat" cmpd="sng" algn="ctr">
          <a:solidFill>
            <a:schemeClr val="accent1">
              <a:tint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072AD93-36D7-48A8-B1B4-AF9E4AF736CC}">
      <dsp:nvSpPr>
        <dsp:cNvPr id="0" name=""/>
        <dsp:cNvSpPr/>
      </dsp:nvSpPr>
      <dsp:spPr>
        <a:xfrm>
          <a:off x="3240909" y="1146765"/>
          <a:ext cx="1101837" cy="52437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57345"/>
              </a:lnTo>
              <a:lnTo>
                <a:pt x="1101837" y="357345"/>
              </a:lnTo>
              <a:lnTo>
                <a:pt x="1101837" y="524374"/>
              </a:lnTo>
            </a:path>
          </a:pathLst>
        </a:custGeom>
        <a:noFill/>
        <a:ln w="6350" cap="flat" cmpd="sng" algn="ctr">
          <a:solidFill>
            <a:schemeClr val="accent1">
              <a:tint val="99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47FEFF4-0B59-48A0-9536-E5BE9BB97951}">
      <dsp:nvSpPr>
        <dsp:cNvPr id="0" name=""/>
        <dsp:cNvSpPr/>
      </dsp:nvSpPr>
      <dsp:spPr>
        <a:xfrm>
          <a:off x="2093352" y="2816049"/>
          <a:ext cx="91440" cy="52437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24374"/>
              </a:lnTo>
            </a:path>
          </a:pathLst>
        </a:custGeom>
        <a:noFill/>
        <a:ln w="6350" cap="flat" cmpd="sng" algn="ctr">
          <a:solidFill>
            <a:schemeClr val="accent1">
              <a:tint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B6548CB-E780-468F-817F-7EC1624CC589}">
      <dsp:nvSpPr>
        <dsp:cNvPr id="0" name=""/>
        <dsp:cNvSpPr/>
      </dsp:nvSpPr>
      <dsp:spPr>
        <a:xfrm>
          <a:off x="2139072" y="1146765"/>
          <a:ext cx="1101837" cy="524374"/>
        </a:xfrm>
        <a:custGeom>
          <a:avLst/>
          <a:gdLst/>
          <a:ahLst/>
          <a:cxnLst/>
          <a:rect l="0" t="0" r="0" b="0"/>
          <a:pathLst>
            <a:path>
              <a:moveTo>
                <a:pt x="1101837" y="0"/>
              </a:moveTo>
              <a:lnTo>
                <a:pt x="1101837" y="357345"/>
              </a:lnTo>
              <a:lnTo>
                <a:pt x="0" y="357345"/>
              </a:lnTo>
              <a:lnTo>
                <a:pt x="0" y="524374"/>
              </a:lnTo>
            </a:path>
          </a:pathLst>
        </a:custGeom>
        <a:noFill/>
        <a:ln w="6350" cap="flat" cmpd="sng" algn="ctr">
          <a:solidFill>
            <a:schemeClr val="accent1">
              <a:tint val="99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0F8BAA1-5A22-46FF-9E42-68D9001979C4}">
      <dsp:nvSpPr>
        <dsp:cNvPr id="0" name=""/>
        <dsp:cNvSpPr/>
      </dsp:nvSpPr>
      <dsp:spPr>
        <a:xfrm>
          <a:off x="2339406" y="1856"/>
          <a:ext cx="1803006" cy="114490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shade val="8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shade val="8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shade val="8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A5A5CB0-92DC-4B8E-8F7D-07A4072BA605}">
      <dsp:nvSpPr>
        <dsp:cNvPr id="0" name=""/>
        <dsp:cNvSpPr/>
      </dsp:nvSpPr>
      <dsp:spPr>
        <a:xfrm>
          <a:off x="2539740" y="192173"/>
          <a:ext cx="1803006" cy="114490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/>
            <a:t>(</a:t>
          </a:r>
          <a:r>
            <a:rPr lang="en-US" sz="1600" b="1" kern="1200" dirty="0" smtClean="0"/>
            <a:t>n=47</a:t>
          </a:r>
          <a:r>
            <a:rPr lang="ru-RU" sz="1600" b="1" kern="1200" dirty="0" smtClean="0"/>
            <a:t>)</a:t>
          </a:r>
          <a:endParaRPr lang="ru-RU" sz="1600" b="1" kern="1200" dirty="0"/>
        </a:p>
      </dsp:txBody>
      <dsp:txXfrm>
        <a:off x="2539740" y="192173"/>
        <a:ext cx="1803006" cy="1144909"/>
      </dsp:txXfrm>
    </dsp:sp>
    <dsp:sp modelId="{8953EAA1-2F3D-4EAF-B002-F71C1768D76D}">
      <dsp:nvSpPr>
        <dsp:cNvPr id="0" name=""/>
        <dsp:cNvSpPr/>
      </dsp:nvSpPr>
      <dsp:spPr>
        <a:xfrm>
          <a:off x="1237568" y="1671140"/>
          <a:ext cx="1803006" cy="114490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tint val="99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tint val="99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tint val="99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0670471-6B98-4847-89ED-C737D58CBB00}">
      <dsp:nvSpPr>
        <dsp:cNvPr id="0" name=""/>
        <dsp:cNvSpPr/>
      </dsp:nvSpPr>
      <dsp:spPr>
        <a:xfrm>
          <a:off x="1437902" y="1861457"/>
          <a:ext cx="1803006" cy="114490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tint val="99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Первая группа 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(</a:t>
          </a:r>
          <a:r>
            <a:rPr lang="en-US" sz="1600" b="1" kern="1200" dirty="0" smtClean="0"/>
            <a:t>n=37)</a:t>
          </a:r>
          <a:endParaRPr lang="ru-RU" sz="1600" b="1" kern="1200" dirty="0"/>
        </a:p>
      </dsp:txBody>
      <dsp:txXfrm>
        <a:off x="1437902" y="1861457"/>
        <a:ext cx="1803006" cy="1144909"/>
      </dsp:txXfrm>
    </dsp:sp>
    <dsp:sp modelId="{008006BC-DE25-4788-A68F-DEA7393DF5BF}">
      <dsp:nvSpPr>
        <dsp:cNvPr id="0" name=""/>
        <dsp:cNvSpPr/>
      </dsp:nvSpPr>
      <dsp:spPr>
        <a:xfrm>
          <a:off x="1237568" y="3340424"/>
          <a:ext cx="1803006" cy="114490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tint val="8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tint val="8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tint val="8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EF19E82-D749-4969-AD0F-72C7B820825D}">
      <dsp:nvSpPr>
        <dsp:cNvPr id="0" name=""/>
        <dsp:cNvSpPr/>
      </dsp:nvSpPr>
      <dsp:spPr>
        <a:xfrm>
          <a:off x="1437902" y="3530741"/>
          <a:ext cx="1803006" cy="114490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tint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rgbClr val="000000"/>
              </a:solidFill>
              <a:effectLst/>
              <a:ea typeface="Calibri" panose="020F0502020204030204" pitchFamily="34" charset="0"/>
              <a:cs typeface="Calibri" panose="020F0502020204030204" pitchFamily="34" charset="0"/>
            </a:rPr>
            <a:t>Пациенты с выраженным неврологическим дефицитом</a:t>
          </a:r>
          <a:endParaRPr lang="ru-RU" sz="1600" kern="1200" dirty="0"/>
        </a:p>
      </dsp:txBody>
      <dsp:txXfrm>
        <a:off x="1437902" y="3530741"/>
        <a:ext cx="1803006" cy="1144909"/>
      </dsp:txXfrm>
    </dsp:sp>
    <dsp:sp modelId="{68C8442C-B5F1-4AE4-BD79-BFC71D200C42}">
      <dsp:nvSpPr>
        <dsp:cNvPr id="0" name=""/>
        <dsp:cNvSpPr/>
      </dsp:nvSpPr>
      <dsp:spPr>
        <a:xfrm>
          <a:off x="3441244" y="1671140"/>
          <a:ext cx="1803006" cy="114490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tint val="99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tint val="99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tint val="99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35E0535-BEF9-4CB6-BAEE-A4A2D0640B00}">
      <dsp:nvSpPr>
        <dsp:cNvPr id="0" name=""/>
        <dsp:cNvSpPr/>
      </dsp:nvSpPr>
      <dsp:spPr>
        <a:xfrm>
          <a:off x="3641578" y="1861457"/>
          <a:ext cx="1803006" cy="114490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tint val="99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Вторая группа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 </a:t>
          </a:r>
          <a:r>
            <a:rPr lang="ru-RU" sz="1600" b="1" kern="1200" dirty="0"/>
            <a:t>(</a:t>
          </a:r>
          <a:r>
            <a:rPr lang="en-US" sz="1600" b="1" kern="1200" dirty="0" smtClean="0"/>
            <a:t>n=1</a:t>
          </a:r>
          <a:r>
            <a:rPr lang="ru-RU" sz="1600" b="1" kern="1200" dirty="0" smtClean="0"/>
            <a:t>0</a:t>
          </a:r>
          <a:r>
            <a:rPr lang="en-US" sz="1600" b="1" kern="1200" dirty="0"/>
            <a:t>)</a:t>
          </a:r>
          <a:endParaRPr lang="ru-RU" sz="1600" b="1" kern="1200" dirty="0"/>
        </a:p>
      </dsp:txBody>
      <dsp:txXfrm>
        <a:off x="3641578" y="1861457"/>
        <a:ext cx="1803006" cy="1144909"/>
      </dsp:txXfrm>
    </dsp:sp>
    <dsp:sp modelId="{DA936264-027D-4A2C-8547-1371119FD7CB}">
      <dsp:nvSpPr>
        <dsp:cNvPr id="0" name=""/>
        <dsp:cNvSpPr/>
      </dsp:nvSpPr>
      <dsp:spPr>
        <a:xfrm>
          <a:off x="3441244" y="3340424"/>
          <a:ext cx="1803006" cy="114490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tint val="8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tint val="8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tint val="8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0B1A028-848B-4982-95AE-BF34D8A53A6F}">
      <dsp:nvSpPr>
        <dsp:cNvPr id="0" name=""/>
        <dsp:cNvSpPr/>
      </dsp:nvSpPr>
      <dsp:spPr>
        <a:xfrm>
          <a:off x="3641578" y="3530741"/>
          <a:ext cx="1803006" cy="114490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tint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Пациенты</a:t>
          </a:r>
          <a:r>
            <a:rPr lang="ru-RU" sz="1600" b="1" kern="1200" baseline="0" dirty="0" smtClean="0"/>
            <a:t> с легким неврологическим дефицитом</a:t>
          </a:r>
          <a:endParaRPr lang="ru-RU" sz="1600" b="1" kern="1200" dirty="0"/>
        </a:p>
      </dsp:txBody>
      <dsp:txXfrm>
        <a:off x="3641578" y="3530741"/>
        <a:ext cx="1803006" cy="114490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#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srcNode" val="background"/>
                    <dgm:param type="dstNode" val="background2"/>
                    <dgm:param type="dim" val="1D"/>
                    <dgm:param type="endSty" val="noArr"/>
                    <dgm:param type="connRout" val="bend"/>
                    <dgm:param type="begPts" val="bCtr"/>
                    <dgm:param type="endPts" val="tCtr"/>
                    <dgm:param type="bendPt" val="end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srcNode" val="background2"/>
                            <dgm:param type="dstNode" val="background3"/>
                            <dgm:param type="dim" val="1D"/>
                            <dgm:param type="endSty" val="noArr"/>
                            <dgm:param type="connRout" val="bend"/>
                            <dgm:param type="begPts" val="bCtr"/>
                            <dgm:param type="endPts" val="tCtr"/>
                            <dgm:param type="bendPt" val="end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srcNode" val="background3"/>
                                        <dgm:param type="dstNode" val="background4"/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gPts" val="bCtr"/>
                                        <dgm:param type="endPts" val="tCtr"/>
                                        <dgm:param type="bendPt" val="end"/>
                                      </dgm:alg>
                                    </dgm:if>
                                    <dgm:else name="Name26">
                                      <dgm:alg type="conn">
                                        <dgm:param type="srcNode" val="background4"/>
                                        <dgm:param type="dstNode" val="background4"/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gPts" val="bCtr"/>
                                        <dgm:param type="endPts" val="tCtr"/>
                                        <dgm:param type="bendPt" val="end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#1">
  <dgm:title val=""/>
  <dgm:desc val=""/>
  <dgm:catLst>
    <dgm:cat type="simple" pri="104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B7D735-C198-4C05-91EF-2CA504EF1799}" type="datetimeFigureOut">
              <a:rPr lang="ru-RU" smtClean="0"/>
              <a:pPr/>
              <a:t>24.10.2025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CD30B3-5444-484A-807C-CDC6DBDC1B4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F71528-B6E9-4397-B8DB-FB98764CBEEF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F71528-B6E9-4397-B8DB-FB98764CBEEF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F71528-B6E9-4397-B8DB-FB98764CBEEF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b="1" u="sng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F71528-B6E9-4397-B8DB-FB98764CBEEF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ru-RU" b="0" i="1" u="sng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F71528-B6E9-4397-B8DB-FB98764CBEEF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78A3F1-3717-4D5B-A492-31126A6CA348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F71528-B6E9-4397-B8DB-FB98764CBEEF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b="1" u="sng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F71528-B6E9-4397-B8DB-FB98764CBEEF}" type="slidenum">
              <a:rPr lang="ru-RU" smtClean="0"/>
              <a:pPr/>
              <a:t>14</a:t>
            </a:fld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F71528-B6E9-4397-B8DB-FB98764CBEEF}" type="slidenum">
              <a:rPr lang="ru-RU" smtClean="0"/>
              <a:pPr/>
              <a:t>15</a:t>
            </a:fld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F71528-B6E9-4397-B8DB-FB98764CBEEF}" type="slidenum">
              <a:rPr lang="ru-RU" smtClean="0"/>
              <a:pPr/>
              <a:t>19</a:t>
            </a:fld>
            <a:endParaRPr lang="ru-RU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F71528-B6E9-4397-B8DB-FB98764CBEEF}" type="slidenum">
              <a:rPr lang="ru-RU" smtClean="0"/>
              <a:pPr/>
              <a:t>20</a:t>
            </a:fld>
            <a:endParaRPr lang="ru-R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b="1" i="0" u="none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F71528-B6E9-4397-B8DB-FB98764CBEEF}" type="slidenum">
              <a:rPr lang="ru-RU" smtClean="0"/>
              <a:pPr/>
              <a:t>21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84272D5-A1D7-49EE-A363-14AF18F53C1C}" type="datetimeFigureOut">
              <a:rPr lang="ru-RU" smtClean="0"/>
              <a:pPr/>
              <a:t>24.10.2025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3821877-47BD-4261-8052-46815D3E4AD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84272D5-A1D7-49EE-A363-14AF18F53C1C}" type="datetimeFigureOut">
              <a:rPr lang="ru-RU" smtClean="0"/>
              <a:pPr/>
              <a:t>24.10.2025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3821877-47BD-4261-8052-46815D3E4AD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84272D5-A1D7-49EE-A363-14AF18F53C1C}" type="datetimeFigureOut">
              <a:rPr lang="ru-RU" smtClean="0"/>
              <a:pPr/>
              <a:t>24.10.2025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3821877-47BD-4261-8052-46815D3E4AD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84272D5-A1D7-49EE-A363-14AF18F53C1C}" type="datetimeFigureOut">
              <a:rPr lang="ru-RU" smtClean="0"/>
              <a:pPr/>
              <a:t>24.10.2025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3821877-47BD-4261-8052-46815D3E4AD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84272D5-A1D7-49EE-A363-14AF18F53C1C}" type="datetimeFigureOut">
              <a:rPr lang="ru-RU" smtClean="0"/>
              <a:pPr/>
              <a:t>24.10.2025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3821877-47BD-4261-8052-46815D3E4AD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84272D5-A1D7-49EE-A363-14AF18F53C1C}" type="datetimeFigureOut">
              <a:rPr lang="ru-RU" smtClean="0"/>
              <a:pPr/>
              <a:t>24.10.2025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3821877-47BD-4261-8052-46815D3E4AD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84272D5-A1D7-49EE-A363-14AF18F53C1C}" type="datetimeFigureOut">
              <a:rPr lang="ru-RU" smtClean="0"/>
              <a:pPr/>
              <a:t>24.10.2025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3821877-47BD-4261-8052-46815D3E4AD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84272D5-A1D7-49EE-A363-14AF18F53C1C}" type="datetimeFigureOut">
              <a:rPr lang="ru-RU" smtClean="0"/>
              <a:pPr/>
              <a:t>24.10.2025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3821877-47BD-4261-8052-46815D3E4AD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84272D5-A1D7-49EE-A363-14AF18F53C1C}" type="datetimeFigureOut">
              <a:rPr lang="ru-RU" smtClean="0"/>
              <a:pPr/>
              <a:t>24.10.2025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3821877-47BD-4261-8052-46815D3E4AD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84272D5-A1D7-49EE-A363-14AF18F53C1C}" type="datetimeFigureOut">
              <a:rPr lang="ru-RU" smtClean="0"/>
              <a:pPr/>
              <a:t>24.10.2025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3821877-47BD-4261-8052-46815D3E4AD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4800" b="1" baseline="0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r>
              <a:rPr lang="ru-RU" dirty="0"/>
              <a:t>ЗАГОЛОВОК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/>
              <a:t>Подзаголовок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Рабочая страница. БЕЛЫЙ ФОН.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3215680" y="188640"/>
            <a:ext cx="8640960" cy="418058"/>
          </a:xfrm>
          <a:prstGeom prst="rect">
            <a:avLst/>
          </a:prstGeom>
        </p:spPr>
        <p:txBody>
          <a:bodyPr>
            <a:normAutofit/>
          </a:bodyPr>
          <a:lstStyle>
            <a:lvl1pPr algn="r">
              <a:defRPr sz="3200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r>
              <a:rPr lang="ru-RU" dirty="0"/>
              <a:t>КОЛОНТИТУЛ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15680" y="1268761"/>
            <a:ext cx="8380512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3392" y="6448252"/>
            <a:ext cx="284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fld id="{33067CA6-2D92-4602-87FB-B81B94BA46B2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7" name="Объект 2"/>
          <p:cNvSpPr>
            <a:spLocks noGrp="1"/>
          </p:cNvSpPr>
          <p:nvPr>
            <p:ph idx="13" hasCustomPrompt="1"/>
          </p:nvPr>
        </p:nvSpPr>
        <p:spPr>
          <a:xfrm>
            <a:off x="623392" y="1268760"/>
            <a:ext cx="2304256" cy="136815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ru-RU" dirty="0"/>
              <a:t>фото</a:t>
            </a:r>
          </a:p>
        </p:txBody>
      </p:sp>
      <p:sp>
        <p:nvSpPr>
          <p:cNvPr id="8" name="Объект 2"/>
          <p:cNvSpPr>
            <a:spLocks noGrp="1"/>
          </p:cNvSpPr>
          <p:nvPr>
            <p:ph idx="14" hasCustomPrompt="1"/>
          </p:nvPr>
        </p:nvSpPr>
        <p:spPr>
          <a:xfrm>
            <a:off x="623392" y="2852936"/>
            <a:ext cx="2304256" cy="129614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ru-RU" dirty="0"/>
              <a:t>фото</a:t>
            </a:r>
          </a:p>
        </p:txBody>
      </p:sp>
      <p:sp>
        <p:nvSpPr>
          <p:cNvPr id="9" name="Объект 2"/>
          <p:cNvSpPr>
            <a:spLocks noGrp="1"/>
          </p:cNvSpPr>
          <p:nvPr>
            <p:ph idx="15" hasCustomPrompt="1"/>
          </p:nvPr>
        </p:nvSpPr>
        <p:spPr>
          <a:xfrm>
            <a:off x="623392" y="4365104"/>
            <a:ext cx="2304256" cy="144016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ru-RU" dirty="0"/>
              <a:t>фото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&#1055;&#1086;&#1083;&#1100;&#1079;&#1086;&#1074;&#1072;&#1090;&#1077;&#1083;&#1100;\Dropbox\&#1055;&#1050;\Desktop\&#1089;&#1074;&#1077;&#1090;&#1072;%20&#1076;&#1086;&#1082;&#1083;&#1072;&#1076;\&#1074;&#1080;&#1076;&#1077;&#1086;\1&#1041;&#1086;&#1083;&#1100;&#1085;.&#1045;%20&#1093;&#1086;&#1076;&#1100;&#1073;&#1072;.mp4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&#1055;&#1086;&#1083;&#1100;&#1079;&#1086;&#1074;&#1072;&#1090;&#1077;&#1083;&#1100;\Dropbox\&#1055;&#1050;\Desktop\&#1089;&#1074;&#1077;&#1090;&#1072;%20&#1076;&#1086;&#1082;&#1083;&#1072;&#1076;\&#1074;&#1080;&#1076;&#1077;&#1086;\2&#1072;&#1087;&#1088;&#1072;&#1082;&#1089;&#1080;&#1103;%20&#1089;&#1090;&#1086;&#1103;&#1085;&#1080;&#1103;.mp4" TargetMode="Externa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hyperlink" Target="mailto:Leon-valent@mail.ru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21634"/>
            <a:ext cx="10363200" cy="1470025"/>
          </a:xfrm>
        </p:spPr>
        <p:txBody>
          <a:bodyPr>
            <a:noAutofit/>
          </a:bodyPr>
          <a:lstStyle/>
          <a:p>
            <a:r>
              <a:rPr lang="ru-RU" sz="3200" dirty="0" smtClean="0">
                <a:solidFill>
                  <a:schemeClr val="tx1"/>
                </a:solidFill>
              </a:rPr>
              <a:t>Леонов В.И., Васильева С.А., </a:t>
            </a:r>
            <a:r>
              <a:rPr lang="ru-RU" sz="3200" dirty="0" err="1" smtClean="0">
                <a:solidFill>
                  <a:schemeClr val="tx1"/>
                </a:solidFill>
              </a:rPr>
              <a:t>Лобзин</a:t>
            </a:r>
            <a:r>
              <a:rPr lang="ru-RU" sz="3200" dirty="0" smtClean="0">
                <a:solidFill>
                  <a:schemeClr val="tx1"/>
                </a:solidFill>
              </a:rPr>
              <a:t> В.Ю., </a:t>
            </a:r>
            <a:r>
              <a:rPr lang="ru-RU" sz="3200" dirty="0" smtClean="0">
                <a:solidFill>
                  <a:schemeClr val="tx1"/>
                </a:solidFill>
              </a:rPr>
              <a:t>Сергеева Т.В., </a:t>
            </a:r>
            <a:r>
              <a:rPr lang="ru-RU" sz="3200" dirty="0" err="1" smtClean="0">
                <a:solidFill>
                  <a:schemeClr val="tx1"/>
                </a:solidFill>
              </a:rPr>
              <a:t>Флуд</a:t>
            </a:r>
            <a:r>
              <a:rPr lang="ru-RU" sz="3200" dirty="0" smtClean="0">
                <a:solidFill>
                  <a:schemeClr val="tx1"/>
                </a:solidFill>
              </a:rPr>
              <a:t> В.В </a:t>
            </a:r>
            <a:r>
              <a:rPr lang="ru-RU" sz="3200" dirty="0" smtClean="0">
                <a:solidFill>
                  <a:schemeClr val="tx1"/>
                </a:solidFill>
              </a:rPr>
              <a:t/>
            </a:r>
            <a:br>
              <a:rPr lang="ru-RU" sz="3200" dirty="0" smtClean="0">
                <a:solidFill>
                  <a:schemeClr val="tx1"/>
                </a:solidFill>
              </a:rPr>
            </a:br>
            <a:r>
              <a:rPr lang="ru-RU" sz="3200" dirty="0" smtClean="0">
                <a:solidFill>
                  <a:schemeClr val="tx1"/>
                </a:solidFill>
              </a:rPr>
              <a:t/>
            </a:r>
            <a:br>
              <a:rPr lang="ru-RU" sz="3200" dirty="0" smtClean="0">
                <a:solidFill>
                  <a:schemeClr val="tx1"/>
                </a:solidFill>
              </a:rPr>
            </a:br>
            <a:r>
              <a:rPr lang="ru-RU" sz="3200" dirty="0" smtClean="0">
                <a:solidFill>
                  <a:schemeClr val="tx1"/>
                </a:solidFill>
              </a:rPr>
              <a:t>Динамика </a:t>
            </a:r>
            <a:r>
              <a:rPr lang="ru-RU" sz="3200" dirty="0" err="1" smtClean="0">
                <a:solidFill>
                  <a:schemeClr val="tx1"/>
                </a:solidFill>
              </a:rPr>
              <a:t>постуральных</a:t>
            </a:r>
            <a:r>
              <a:rPr lang="ru-RU" sz="3200" dirty="0" smtClean="0">
                <a:solidFill>
                  <a:schemeClr val="tx1"/>
                </a:solidFill>
              </a:rPr>
              <a:t> нарушений </a:t>
            </a:r>
            <a:r>
              <a:rPr lang="ru-RU" sz="3200" dirty="0" err="1" smtClean="0">
                <a:solidFill>
                  <a:schemeClr val="tx1"/>
                </a:solidFill>
              </a:rPr>
              <a:t>нарушений</a:t>
            </a:r>
            <a:r>
              <a:rPr lang="ru-RU" sz="3200" smtClean="0">
                <a:solidFill>
                  <a:schemeClr val="tx1"/>
                </a:solidFill>
              </a:rPr>
              <a:t> у </a:t>
            </a:r>
            <a:r>
              <a:rPr lang="ru-RU" sz="3200" dirty="0" smtClean="0">
                <a:solidFill>
                  <a:schemeClr val="tx1"/>
                </a:solidFill>
              </a:rPr>
              <a:t>пациентов, перенесших инсульт.</a:t>
            </a:r>
            <a:endParaRPr lang="ru-RU" sz="3200" dirty="0">
              <a:solidFill>
                <a:schemeClr val="tx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85156" y="3898005"/>
            <a:ext cx="10849205" cy="2060848"/>
          </a:xfrm>
        </p:spPr>
        <p:txBody>
          <a:bodyPr>
            <a:normAutofit/>
          </a:bodyPr>
          <a:lstStyle/>
          <a:p>
            <a:pPr algn="r"/>
            <a:r>
              <a:rPr lang="ru-RU" sz="1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	</a:t>
            </a:r>
            <a:r>
              <a:rPr lang="ru-RU" sz="25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r>
              <a:rPr lang="ru-RU" sz="25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5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000" dirty="0" smtClean="0"/>
              <a:t>.</a:t>
            </a:r>
            <a:endParaRPr lang="ru-RU" sz="2000" dirty="0"/>
          </a:p>
        </p:txBody>
      </p:sp>
      <p:sp>
        <p:nvSpPr>
          <p:cNvPr id="5" name="Объект 2"/>
          <p:cNvSpPr txBox="1"/>
          <p:nvPr/>
        </p:nvSpPr>
        <p:spPr>
          <a:xfrm>
            <a:off x="4847861" y="6281936"/>
            <a:ext cx="2016224" cy="576064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300" b="1" dirty="0">
                <a:solidFill>
                  <a:schemeClr val="tx1"/>
                </a:solidFill>
              </a:rPr>
              <a:t>Санкт-Петербург </a:t>
            </a:r>
            <a:r>
              <a:rPr lang="ru-RU" sz="2300" b="1" dirty="0" smtClean="0">
                <a:solidFill>
                  <a:schemeClr val="tx1"/>
                </a:solidFill>
              </a:rPr>
              <a:t>2025</a:t>
            </a:r>
            <a:endParaRPr lang="ru-RU" sz="2300" b="1" dirty="0">
              <a:solidFill>
                <a:schemeClr val="tx1"/>
              </a:solidFill>
            </a:endParaRPr>
          </a:p>
          <a:p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243675" y="209304"/>
            <a:ext cx="864096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Санкт-Петербургский государственный университет</a:t>
            </a:r>
            <a:b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Медицинский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институт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Кафедра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неврологии и нейрохирургии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0" y="6492875"/>
            <a:ext cx="2743200" cy="365125"/>
          </a:xfrm>
        </p:spPr>
        <p:txBody>
          <a:bodyPr/>
          <a:lstStyle/>
          <a:p>
            <a:fld id="{33067CA6-2D92-4602-87FB-B81B94BA46B2}" type="slidenum">
              <a:rPr lang="ru-RU" smtClean="0"/>
              <a:pPr/>
              <a:t>2</a:t>
            </a:fld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5169876" y="461475"/>
            <a:ext cx="7646377" cy="417512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 algn="ctr"/>
            <a:r>
              <a:rPr lang="ru-RU" b="1" dirty="0"/>
              <a:t>Актуальность проблемы</a:t>
            </a:r>
          </a:p>
        </p:txBody>
      </p:sp>
      <p:sp>
        <p:nvSpPr>
          <p:cNvPr id="34818" name="Rectangle 2"/>
          <p:cNvSpPr>
            <a:spLocks noChangeArrowheads="1"/>
          </p:cNvSpPr>
          <p:nvPr/>
        </p:nvSpPr>
        <p:spPr bwMode="auto">
          <a:xfrm>
            <a:off x="276916" y="1246910"/>
            <a:ext cx="11197045" cy="600164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sz="2400" dirty="0" smtClean="0">
                <a:cs typeface="Times New Roman" panose="02020603050405020304" pitchFamily="18" charset="0"/>
              </a:rPr>
              <a:t>Во всем мире ежегодно регистрируется 6 миллионов инсультов, 450 тысяч случаев из этого числа - в России¹.</a:t>
            </a:r>
            <a:r>
              <a:rPr lang="ru-RU" sz="2400" dirty="0" smtClean="0"/>
              <a:t>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ru-RU" sz="2400" dirty="0" smtClean="0"/>
          </a:p>
          <a:p>
            <a:pPr lv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sz="2400" dirty="0" smtClean="0"/>
              <a:t>Стойкие нарушения функций после инсульта занимают первое место среди всех причин первичной инвалидности.</a:t>
            </a:r>
            <a:endParaRPr lang="en-US" sz="2400" dirty="0" smtClean="0">
              <a:cs typeface="Times New Roman" panose="02020603050405020304" pitchFamily="18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sz="2400" dirty="0" smtClean="0">
                <a:cs typeface="Times New Roman" panose="02020603050405020304" pitchFamily="18" charset="0"/>
              </a:rPr>
              <a:t>Нарушение постурального баланса приводит к расстройству оптимального двигательного стереотипа , что существенно нарушает адаптацию пациента к постинсультной  жизнедеятельности, а также отрицательно влияет на восстановительное лечение , в первую очередь по восстановление мобильности пациента.</a:t>
            </a:r>
            <a:endParaRPr lang="en-US" sz="2400" dirty="0" smtClean="0">
              <a:cs typeface="Times New Roman" panose="02020603050405020304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ru-RU" sz="2400" dirty="0" smtClean="0">
                <a:cs typeface="Times New Roman" panose="02020603050405020304" pitchFamily="18" charset="0"/>
              </a:rPr>
              <a:t>В настоящее время одним из важных методов регистрации степени постуральных нарушений, оценки их в динамике и тренировки по их улучшению являются электронные вестибулярные платформы.</a:t>
            </a:r>
            <a:endParaRPr lang="en-US" sz="2400" dirty="0" smtClean="0">
              <a:cs typeface="Times New Roman" panose="02020603050405020304" pitchFamily="18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endParaRPr lang="ru-RU" sz="2800" dirty="0" smtClean="0">
              <a:cs typeface="Times New Roman" panose="02020603050405020304" pitchFamily="18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endParaRPr lang="ru-RU" sz="2400" dirty="0" smtClean="0"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577" name="Rectangle 1"/>
          <p:cNvSpPr>
            <a:spLocks noChangeArrowheads="1"/>
          </p:cNvSpPr>
          <p:nvPr/>
        </p:nvSpPr>
        <p:spPr bwMode="auto">
          <a:xfrm>
            <a:off x="190459" y="6072205"/>
            <a:ext cx="8680979" cy="338554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0" lang="ru-RU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1- </a:t>
            </a:r>
            <a:r>
              <a:rPr kumimoji="0" lang="ru-RU" sz="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Мачинский</a:t>
            </a:r>
            <a:r>
              <a:rPr kumimoji="0" lang="ru-RU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П.А., Плотникова Н.А. , Ульянкин В.Е., </a:t>
            </a:r>
            <a:r>
              <a:rPr kumimoji="0" lang="ru-RU" sz="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Кемайкин</a:t>
            </a:r>
            <a:r>
              <a:rPr kumimoji="0" lang="ru-RU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С.П.,  Рыбаков А.Г. Сравнительная характеристика показателей смертности и летальности от ишемического и геморрагического инсультов в России // </a:t>
            </a:r>
            <a:r>
              <a:rPr kumimoji="0" lang="ru-RU" sz="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Известня</a:t>
            </a:r>
            <a:r>
              <a:rPr kumimoji="0" lang="ru-RU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высших учебных заведений. Поволжский регион. Медицинские науки. - 2019. </a:t>
            </a:r>
            <a:r>
              <a:rPr kumimoji="0" lang="ru-RU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–</a:t>
            </a:r>
            <a:r>
              <a:rPr kumimoji="0" lang="ru-RU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Т. 51 </a:t>
            </a:r>
            <a:r>
              <a:rPr kumimoji="0" lang="ru-RU" sz="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</a:t>
            </a:r>
            <a:r>
              <a:rPr kumimoji="0" lang="ru-RU" sz="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º</a:t>
            </a:r>
            <a:r>
              <a:rPr kumimoji="0" lang="ru-RU" sz="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- C. 101-118.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0" y="6492875"/>
            <a:ext cx="2743200" cy="365125"/>
          </a:xfrm>
        </p:spPr>
        <p:txBody>
          <a:bodyPr/>
          <a:lstStyle/>
          <a:p>
            <a:fld id="{33067CA6-2D92-4602-87FB-B81B94BA46B2}" type="slidenum">
              <a:rPr lang="ru-RU" smtClean="0"/>
              <a:pPr/>
              <a:t>3</a:t>
            </a:fld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3858968" y="452682"/>
            <a:ext cx="8640762" cy="417512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 algn="ctr"/>
            <a:r>
              <a:rPr lang="ru-RU" b="1" dirty="0"/>
              <a:t>Цель исследования: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539261" y="2479433"/>
            <a:ext cx="11057793" cy="2400298"/>
          </a:xfrm>
          <a:prstGeom prst="rect">
            <a:avLst/>
          </a:prstGeom>
        </p:spPr>
        <p:txBody>
          <a:bodyPr/>
          <a:lstStyle/>
          <a:p>
            <a:r>
              <a:rPr lang="ru-RU" sz="3200" dirty="0" smtClean="0"/>
              <a:t>Изучить динамику основных стабилометрических показателей у пациентов перенесших ИИ различной тяжести для повышение эффективности лечения вестибулярных расстройств у данной категории пациентов.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0" y="6492875"/>
            <a:ext cx="2743200" cy="365125"/>
          </a:xfrm>
        </p:spPr>
        <p:txBody>
          <a:bodyPr/>
          <a:lstStyle/>
          <a:p>
            <a:fld id="{33067CA6-2D92-4602-87FB-B81B94BA46B2}" type="slidenum">
              <a:rPr lang="ru-RU" smtClean="0"/>
              <a:pPr/>
              <a:t>4</a:t>
            </a:fld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052400" y="382344"/>
            <a:ext cx="8640762" cy="417512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 algn="ctr"/>
            <a:r>
              <a:rPr lang="ru-RU" b="1" dirty="0"/>
              <a:t>Задачи исследования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0" y="1567351"/>
            <a:ext cx="11957538" cy="489743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200" lvl="0" indent="-457200">
              <a:buFont typeface="+mj-lt"/>
              <a:buAutoNum type="arabicPeriod"/>
            </a:pPr>
            <a:endParaRPr lang="ru-RU" sz="2400" dirty="0" smtClean="0"/>
          </a:p>
          <a:p>
            <a:pPr marL="457200" lvl="0" indent="-457200">
              <a:buFont typeface="+mj-lt"/>
              <a:buAutoNum type="arabicPeriod"/>
            </a:pPr>
            <a:r>
              <a:rPr lang="ru-RU" sz="2400" dirty="0" smtClean="0"/>
              <a:t>Количественно оценить степень нарушения постуральных функций по основным параметрам их регистрации на ЭВП</a:t>
            </a:r>
          </a:p>
          <a:p>
            <a:pPr marL="457200" lvl="0" indent="-457200">
              <a:buFont typeface="+mj-lt"/>
              <a:buAutoNum type="arabicPeriod"/>
            </a:pPr>
            <a:r>
              <a:rPr lang="ru-RU" sz="2400" dirty="0" smtClean="0"/>
              <a:t>Изучить степень нарушений и динамику в ходе комплексного реабилитационного лечения в условиях неврологического отделения санатория.</a:t>
            </a:r>
          </a:p>
          <a:p>
            <a:pPr marL="457200" lvl="0" indent="-457200">
              <a:buFont typeface="+mj-lt"/>
              <a:buAutoNum type="arabicPeriod"/>
            </a:pPr>
            <a:r>
              <a:rPr lang="ru-RU" sz="2400" dirty="0" smtClean="0"/>
              <a:t>Изучить характеристики вестибулярной дисфункции на основе шкалы баланса Берга, теста устойчивости стояния, теста устойчивости сидения у обследованных пациентов.</a:t>
            </a:r>
          </a:p>
          <a:p>
            <a:pPr marL="457200" lvl="0" indent="-457200">
              <a:buFont typeface="+mj-lt"/>
              <a:buAutoNum type="arabicPeriod"/>
            </a:pPr>
            <a:r>
              <a:rPr lang="ru-RU" sz="2400" dirty="0" smtClean="0"/>
              <a:t> Проанализировать эффективность стабилотренинга у пациентов с различной степенью выраженности неврологического дефицита.</a:t>
            </a:r>
          </a:p>
          <a:p>
            <a:pPr marL="457200" lvl="0" indent="-457200">
              <a:buFont typeface="+mj-lt"/>
              <a:buAutoNum type="arabicPeriod"/>
            </a:pPr>
            <a:r>
              <a:rPr lang="ru-RU" sz="2400" dirty="0" smtClean="0"/>
              <a:t>Выявить наиболее значимые стабилометрические показатели для определения реабилитационного потенциала у пациентов в раннем восстановительном периоде.</a:t>
            </a:r>
            <a:endParaRPr lang="ru-RU" sz="2600" dirty="0" smtClean="0"/>
          </a:p>
          <a:p>
            <a:pPr marL="514350" lvl="0" indent="-514350" algn="just">
              <a:buFont typeface="+mj-lt"/>
              <a:buAutoNum type="arabicPeriod"/>
            </a:pPr>
            <a:endParaRPr lang="ru-RU" dirty="0"/>
          </a:p>
          <a:p>
            <a:pPr marL="514350" lvl="0" indent="-514350" algn="just"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0" y="6492875"/>
            <a:ext cx="2743200" cy="365125"/>
          </a:xfrm>
        </p:spPr>
        <p:txBody>
          <a:bodyPr/>
          <a:lstStyle/>
          <a:p>
            <a:fld id="{33067CA6-2D92-4602-87FB-B81B94BA46B2}" type="slidenum">
              <a:rPr lang="ru-RU" smtClean="0"/>
              <a:pPr/>
              <a:t>5</a:t>
            </a:fld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6173069" y="165637"/>
            <a:ext cx="5104531" cy="1241821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ru-RU" sz="3600" b="1" dirty="0"/>
              <a:t>Материалы и методы исследования</a:t>
            </a:r>
            <a:endParaRPr lang="ru-RU" sz="3600" dirty="0"/>
          </a:p>
        </p:txBody>
      </p:sp>
      <p:sp>
        <p:nvSpPr>
          <p:cNvPr id="45057" name="Rectangle 1"/>
          <p:cNvSpPr>
            <a:spLocks noChangeArrowheads="1"/>
          </p:cNvSpPr>
          <p:nvPr/>
        </p:nvSpPr>
        <p:spPr bwMode="auto">
          <a:xfrm>
            <a:off x="622491" y="2573981"/>
            <a:ext cx="10953827" cy="292387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Работа выполнена на кафедре неврологии и нейрохирургии медицинского института Санкт-Петербургского государственного университета</a:t>
            </a:r>
            <a:r>
              <a:rPr lang="ru-RU" sz="28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 в условиях неврологического отделения санатория «Черная речка»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ru-RU" sz="2400" dirty="0" smtClean="0"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ru-RU" sz="2400" dirty="0" smtClean="0"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0" y="6492875"/>
            <a:ext cx="2743200" cy="365125"/>
          </a:xfrm>
        </p:spPr>
        <p:txBody>
          <a:bodyPr/>
          <a:lstStyle/>
          <a:p>
            <a:fld id="{33067CA6-2D92-4602-87FB-B81B94BA46B2}" type="slidenum">
              <a:rPr lang="ru-RU" smtClean="0"/>
              <a:pPr/>
              <a:t>6</a:t>
            </a:fld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6444762" y="144952"/>
            <a:ext cx="4853354" cy="1033218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 algn="ctr"/>
            <a:r>
              <a:rPr lang="ru-RU" sz="4000" b="1" dirty="0"/>
              <a:t>Материалы и методы исследования</a:t>
            </a:r>
            <a:endParaRPr lang="ru-RU" sz="4000" dirty="0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237355" y="1473793"/>
            <a:ext cx="11049077" cy="2192599"/>
          </a:xfrm>
          <a:prstGeom prst="rect">
            <a:avLst/>
          </a:prstGeom>
          <a:solidFill>
            <a:srgbClr val="F9F9F9">
              <a:alpha val="58039"/>
            </a:srgbClr>
          </a:solidFill>
          <a:ln>
            <a:solidFill>
              <a:srgbClr val="CC865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vert="horz" wrap="square" lIns="91440" tIns="91440" rIns="91440" bIns="91440" anchor="t" anchorCtr="0" upright="1">
            <a:noAutofit/>
          </a:bodyPr>
          <a:lstStyle/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ru-RU" sz="2000" b="1" u="sng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Критерии включения:</a:t>
            </a:r>
          </a:p>
          <a:p>
            <a:pPr marL="342900" indent="-342900" algn="just"/>
            <a:endParaRPr lang="ru-RU" sz="2000" b="1" u="sng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ru-RU" sz="20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smtClean="0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Возраст </a:t>
            </a:r>
            <a:r>
              <a:rPr lang="ru-RU" sz="2000" dirty="0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(от 18 до </a:t>
            </a:r>
            <a:r>
              <a:rPr lang="ru-RU" sz="2000" dirty="0" smtClean="0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85);</a:t>
            </a:r>
            <a:endParaRPr lang="ru-RU" sz="2000" dirty="0">
              <a:solidFill>
                <a:srgbClr val="000000"/>
              </a:solidFill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smtClean="0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Н</a:t>
            </a:r>
            <a:r>
              <a:rPr lang="ru-RU" sz="2000" dirty="0" smtClean="0"/>
              <a:t>аличие подтвержденной </a:t>
            </a:r>
            <a:r>
              <a:rPr lang="ru-RU" sz="2000" dirty="0" err="1" smtClean="0"/>
              <a:t>постуральной</a:t>
            </a:r>
            <a:r>
              <a:rPr lang="ru-RU" sz="2000" dirty="0" smtClean="0"/>
              <a:t> неустойчивости путем </a:t>
            </a:r>
            <a:r>
              <a:rPr lang="ru-RU" sz="2000" dirty="0" err="1" smtClean="0"/>
              <a:t>стабилометрического</a:t>
            </a:r>
            <a:r>
              <a:rPr lang="ru-RU" sz="2000" dirty="0" smtClean="0"/>
              <a:t> исследования; 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ru-RU" sz="2000" dirty="0" smtClean="0"/>
              <a:t>Отсутствие снижения когнитивных функций до уровня деменции.</a:t>
            </a:r>
            <a:endParaRPr lang="ru-RU" sz="2000" dirty="0">
              <a:solidFill>
                <a:srgbClr val="000000"/>
              </a:solidFill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endParaRPr lang="ru-RU" sz="2000" b="1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263730" y="3916976"/>
            <a:ext cx="10058439" cy="1559900"/>
          </a:xfrm>
          <a:prstGeom prst="rect">
            <a:avLst/>
          </a:prstGeom>
          <a:solidFill>
            <a:srgbClr val="F9F9F9">
              <a:alpha val="32157"/>
            </a:srgbClr>
          </a:solidFill>
          <a:ln>
            <a:solidFill>
              <a:srgbClr val="CC8652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vert="horz" wrap="square" lIns="91440" tIns="91440" rIns="91440" bIns="91440" anchor="t" anchorCtr="0" upright="1">
            <a:noAutofit/>
          </a:bodyPr>
          <a:lstStyle/>
          <a:p>
            <a:pPr marL="342900" indent="-342900"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ru-RU" sz="2000" b="1" u="sng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Критерии исключения</a:t>
            </a:r>
            <a:r>
              <a:rPr lang="ru-RU" sz="2000" b="1" u="sng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marL="342900" indent="-342900">
              <a:spcAft>
                <a:spcPts val="0"/>
              </a:spcAft>
              <a:buFont typeface="Wingdings" panose="05000000000000000000" pitchFamily="2" charset="2"/>
              <a:buChar char="q"/>
            </a:pPr>
            <a:endParaRPr lang="ru-RU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71450" indent="-171450" algn="just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2000" dirty="0" smtClean="0"/>
              <a:t>Грубые речевые расстройства; </a:t>
            </a:r>
          </a:p>
          <a:p>
            <a:pPr marL="171450" indent="-171450" algn="just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2000" dirty="0" smtClean="0"/>
              <a:t>Деменция.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838200" y="1531917"/>
            <a:ext cx="10515600" cy="1151906"/>
          </a:xfrm>
        </p:spPr>
        <p:txBody>
          <a:bodyPr/>
          <a:lstStyle/>
          <a:p>
            <a:r>
              <a:rPr lang="ru-RU" dirty="0" smtClean="0"/>
              <a:t>Материалы и методы</a:t>
            </a: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838200" y="2244436"/>
            <a:ext cx="10515600" cy="3220007"/>
          </a:xfrm>
        </p:spPr>
        <p:txBody>
          <a:bodyPr/>
          <a:lstStyle/>
          <a:p>
            <a:r>
              <a:rPr lang="ru-RU" dirty="0" smtClean="0"/>
              <a:t>Изучена динамика выраженности нарушений равновесия у 49 пациентов перенесших ОНМК по ишемическому типу, проходящих реабилитацию в неврологическом отделении санатория « Черная речка»</a:t>
            </a:r>
          </a:p>
          <a:p>
            <a:r>
              <a:rPr lang="ru-RU" dirty="0" smtClean="0"/>
              <a:t>Получены результаты объективных показателей степени постурального дисбаланса путем оценки изменения основных показателей регистрируемых ЭВП (площадь эллипса, скорость реакций восстановления баланса)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400" dirty="0" smtClean="0"/>
              <a:t>Степень нарушения равновесия оценивалась также с помощью пробы на равновесие - шкалы Берга, позволяющей оценить  способности пациента к статическому и динамическому равновесию.</a:t>
            </a:r>
          </a:p>
          <a:p>
            <a:pPr lvl="0"/>
            <a:r>
              <a:rPr lang="ru-RU" sz="2400" dirty="0" smtClean="0"/>
              <a:t>Шкала содержит 14 тестов для пациента на сохранение равновесия стоя и сидя</a:t>
            </a:r>
            <a:r>
              <a:rPr lang="ru-RU" dirty="0" smtClean="0"/>
              <a:t> </a:t>
            </a:r>
            <a:r>
              <a:rPr lang="ru-RU" sz="1200" dirty="0" smtClean="0"/>
              <a:t> (</a:t>
            </a:r>
            <a:r>
              <a:rPr lang="ru-RU" sz="1400" dirty="0" smtClean="0"/>
              <a:t>встать со стула,  стоять без поддержки,  сидеть на стуле, ноги на полу, руки скрещены на груди , перейти из положения стоя в положение сидя, пересесть со стула с подлокотниками на стул без подлокотников и обратно , стоять без поддержки с закрытыми глазами , стоять без поддержки, ноги вместе , наклониться вперед с вытянутыми руками , поднять предмет с пола , обернуться и посмотреть через левое и правое плечо , попеременные шаги на подставку , устоять в положении «стопы друг перед другом на одной линии» , стоять на одной ноге) </a:t>
            </a:r>
          </a:p>
          <a:p>
            <a:pPr lvl="0"/>
            <a:r>
              <a:rPr lang="ru-RU" sz="2400" dirty="0" smtClean="0"/>
              <a:t>Использовались дополнительные тесты оценки постурального статуса: тест устойчивости стояния, тест устойчивости сидения, </a:t>
            </a:r>
          </a:p>
          <a:p>
            <a:endParaRPr lang="ru-RU" dirty="0" smtClean="0"/>
          </a:p>
          <a:p>
            <a:pPr lvl="0"/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21673" y="5512659"/>
            <a:ext cx="6096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Источник (официальный сайт разработчиков, публикация с </a:t>
            </a:r>
            <a:r>
              <a:rPr lang="ru-RU" dirty="0" err="1" smtClean="0"/>
              <a:t>валидацией</a:t>
            </a:r>
            <a:r>
              <a:rPr lang="ru-RU" dirty="0" smtClean="0"/>
              <a:t>): </a:t>
            </a:r>
            <a:r>
              <a:rPr lang="ru-RU" dirty="0" err="1" smtClean="0"/>
              <a:t>Berg</a:t>
            </a:r>
            <a:r>
              <a:rPr lang="ru-RU" dirty="0" smtClean="0"/>
              <a:t> K, </a:t>
            </a:r>
            <a:r>
              <a:rPr lang="ru-RU" dirty="0" err="1" smtClean="0"/>
              <a:t>WoodDauphine</a:t>
            </a:r>
            <a:r>
              <a:rPr lang="ru-RU" dirty="0" smtClean="0"/>
              <a:t> S, </a:t>
            </a:r>
            <a:r>
              <a:rPr lang="ru-RU" dirty="0" err="1" smtClean="0"/>
              <a:t>Williams</a:t>
            </a:r>
            <a:r>
              <a:rPr lang="ru-RU" dirty="0" smtClean="0"/>
              <a:t> J, </a:t>
            </a:r>
            <a:r>
              <a:rPr lang="ru-RU" dirty="0" err="1" smtClean="0"/>
              <a:t>Gayton</a:t>
            </a:r>
            <a:r>
              <a:rPr lang="ru-RU" dirty="0" smtClean="0"/>
              <a:t> D. </a:t>
            </a:r>
            <a:r>
              <a:rPr lang="ru-RU" dirty="0" err="1" smtClean="0"/>
              <a:t>Measuring</a:t>
            </a:r>
            <a:r>
              <a:rPr lang="ru-RU" dirty="0" smtClean="0"/>
              <a:t> </a:t>
            </a:r>
            <a:r>
              <a:rPr lang="ru-RU" dirty="0" err="1" smtClean="0"/>
              <a:t>balance</a:t>
            </a:r>
            <a:r>
              <a:rPr lang="ru-RU" dirty="0" smtClean="0"/>
              <a:t> </a:t>
            </a:r>
            <a:r>
              <a:rPr lang="ru-RU" dirty="0" err="1" smtClean="0"/>
              <a:t>in</a:t>
            </a:r>
            <a:r>
              <a:rPr lang="ru-RU" dirty="0" smtClean="0"/>
              <a:t> </a:t>
            </a:r>
            <a:r>
              <a:rPr lang="ru-RU" dirty="0" err="1" smtClean="0"/>
              <a:t>the</a:t>
            </a:r>
            <a:r>
              <a:rPr lang="ru-RU" dirty="0" smtClean="0"/>
              <a:t> </a:t>
            </a:r>
            <a:r>
              <a:rPr lang="ru-RU" dirty="0" err="1" smtClean="0"/>
              <a:t>elderly</a:t>
            </a:r>
            <a:r>
              <a:rPr lang="ru-RU" dirty="0" smtClean="0"/>
              <a:t>: </a:t>
            </a:r>
            <a:r>
              <a:rPr lang="ru-RU" dirty="0" err="1" smtClean="0"/>
              <a:t>preliminary</a:t>
            </a:r>
            <a:r>
              <a:rPr lang="ru-RU" dirty="0" smtClean="0"/>
              <a:t> </a:t>
            </a:r>
            <a:r>
              <a:rPr lang="ru-RU" dirty="0" err="1" smtClean="0"/>
              <a:t>development</a:t>
            </a:r>
            <a:r>
              <a:rPr lang="ru-RU" dirty="0" smtClean="0"/>
              <a:t> </a:t>
            </a:r>
            <a:r>
              <a:rPr lang="ru-RU" dirty="0" err="1" smtClean="0"/>
              <a:t>of</a:t>
            </a:r>
            <a:r>
              <a:rPr lang="ru-RU" dirty="0" smtClean="0"/>
              <a:t> </a:t>
            </a:r>
            <a:r>
              <a:rPr lang="ru-RU" dirty="0" err="1" smtClean="0"/>
              <a:t>an</a:t>
            </a:r>
            <a:r>
              <a:rPr lang="ru-RU" dirty="0" smtClean="0"/>
              <a:t> </a:t>
            </a:r>
            <a:r>
              <a:rPr lang="ru-RU" dirty="0" err="1" smtClean="0"/>
              <a:t>instrument</a:t>
            </a:r>
            <a:r>
              <a:rPr lang="ru-RU" dirty="0" smtClean="0"/>
              <a:t>. </a:t>
            </a:r>
            <a:r>
              <a:rPr lang="ru-RU" dirty="0" err="1" smtClean="0"/>
              <a:t>PhysiotherCan</a:t>
            </a:r>
            <a:r>
              <a:rPr lang="ru-RU" dirty="0" smtClean="0"/>
              <a:t> 1989; 41(6): 304 - 11.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0" y="6492875"/>
            <a:ext cx="2743200" cy="365125"/>
          </a:xfrm>
        </p:spPr>
        <p:txBody>
          <a:bodyPr/>
          <a:lstStyle/>
          <a:p>
            <a:fld id="{33067CA6-2D92-4602-87FB-B81B94BA46B2}" type="slidenum">
              <a:rPr lang="ru-RU" smtClean="0"/>
              <a:pPr/>
              <a:t>9</a:t>
            </a:fld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6444763" y="109782"/>
            <a:ext cx="5556738" cy="1121141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ru-RU" sz="3600" b="1" dirty="0"/>
              <a:t>Материалы и методы исследования</a:t>
            </a:r>
            <a:endParaRPr lang="ru-RU" sz="3600" dirty="0"/>
          </a:p>
        </p:txBody>
      </p:sp>
      <p:graphicFrame>
        <p:nvGraphicFramePr>
          <p:cNvPr id="8" name="Схема 7"/>
          <p:cNvGraphicFramePr/>
          <p:nvPr/>
        </p:nvGraphicFramePr>
        <p:xfrm>
          <a:off x="2611315" y="1415561"/>
          <a:ext cx="6682154" cy="46775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Скругленный прямоугольник 4"/>
          <p:cNvSpPr/>
          <p:nvPr/>
        </p:nvSpPr>
        <p:spPr>
          <a:xfrm>
            <a:off x="167054" y="3156438"/>
            <a:ext cx="3376246" cy="126609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Согласно оценке по шкале баланса Берга баллы от 21 до 40 </a:t>
            </a:r>
            <a:endParaRPr lang="ru-RU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8396655" y="3182813"/>
            <a:ext cx="3349868" cy="1160585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Согласно оценке по шкале баланса Берга баллы от 41 до 55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5917223" y="127366"/>
            <a:ext cx="6160476" cy="1112349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/>
            <a:r>
              <a:rPr lang="ru-RU" sz="3600" b="1" dirty="0"/>
              <a:t>Материалы и методы исследования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40677" y="1453173"/>
            <a:ext cx="11380788" cy="4006850"/>
          </a:xfrm>
          <a:prstGeom prst="rect">
            <a:avLst/>
          </a:prstGeom>
        </p:spPr>
        <p:txBody>
          <a:bodyPr>
            <a:noAutofit/>
          </a:bodyPr>
          <a:lstStyle/>
          <a:p>
            <a:pPr>
              <a:buNone/>
            </a:pPr>
            <a:endParaRPr lang="ru-RU" sz="2400" dirty="0"/>
          </a:p>
          <a:p>
            <a:r>
              <a:rPr lang="ru-RU" sz="2400" dirty="0" smtClean="0"/>
              <a:t>Всем пациентам был проведен неврологический осмотр с использованием общепринятых методик;</a:t>
            </a:r>
          </a:p>
          <a:p>
            <a:r>
              <a:rPr lang="ru-RU" sz="2400" dirty="0" smtClean="0"/>
              <a:t>Была изучена медицинская документация пациентов (выписные эпикризы, данные КТ, МРТ) исключены пациенты с нарушением равновесия другой природы (сенситивные атаксии, </a:t>
            </a:r>
            <a:r>
              <a:rPr lang="ru-RU" sz="2400" dirty="0" err="1" smtClean="0"/>
              <a:t>несосудистая</a:t>
            </a:r>
            <a:r>
              <a:rPr lang="ru-RU" sz="2400" dirty="0" smtClean="0"/>
              <a:t> патология, </a:t>
            </a:r>
            <a:r>
              <a:rPr lang="ru-RU" sz="2400" dirty="0" err="1" smtClean="0"/>
              <a:t>постуральные</a:t>
            </a:r>
            <a:r>
              <a:rPr lang="ru-RU" sz="2400" dirty="0" smtClean="0"/>
              <a:t> нарушения при </a:t>
            </a:r>
            <a:r>
              <a:rPr lang="ru-RU" sz="2400" dirty="0" err="1" smtClean="0"/>
              <a:t>амиостатических</a:t>
            </a:r>
            <a:r>
              <a:rPr lang="ru-RU" sz="2400" dirty="0" smtClean="0"/>
              <a:t> расстройствах)</a:t>
            </a:r>
          </a:p>
          <a:p>
            <a:r>
              <a:rPr lang="ru-RU" sz="2400" dirty="0" smtClean="0"/>
              <a:t>Учитывались суждения врачей и инструкторов ЛФК по ходу реабилитации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0" y="6492875"/>
            <a:ext cx="4114800" cy="365125"/>
          </a:xfrm>
        </p:spPr>
        <p:txBody>
          <a:bodyPr/>
          <a:lstStyle/>
          <a:p>
            <a:r>
              <a:rPr lang="ru-RU" dirty="0" smtClean="0"/>
              <a:t>9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0" y="6492875"/>
            <a:ext cx="2743200" cy="365125"/>
          </a:xfrm>
        </p:spPr>
        <p:txBody>
          <a:bodyPr/>
          <a:lstStyle/>
          <a:p>
            <a:fld id="{33067CA6-2D92-4602-87FB-B81B94BA46B2}" type="slidenum">
              <a:rPr lang="ru-RU" smtClean="0"/>
              <a:pPr/>
              <a:t>11</a:t>
            </a:fld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6251331" y="136159"/>
            <a:ext cx="5794131" cy="1050802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ru-RU" sz="3600" b="1" dirty="0" smtClean="0"/>
              <a:t>Материалы и методы исследования</a:t>
            </a:r>
            <a:endParaRPr lang="ru-RU" sz="36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5205045" y="1751991"/>
            <a:ext cx="6365631" cy="3681655"/>
          </a:xfrm>
          <a:prstGeom prst="rect">
            <a:avLst/>
          </a:prstGeom>
        </p:spPr>
        <p:txBody>
          <a:bodyPr/>
          <a:lstStyle/>
          <a:p>
            <a:r>
              <a:rPr lang="ru-RU" sz="2400" dirty="0" smtClean="0"/>
              <a:t>Оценка постуральной функции была проведена до и после курса стабилотренинга с использованием </a:t>
            </a:r>
            <a:r>
              <a:rPr lang="ru-RU" sz="2400" dirty="0" err="1" smtClean="0"/>
              <a:t>стабилометрического</a:t>
            </a:r>
            <a:r>
              <a:rPr lang="ru-RU" sz="2400" dirty="0" smtClean="0"/>
              <a:t> комплекса  </a:t>
            </a:r>
            <a:r>
              <a:rPr lang="ru-RU" sz="2400" dirty="0" err="1" smtClean="0"/>
              <a:t>Techno</a:t>
            </a:r>
            <a:r>
              <a:rPr lang="en-US" sz="2400" dirty="0" smtClean="0"/>
              <a:t>B</a:t>
            </a:r>
            <a:r>
              <a:rPr lang="ru-RU" sz="2400" dirty="0" err="1" smtClean="0"/>
              <a:t>ody</a:t>
            </a:r>
            <a:r>
              <a:rPr lang="ru-RU" sz="2400" dirty="0" smtClean="0"/>
              <a:t> по следующим параметрам: стандартное отклонение и средняя скорость во фронтальном и сагиттальном направлении, периметр </a:t>
            </a:r>
            <a:r>
              <a:rPr lang="ru-RU" sz="2400" dirty="0" err="1" smtClean="0"/>
              <a:t>статокинезиограммы</a:t>
            </a:r>
            <a:r>
              <a:rPr lang="ru-RU" sz="2400" dirty="0" smtClean="0"/>
              <a:t>, площадь эллипса.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12" name="Содержимое 11" descr="11226.jpg"/>
          <p:cNvPicPr>
            <a:picLocks noGrp="1" noChangeAspect="1"/>
          </p:cNvPicPr>
          <p:nvPr>
            <p:ph idx="4294967295"/>
          </p:nvPr>
        </p:nvPicPr>
        <p:blipFill>
          <a:blip r:embed="rId3" cstate="print"/>
          <a:stretch>
            <a:fillRect/>
          </a:stretch>
        </p:blipFill>
        <p:spPr>
          <a:xfrm>
            <a:off x="905608" y="1924418"/>
            <a:ext cx="3820258" cy="3057838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>
          <a:xfrm>
            <a:off x="867467" y="5011624"/>
            <a:ext cx="428628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err="1" smtClean="0"/>
              <a:t>Стабилометрический</a:t>
            </a:r>
            <a:r>
              <a:rPr lang="ru-RU" sz="1400" dirty="0" smtClean="0"/>
              <a:t> комплекс </a:t>
            </a:r>
            <a:r>
              <a:rPr lang="en-US" sz="1400" dirty="0" err="1" smtClean="0"/>
              <a:t>TechnoBody</a:t>
            </a:r>
            <a:endParaRPr lang="ru-RU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76400" y="1864425"/>
            <a:ext cx="5104410" cy="4334493"/>
          </a:xfrm>
        </p:spPr>
        <p:txBody>
          <a:bodyPr/>
          <a:lstStyle/>
          <a:p>
            <a:r>
              <a:rPr lang="ru-RU" dirty="0" smtClean="0"/>
              <a:t>Вариант оценки расстройств равновесия в положении сидя</a:t>
            </a:r>
            <a:endParaRPr lang="ru-RU" dirty="0"/>
          </a:p>
        </p:txBody>
      </p:sp>
      <p:pic>
        <p:nvPicPr>
          <p:cNvPr id="4" name="Содержимое 3" descr="00d58bc2-ec86-4c73-a9c8-949b38aac0da.jpe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768935" y="1837500"/>
            <a:ext cx="4542632" cy="435133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47dTRrpfxtO0U0lq7SPwgM4axQdgzNyja3_hsTVEZBCydMulre6pDTXj_sSqRdQhfrz7RlYgOx7bUdyLsLCjmBPG.jpg"/>
          <p:cNvPicPr>
            <a:picLocks noChangeAspect="1"/>
          </p:cNvPicPr>
          <p:nvPr/>
        </p:nvPicPr>
        <p:blipFill>
          <a:blip r:embed="rId2" cstate="print">
            <a:lum bright="20000"/>
          </a:blip>
          <a:srcRect l="47394" t="9937" r="4794" b="64028"/>
          <a:stretch>
            <a:fillRect/>
          </a:stretch>
        </p:blipFill>
        <p:spPr>
          <a:xfrm>
            <a:off x="6269832" y="0"/>
            <a:ext cx="5274468" cy="3429001"/>
          </a:xfrm>
          <a:prstGeom prst="rect">
            <a:avLst/>
          </a:prstGeom>
        </p:spPr>
      </p:pic>
      <p:pic>
        <p:nvPicPr>
          <p:cNvPr id="4" name="Рисунок 3" descr="89HlXVD_Cr_OaItyAe6XL9Uw0B7Vg_jOITuzn8PVjog4kS6Az7rLm1gwmrOLDgARfc0neaB8opz1HDqqkgiba5rE.jpg"/>
          <p:cNvPicPr>
            <a:picLocks noChangeAspect="1"/>
          </p:cNvPicPr>
          <p:nvPr/>
        </p:nvPicPr>
        <p:blipFill>
          <a:blip r:embed="rId3" cstate="print">
            <a:lum bright="20000"/>
          </a:blip>
          <a:srcRect l="3704" t="17084" r="9198" b="10417"/>
          <a:stretch>
            <a:fillRect/>
          </a:stretch>
        </p:blipFill>
        <p:spPr>
          <a:xfrm>
            <a:off x="6273268" y="3446585"/>
            <a:ext cx="2827503" cy="3138125"/>
          </a:xfrm>
          <a:prstGeom prst="rect">
            <a:avLst/>
          </a:prstGeom>
        </p:spPr>
      </p:pic>
      <p:pic>
        <p:nvPicPr>
          <p:cNvPr id="5" name="Рисунок 4" descr="y6LcnrYZXWXeTu40LYvNDsLYNEY5DX6lr-ZIVSNukHKCn-6ebjBjWCCCzFHg8QWkfeaS9yAjhXqdUneUHpPJGqu4.jpg"/>
          <p:cNvPicPr>
            <a:picLocks noChangeAspect="1"/>
          </p:cNvPicPr>
          <p:nvPr/>
        </p:nvPicPr>
        <p:blipFill>
          <a:blip r:embed="rId4" cstate="print">
            <a:lum bright="20000"/>
          </a:blip>
          <a:srcRect t="3194" r="4815" b="30139"/>
          <a:stretch>
            <a:fillRect/>
          </a:stretch>
        </p:blipFill>
        <p:spPr>
          <a:xfrm>
            <a:off x="400050" y="1543050"/>
            <a:ext cx="5303838" cy="4953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0" y="6492875"/>
            <a:ext cx="2743200" cy="365125"/>
          </a:xfrm>
        </p:spPr>
        <p:txBody>
          <a:bodyPr/>
          <a:lstStyle/>
          <a:p>
            <a:fld id="{33067CA6-2D92-4602-87FB-B81B94BA46B2}" type="slidenum">
              <a:rPr lang="ru-RU" smtClean="0"/>
              <a:pPr/>
              <a:t>14</a:t>
            </a:fld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5820508" y="188913"/>
            <a:ext cx="6075484" cy="417512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/>
            <a:r>
              <a:rPr lang="ru-RU" sz="2800" b="1" dirty="0">
                <a:latin typeface="+mn-lt"/>
              </a:rPr>
              <a:t>Результаты исследования</a:t>
            </a:r>
            <a:endParaRPr lang="ru-RU" sz="2800" b="1" strike="sngStrike" dirty="0">
              <a:latin typeface="+mn-lt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583499" y="1342882"/>
            <a:ext cx="89289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Результаты клинических тестов у пациентов, перенесших острое нарушение мозгового кровообращения</a:t>
            </a:r>
            <a:endParaRPr lang="ru-RU" b="1" dirty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1285110" y="1978258"/>
          <a:ext cx="9344791" cy="4106664"/>
        </p:xfrm>
        <a:graphic>
          <a:graphicData uri="http://schemas.openxmlformats.org/drawingml/2006/table">
            <a:tbl>
              <a:tblPr/>
              <a:tblGrid>
                <a:gridCol w="2831844"/>
                <a:gridCol w="2082911"/>
                <a:gridCol w="2215018"/>
                <a:gridCol w="2215018"/>
              </a:tblGrid>
              <a:tr h="47598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latin typeface="Times New Roman" panose="02020603050405020304"/>
                          <a:ea typeface="Calibri" panose="020F0502020204030204"/>
                          <a:cs typeface="Times New Roman" panose="02020603050405020304"/>
                        </a:rPr>
                        <a:t>Клинические тесты</a:t>
                      </a:r>
                      <a:endParaRPr lang="ru-RU" sz="1600" dirty="0"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57731" marR="577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latin typeface="Times New Roman" panose="02020603050405020304"/>
                          <a:ea typeface="Calibri" panose="020F0502020204030204"/>
                          <a:cs typeface="Times New Roman" panose="02020603050405020304"/>
                        </a:rPr>
                        <a:t>Баллы</a:t>
                      </a:r>
                      <a:endParaRPr lang="ru-RU" sz="1600"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57731" marR="577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 smtClean="0">
                          <a:latin typeface="Calibri" panose="020F0502020204030204"/>
                          <a:ea typeface="Calibri" panose="020F0502020204030204"/>
                          <a:cs typeface="Times New Roman" panose="02020603050405020304"/>
                        </a:rPr>
                        <a:t>С выраженными нарушениями</a:t>
                      </a:r>
                      <a:endParaRPr lang="ru-RU" sz="1600" dirty="0"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57731" marR="577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 smtClean="0">
                          <a:latin typeface="Calibri" panose="020F0502020204030204"/>
                          <a:ea typeface="Calibri" panose="020F0502020204030204"/>
                          <a:cs typeface="Times New Roman" panose="02020603050405020304"/>
                        </a:rPr>
                        <a:t>С легкими нарушениями</a:t>
                      </a:r>
                      <a:endParaRPr lang="ru-RU" sz="1600" dirty="0"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57731" marR="577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8336">
                <a:tc row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latin typeface="Times New Roman" panose="02020603050405020304"/>
                          <a:ea typeface="Calibri" panose="020F0502020204030204"/>
                          <a:cs typeface="Times New Roman" panose="02020603050405020304"/>
                        </a:rPr>
                        <a:t>Шкала баланса </a:t>
                      </a:r>
                      <a:r>
                        <a:rPr lang="ru-RU" sz="1600" dirty="0" smtClean="0">
                          <a:latin typeface="Times New Roman" panose="02020603050405020304"/>
                          <a:ea typeface="Calibri" panose="020F0502020204030204"/>
                          <a:cs typeface="Times New Roman" panose="02020603050405020304"/>
                        </a:rPr>
                        <a:t>Берга</a:t>
                      </a:r>
                      <a:endParaRPr lang="ru-RU" sz="1600" dirty="0"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57731" marR="577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latin typeface="Times New Roman" panose="02020603050405020304"/>
                          <a:ea typeface="Calibri" panose="020F0502020204030204"/>
                          <a:cs typeface="Times New Roman" panose="02020603050405020304"/>
                        </a:rPr>
                        <a:t>56 баллов</a:t>
                      </a:r>
                      <a:endParaRPr lang="ru-RU" sz="1600"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57731" marR="577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latin typeface="Times New Roman" panose="02020603050405020304"/>
                          <a:ea typeface="Calibri" panose="020F0502020204030204"/>
                          <a:cs typeface="Times New Roman" panose="02020603050405020304"/>
                        </a:rPr>
                        <a:t>0</a:t>
                      </a:r>
                      <a:r>
                        <a:rPr lang="ru-RU" sz="1600">
                          <a:latin typeface="Times New Roman" panose="02020603050405020304"/>
                          <a:ea typeface="Calibri" panose="020F0502020204030204"/>
                          <a:cs typeface="Times New Roman" panose="02020603050405020304"/>
                        </a:rPr>
                        <a:t>%</a:t>
                      </a:r>
                      <a:endParaRPr lang="ru-RU" sz="1600"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57731" marR="577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latin typeface="Times New Roman" panose="02020603050405020304"/>
                          <a:ea typeface="Calibri" panose="020F0502020204030204"/>
                          <a:cs typeface="Times New Roman" panose="02020603050405020304"/>
                        </a:rPr>
                        <a:t>0</a:t>
                      </a:r>
                      <a:r>
                        <a:rPr lang="ru-RU" sz="1600">
                          <a:latin typeface="Times New Roman" panose="02020603050405020304"/>
                          <a:ea typeface="Calibri" panose="020F0502020204030204"/>
                          <a:cs typeface="Times New Roman" panose="02020603050405020304"/>
                        </a:rPr>
                        <a:t>%</a:t>
                      </a:r>
                      <a:endParaRPr lang="ru-RU" sz="1600"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57731" marR="577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658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latin typeface="Times New Roman" panose="02020603050405020304"/>
                          <a:ea typeface="Calibri" panose="020F0502020204030204"/>
                          <a:cs typeface="Times New Roman" panose="02020603050405020304"/>
                        </a:rPr>
                        <a:t>41-55 баллов</a:t>
                      </a:r>
                      <a:endParaRPr lang="ru-RU" sz="1600"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57731" marR="577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latin typeface="Times New Roman" panose="02020603050405020304"/>
                          <a:ea typeface="Calibri" panose="020F0502020204030204"/>
                          <a:cs typeface="Times New Roman" panose="02020603050405020304"/>
                        </a:rPr>
                        <a:t>3%</a:t>
                      </a:r>
                      <a:endParaRPr lang="ru-RU" sz="1600"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57731" marR="577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latin typeface="Times New Roman" panose="02020603050405020304"/>
                          <a:ea typeface="Calibri" panose="020F0502020204030204"/>
                          <a:cs typeface="Times New Roman" panose="02020603050405020304"/>
                        </a:rPr>
                        <a:t>60%</a:t>
                      </a:r>
                      <a:endParaRPr lang="ru-RU" sz="1600"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57731" marR="577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644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latin typeface="Times New Roman" panose="02020603050405020304"/>
                          <a:ea typeface="Calibri" panose="020F0502020204030204"/>
                          <a:cs typeface="Times New Roman" panose="02020603050405020304"/>
                        </a:rPr>
                        <a:t>21-40 баллов</a:t>
                      </a:r>
                      <a:endParaRPr lang="ru-RU" sz="1600"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57731" marR="577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latin typeface="Times New Roman" panose="02020603050405020304"/>
                          <a:ea typeface="Calibri" panose="020F0502020204030204"/>
                          <a:cs typeface="Times New Roman" panose="02020603050405020304"/>
                        </a:rPr>
                        <a:t>97%</a:t>
                      </a:r>
                      <a:endParaRPr lang="ru-RU" sz="1600"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57731" marR="577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latin typeface="Times New Roman" panose="02020603050405020304"/>
                          <a:ea typeface="Calibri" panose="020F0502020204030204"/>
                          <a:cs typeface="Times New Roman" panose="02020603050405020304"/>
                        </a:rPr>
                        <a:t>40%</a:t>
                      </a:r>
                      <a:endParaRPr lang="ru-RU" sz="1600"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57731" marR="577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005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latin typeface="Times New Roman" panose="02020603050405020304"/>
                          <a:ea typeface="Calibri" panose="020F0502020204030204"/>
                          <a:cs typeface="Times New Roman" panose="02020603050405020304"/>
                        </a:rPr>
                        <a:t>0-20 баллов</a:t>
                      </a:r>
                      <a:endParaRPr lang="ru-RU" sz="1600"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57731" marR="577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latin typeface="Times New Roman" panose="02020603050405020304"/>
                          <a:ea typeface="Calibri" panose="020F0502020204030204"/>
                          <a:cs typeface="Times New Roman" panose="02020603050405020304"/>
                        </a:rPr>
                        <a:t>0%</a:t>
                      </a:r>
                      <a:endParaRPr lang="ru-RU" sz="1600" dirty="0"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57731" marR="577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latin typeface="Times New Roman" panose="02020603050405020304"/>
                          <a:ea typeface="Calibri" panose="020F0502020204030204"/>
                          <a:cs typeface="Times New Roman" panose="02020603050405020304"/>
                        </a:rPr>
                        <a:t>0%</a:t>
                      </a:r>
                      <a:endParaRPr lang="ru-RU" sz="1600"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57731" marR="577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2903">
                <a:tc row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latin typeface="Times New Roman" panose="02020603050405020304"/>
                          <a:ea typeface="Calibri" panose="020F0502020204030204"/>
                          <a:cs typeface="Times New Roman" panose="02020603050405020304"/>
                        </a:rPr>
                        <a:t>Тест устойчивости стояния</a:t>
                      </a:r>
                      <a:endParaRPr lang="ru-RU" sz="1600"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57731" marR="577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latin typeface="Times New Roman" panose="02020603050405020304"/>
                          <a:ea typeface="Calibri" panose="020F0502020204030204"/>
                          <a:cs typeface="Times New Roman" panose="02020603050405020304"/>
                        </a:rPr>
                        <a:t>1 балл</a:t>
                      </a:r>
                      <a:endParaRPr lang="ru-RU" sz="1600"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57731" marR="577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latin typeface="Times New Roman" panose="02020603050405020304"/>
                          <a:ea typeface="Calibri" panose="020F0502020204030204"/>
                          <a:cs typeface="Times New Roman" panose="02020603050405020304"/>
                        </a:rPr>
                        <a:t>21%</a:t>
                      </a:r>
                      <a:endParaRPr lang="ru-RU" sz="1600"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57731" marR="577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latin typeface="Times New Roman" panose="02020603050405020304"/>
                          <a:ea typeface="Calibri" panose="020F0502020204030204"/>
                          <a:cs typeface="Times New Roman" panose="02020603050405020304"/>
                        </a:rPr>
                        <a:t>0%</a:t>
                      </a:r>
                      <a:endParaRPr lang="ru-RU" sz="1600"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57731" marR="577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42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latin typeface="Times New Roman" panose="02020603050405020304"/>
                          <a:ea typeface="Calibri" panose="020F0502020204030204"/>
                          <a:cs typeface="Times New Roman" panose="02020603050405020304"/>
                        </a:rPr>
                        <a:t>2 балла</a:t>
                      </a:r>
                      <a:endParaRPr lang="ru-RU" sz="1600"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57731" marR="577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latin typeface="Times New Roman" panose="02020603050405020304"/>
                          <a:ea typeface="Calibri" panose="020F0502020204030204"/>
                          <a:cs typeface="Times New Roman" panose="02020603050405020304"/>
                        </a:rPr>
                        <a:t>22%</a:t>
                      </a:r>
                      <a:endParaRPr lang="ru-RU" sz="1600"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57731" marR="577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latin typeface="Times New Roman" panose="02020603050405020304"/>
                          <a:ea typeface="Calibri" panose="020F0502020204030204"/>
                          <a:cs typeface="Times New Roman" panose="02020603050405020304"/>
                        </a:rPr>
                        <a:t>0%</a:t>
                      </a:r>
                      <a:endParaRPr lang="ru-RU" sz="1600"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57731" marR="577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038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latin typeface="Times New Roman" panose="02020603050405020304"/>
                          <a:ea typeface="Calibri" panose="020F0502020204030204"/>
                          <a:cs typeface="Times New Roman" panose="02020603050405020304"/>
                        </a:rPr>
                        <a:t>3 балла</a:t>
                      </a:r>
                      <a:endParaRPr lang="ru-RU" sz="1600"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57731" marR="577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latin typeface="Times New Roman" panose="02020603050405020304"/>
                          <a:ea typeface="Calibri" panose="020F0502020204030204"/>
                          <a:cs typeface="Times New Roman" panose="02020603050405020304"/>
                        </a:rPr>
                        <a:t>57%</a:t>
                      </a:r>
                      <a:endParaRPr lang="ru-RU" sz="1600"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57731" marR="577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latin typeface="Times New Roman" panose="02020603050405020304"/>
                          <a:ea typeface="Calibri" panose="020F0502020204030204"/>
                          <a:cs typeface="Times New Roman" panose="02020603050405020304"/>
                        </a:rPr>
                        <a:t>30%</a:t>
                      </a:r>
                      <a:endParaRPr lang="ru-RU" sz="1600"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57731" marR="577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809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latin typeface="Times New Roman" panose="02020603050405020304"/>
                          <a:ea typeface="Calibri" panose="020F0502020204030204"/>
                          <a:cs typeface="Times New Roman" panose="02020603050405020304"/>
                        </a:rPr>
                        <a:t>4 балла</a:t>
                      </a:r>
                      <a:endParaRPr lang="ru-RU" sz="1600" dirty="0"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57731" marR="577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latin typeface="Times New Roman" panose="02020603050405020304"/>
                          <a:ea typeface="Calibri" panose="020F0502020204030204"/>
                          <a:cs typeface="Times New Roman" panose="02020603050405020304"/>
                        </a:rPr>
                        <a:t>0%</a:t>
                      </a:r>
                      <a:endParaRPr lang="ru-RU" sz="1600"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57731" marR="577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latin typeface="Times New Roman" panose="02020603050405020304"/>
                          <a:ea typeface="Calibri" panose="020F0502020204030204"/>
                          <a:cs typeface="Times New Roman" panose="02020603050405020304"/>
                        </a:rPr>
                        <a:t>70%</a:t>
                      </a:r>
                      <a:endParaRPr lang="ru-RU" sz="1600"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57731" marR="577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8964">
                <a:tc row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latin typeface="Times New Roman" panose="02020603050405020304"/>
                          <a:ea typeface="Calibri" panose="020F0502020204030204"/>
                          <a:cs typeface="Times New Roman" panose="02020603050405020304"/>
                        </a:rPr>
                        <a:t>Тест </a:t>
                      </a:r>
                      <a:r>
                        <a:rPr lang="ru-RU" sz="1600" dirty="0" smtClean="0">
                          <a:latin typeface="Times New Roman" panose="02020603050405020304"/>
                          <a:ea typeface="Calibri" panose="020F0502020204030204"/>
                          <a:cs typeface="Times New Roman" panose="02020603050405020304"/>
                        </a:rPr>
                        <a:t>устойчивости </a:t>
                      </a:r>
                      <a:r>
                        <a:rPr lang="ru-RU" sz="1600" dirty="0">
                          <a:latin typeface="Times New Roman" panose="02020603050405020304"/>
                          <a:ea typeface="Calibri" panose="020F0502020204030204"/>
                          <a:cs typeface="Times New Roman" panose="02020603050405020304"/>
                        </a:rPr>
                        <a:t>сидения</a:t>
                      </a:r>
                      <a:endParaRPr lang="ru-RU" sz="1600" dirty="0"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57731" marR="577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latin typeface="Times New Roman" panose="02020603050405020304"/>
                          <a:ea typeface="Calibri" panose="020F0502020204030204"/>
                          <a:cs typeface="Times New Roman" panose="02020603050405020304"/>
                        </a:rPr>
                        <a:t>1 балл</a:t>
                      </a:r>
                      <a:endParaRPr lang="ru-RU" sz="1600"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57731" marR="577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latin typeface="Times New Roman" panose="02020603050405020304"/>
                          <a:ea typeface="Calibri" panose="020F0502020204030204"/>
                          <a:cs typeface="Times New Roman" panose="02020603050405020304"/>
                        </a:rPr>
                        <a:t>16%</a:t>
                      </a:r>
                      <a:endParaRPr lang="ru-RU" sz="1600"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57731" marR="577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latin typeface="Times New Roman" panose="02020603050405020304"/>
                          <a:ea typeface="Calibri" panose="020F0502020204030204"/>
                          <a:cs typeface="Times New Roman" panose="02020603050405020304"/>
                        </a:rPr>
                        <a:t>0%</a:t>
                      </a:r>
                      <a:endParaRPr lang="ru-RU" sz="1600"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57731" marR="577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654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latin typeface="Times New Roman" panose="02020603050405020304"/>
                          <a:ea typeface="Calibri" panose="020F0502020204030204"/>
                          <a:cs typeface="Times New Roman" panose="02020603050405020304"/>
                        </a:rPr>
                        <a:t>2 балла</a:t>
                      </a:r>
                      <a:endParaRPr lang="ru-RU" sz="1600"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57731" marR="577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latin typeface="Times New Roman" panose="02020603050405020304"/>
                          <a:ea typeface="Calibri" panose="020F0502020204030204"/>
                          <a:cs typeface="Times New Roman" panose="02020603050405020304"/>
                        </a:rPr>
                        <a:t>35%</a:t>
                      </a:r>
                      <a:endParaRPr lang="ru-RU" sz="1600"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57731" marR="577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latin typeface="Times New Roman" panose="02020603050405020304"/>
                          <a:ea typeface="Calibri" panose="020F0502020204030204"/>
                          <a:cs typeface="Times New Roman" panose="02020603050405020304"/>
                        </a:rPr>
                        <a:t>0%</a:t>
                      </a:r>
                      <a:endParaRPr lang="ru-RU" sz="1600"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57731" marR="577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367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latin typeface="Times New Roman" panose="02020603050405020304"/>
                          <a:ea typeface="Calibri" panose="020F0502020204030204"/>
                          <a:cs typeface="Times New Roman" panose="02020603050405020304"/>
                        </a:rPr>
                        <a:t>3 балла</a:t>
                      </a:r>
                      <a:endParaRPr lang="ru-RU" sz="1600"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57731" marR="577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latin typeface="Times New Roman" panose="02020603050405020304"/>
                          <a:ea typeface="Calibri" panose="020F0502020204030204"/>
                          <a:cs typeface="Times New Roman" panose="02020603050405020304"/>
                        </a:rPr>
                        <a:t>25%</a:t>
                      </a:r>
                      <a:endParaRPr lang="ru-RU" sz="1600"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57731" marR="577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latin typeface="Times New Roman" panose="02020603050405020304"/>
                          <a:ea typeface="Calibri" panose="020F0502020204030204"/>
                          <a:cs typeface="Times New Roman" panose="02020603050405020304"/>
                        </a:rPr>
                        <a:t>0%</a:t>
                      </a:r>
                      <a:endParaRPr lang="ru-RU" sz="1600"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57731" marR="577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208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latin typeface="Times New Roman" panose="02020603050405020304"/>
                          <a:ea typeface="Calibri" panose="020F0502020204030204"/>
                          <a:cs typeface="Times New Roman" panose="02020603050405020304"/>
                        </a:rPr>
                        <a:t>4 балла</a:t>
                      </a:r>
                      <a:endParaRPr lang="ru-RU" sz="1600" dirty="0"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57731" marR="577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latin typeface="Times New Roman" panose="02020603050405020304"/>
                          <a:ea typeface="Calibri" panose="020F0502020204030204"/>
                          <a:cs typeface="Times New Roman" panose="02020603050405020304"/>
                        </a:rPr>
                        <a:t>24%</a:t>
                      </a:r>
                      <a:endParaRPr lang="ru-RU" sz="1600" dirty="0"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57731" marR="577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latin typeface="Times New Roman" panose="02020603050405020304"/>
                          <a:ea typeface="Calibri" panose="020F0502020204030204"/>
                          <a:cs typeface="Times New Roman" panose="02020603050405020304"/>
                        </a:rPr>
                        <a:t>100%</a:t>
                      </a:r>
                      <a:endParaRPr lang="ru-RU" sz="1600" dirty="0"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57731" marR="577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Снимок экрана (235).png"/>
          <p:cNvPicPr>
            <a:picLocks noChangeAspect="1"/>
          </p:cNvPicPr>
          <p:nvPr/>
        </p:nvPicPr>
        <p:blipFill>
          <a:blip r:embed="rId3" cstate="print"/>
          <a:srcRect l="31298" t="39359" r="21290" b="15412"/>
          <a:stretch>
            <a:fillRect/>
          </a:stretch>
        </p:blipFill>
        <p:spPr>
          <a:xfrm>
            <a:off x="2324100" y="2296258"/>
            <a:ext cx="7286625" cy="4037867"/>
          </a:xfrm>
          <a:prstGeom prst="rect">
            <a:avLst/>
          </a:prstGeo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0" y="6492875"/>
            <a:ext cx="2743200" cy="365125"/>
          </a:xfrm>
        </p:spPr>
        <p:txBody>
          <a:bodyPr/>
          <a:lstStyle/>
          <a:p>
            <a:fld id="{33067CA6-2D92-4602-87FB-B81B94BA46B2}" type="slidenum">
              <a:rPr lang="ru-RU" smtClean="0"/>
              <a:pPr/>
              <a:t>15</a:t>
            </a:fld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5372100" y="338383"/>
            <a:ext cx="6523892" cy="417512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/>
            <a:r>
              <a:rPr lang="ru-RU" sz="2800" b="1" dirty="0">
                <a:latin typeface="+mn-lt"/>
              </a:rPr>
              <a:t>Результаты исследования</a:t>
            </a:r>
            <a:endParaRPr lang="ru-RU" sz="2800" b="1" strike="sngStrike" dirty="0">
              <a:latin typeface="+mn-lt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-1" y="1359495"/>
            <a:ext cx="1183957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cs typeface="Times New Roman" panose="02020603050405020304" pitchFamily="18" charset="0"/>
              </a:rPr>
              <a:t>Динамика </a:t>
            </a:r>
            <a:r>
              <a:rPr lang="ru-RU" dirty="0" err="1" smtClean="0">
                <a:cs typeface="Times New Roman" panose="02020603050405020304" pitchFamily="18" charset="0"/>
              </a:rPr>
              <a:t>стабилометрических</a:t>
            </a:r>
            <a:r>
              <a:rPr lang="ru-RU" dirty="0" smtClean="0">
                <a:cs typeface="Times New Roman" panose="02020603050405020304" pitchFamily="18" charset="0"/>
              </a:rPr>
              <a:t> показателей ( стандартное отклонение и средняя скорость во фронтальном и сагиттальном направлении) у пациентов  с выраженным неврологическим дефицитом (группа 1).</a:t>
            </a:r>
            <a:endParaRPr lang="ru-RU" dirty="0">
              <a:cs typeface="Times New Roman" panose="02020603050405020304" pitchFamily="18" charset="0"/>
            </a:endParaRPr>
          </a:p>
        </p:txBody>
      </p:sp>
      <p:graphicFrame>
        <p:nvGraphicFramePr>
          <p:cNvPr id="16" name="Таблица 15"/>
          <p:cNvGraphicFramePr>
            <a:graphicFrameLocks noGrp="1"/>
          </p:cNvGraphicFramePr>
          <p:nvPr/>
        </p:nvGraphicFramePr>
        <p:xfrm>
          <a:off x="314323" y="2108306"/>
          <a:ext cx="3057526" cy="1342049"/>
        </p:xfrm>
        <a:graphic>
          <a:graphicData uri="http://schemas.openxmlformats.org/drawingml/2006/table">
            <a:tbl>
              <a:tblPr/>
              <a:tblGrid>
                <a:gridCol w="1528763"/>
                <a:gridCol w="1528763"/>
              </a:tblGrid>
              <a:tr h="16703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Параметр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Улучшение (%)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098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стандартное отклонение вперед-назад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26%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681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средняя скорость вперед-назад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29%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681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средняя скорость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влево-вправо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35%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0" y="6492875"/>
            <a:ext cx="2743200" cy="365125"/>
          </a:xfrm>
        </p:spPr>
        <p:txBody>
          <a:bodyPr/>
          <a:lstStyle/>
          <a:p>
            <a:fld id="{33067CA6-2D92-4602-87FB-B81B94BA46B2}" type="slidenum">
              <a:rPr lang="ru-RU" smtClean="0"/>
              <a:pPr/>
              <a:t>16</a:t>
            </a:fld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6389077" y="206497"/>
            <a:ext cx="5802923" cy="417512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ru-RU" sz="2800" b="1" dirty="0" smtClean="0">
                <a:latin typeface="+mn-lt"/>
              </a:rPr>
              <a:t>Результаты исследования</a:t>
            </a:r>
            <a:endParaRPr lang="ru-RU" sz="2800" b="1" dirty="0"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0" y="1393215"/>
            <a:ext cx="11715750" cy="739653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2000" dirty="0" smtClean="0">
                <a:cs typeface="Times New Roman" panose="02020603050405020304" pitchFamily="18" charset="0"/>
              </a:rPr>
              <a:t>Динамика </a:t>
            </a:r>
            <a:r>
              <a:rPr lang="ru-RU" sz="2000" dirty="0" err="1" smtClean="0">
                <a:cs typeface="Times New Roman" panose="02020603050405020304" pitchFamily="18" charset="0"/>
              </a:rPr>
              <a:t>стабилометрических</a:t>
            </a:r>
            <a:r>
              <a:rPr lang="ru-RU" sz="2000" dirty="0" smtClean="0">
                <a:cs typeface="Times New Roman" panose="02020603050405020304" pitchFamily="18" charset="0"/>
              </a:rPr>
              <a:t> показателей (площадь</a:t>
            </a:r>
            <a:r>
              <a:rPr lang="en-US" sz="2000" dirty="0" smtClean="0"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cs typeface="Times New Roman" panose="02020603050405020304" pitchFamily="18" charset="0"/>
              </a:rPr>
              <a:t>эллипса, периметр </a:t>
            </a:r>
            <a:r>
              <a:rPr lang="ru-RU" sz="2000" dirty="0" err="1" smtClean="0">
                <a:cs typeface="Times New Roman" panose="02020603050405020304" pitchFamily="18" charset="0"/>
              </a:rPr>
              <a:t>статокинезиограммы</a:t>
            </a:r>
            <a:r>
              <a:rPr lang="ru-RU" sz="2000" dirty="0" smtClean="0">
                <a:cs typeface="Times New Roman" panose="02020603050405020304" pitchFamily="18" charset="0"/>
              </a:rPr>
              <a:t>) у пациентов </a:t>
            </a:r>
            <a:r>
              <a:rPr lang="ru-RU" sz="2000" dirty="0">
                <a:cs typeface="Times New Roman" panose="02020603050405020304" pitchFamily="18" charset="0"/>
              </a:rPr>
              <a:t>с выраженным неврологическим дефицитом (группа 1).</a:t>
            </a:r>
          </a:p>
        </p:txBody>
      </p:sp>
      <p:pic>
        <p:nvPicPr>
          <p:cNvPr id="8" name="Рисунок 7" descr="Снимок экрана (236).png"/>
          <p:cNvPicPr>
            <a:picLocks noChangeAspect="1"/>
          </p:cNvPicPr>
          <p:nvPr/>
        </p:nvPicPr>
        <p:blipFill>
          <a:blip r:embed="rId2" cstate="print"/>
          <a:srcRect l="30078" t="37778" r="23047" b="12639"/>
          <a:stretch>
            <a:fillRect/>
          </a:stretch>
        </p:blipFill>
        <p:spPr>
          <a:xfrm>
            <a:off x="2228849" y="2114551"/>
            <a:ext cx="6851597" cy="4076700"/>
          </a:xfrm>
          <a:prstGeom prst="rect">
            <a:avLst/>
          </a:prstGeom>
        </p:spPr>
      </p:pic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285750" y="2190221"/>
          <a:ext cx="2771774" cy="895878"/>
        </p:xfrm>
        <a:graphic>
          <a:graphicData uri="http://schemas.openxmlformats.org/drawingml/2006/table">
            <a:tbl>
              <a:tblPr/>
              <a:tblGrid>
                <a:gridCol w="1385887"/>
                <a:gridCol w="1385887"/>
              </a:tblGrid>
              <a:tr h="29862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Параметр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Улучшение(%)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62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Периметр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34%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62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Площадь эллипса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35%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0" y="6492875"/>
            <a:ext cx="2743200" cy="365125"/>
          </a:xfrm>
        </p:spPr>
        <p:txBody>
          <a:bodyPr/>
          <a:lstStyle/>
          <a:p>
            <a:fld id="{33067CA6-2D92-4602-87FB-B81B94BA46B2}" type="slidenum">
              <a:rPr lang="ru-RU" smtClean="0"/>
              <a:pPr/>
              <a:t>17</a:t>
            </a:fld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6303232" y="232874"/>
            <a:ext cx="5153146" cy="417512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ru-RU" sz="2800" b="1" dirty="0" smtClean="0">
                <a:latin typeface="+mn-lt"/>
              </a:rPr>
              <a:t>Результаты исследования</a:t>
            </a:r>
            <a:endParaRPr lang="ru-RU" sz="2800" b="1" dirty="0"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0" y="1376729"/>
            <a:ext cx="11811000" cy="591282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1800" dirty="0" smtClean="0"/>
              <a:t>Динамика </a:t>
            </a:r>
            <a:r>
              <a:rPr lang="ru-RU" sz="1800" dirty="0" err="1" smtClean="0"/>
              <a:t>стабилометрических</a:t>
            </a:r>
            <a:r>
              <a:rPr lang="ru-RU" sz="1800" dirty="0" smtClean="0"/>
              <a:t> показателей (стандартное отклонение и средняя скорость во фронтальном и сагиттальном направлении) у пациентов </a:t>
            </a:r>
            <a:r>
              <a:rPr lang="ru-RU" sz="1800" dirty="0">
                <a:cs typeface="Times New Roman" panose="02020603050405020304" pitchFamily="18" charset="0"/>
              </a:rPr>
              <a:t>с </a:t>
            </a:r>
            <a:r>
              <a:rPr lang="ru-RU" sz="1800" dirty="0" smtClean="0">
                <a:cs typeface="Times New Roman" panose="02020603050405020304" pitchFamily="18" charset="0"/>
              </a:rPr>
              <a:t>лёгким </a:t>
            </a:r>
            <a:r>
              <a:rPr lang="ru-RU" sz="1800" dirty="0">
                <a:cs typeface="Times New Roman" panose="02020603050405020304" pitchFamily="18" charset="0"/>
              </a:rPr>
              <a:t>неврологическим дефицитом (группа </a:t>
            </a:r>
            <a:r>
              <a:rPr lang="ru-RU" sz="1800" dirty="0" smtClean="0">
                <a:cs typeface="Times New Roman" panose="02020603050405020304" pitchFamily="18" charset="0"/>
              </a:rPr>
              <a:t>2).</a:t>
            </a:r>
            <a:endParaRPr lang="ru-RU" sz="1800" dirty="0"/>
          </a:p>
        </p:txBody>
      </p:sp>
      <p:pic>
        <p:nvPicPr>
          <p:cNvPr id="7" name="Рисунок 6" descr="Снимок экрана (239).png"/>
          <p:cNvPicPr>
            <a:picLocks noChangeAspect="1"/>
          </p:cNvPicPr>
          <p:nvPr/>
        </p:nvPicPr>
        <p:blipFill>
          <a:blip r:embed="rId2" cstate="print"/>
          <a:srcRect l="30234" t="37361" r="18859" b="15417"/>
          <a:stretch>
            <a:fillRect/>
          </a:stretch>
        </p:blipFill>
        <p:spPr>
          <a:xfrm>
            <a:off x="1752600" y="1943101"/>
            <a:ext cx="7772400" cy="4045664"/>
          </a:xfrm>
          <a:prstGeom prst="rect">
            <a:avLst/>
          </a:prstGeom>
        </p:spPr>
      </p:pic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0" y="1986386"/>
          <a:ext cx="3028950" cy="1203960"/>
        </p:xfrm>
        <a:graphic>
          <a:graphicData uri="http://schemas.openxmlformats.org/drawingml/2006/table">
            <a:tbl>
              <a:tblPr/>
              <a:tblGrid>
                <a:gridCol w="1514475"/>
                <a:gridCol w="1514475"/>
              </a:tblGrid>
              <a:tr h="17462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Параметр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Улучшение (%)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741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стандартное отклонение вперед-назад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34%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741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средняя скорость вперед-назад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36%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741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средняя скорость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влево-вправо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45%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0" y="6492875"/>
            <a:ext cx="2743200" cy="365125"/>
          </a:xfrm>
        </p:spPr>
        <p:txBody>
          <a:bodyPr/>
          <a:lstStyle/>
          <a:p>
            <a:fld id="{33067CA6-2D92-4602-87FB-B81B94BA46B2}" type="slidenum">
              <a:rPr lang="ru-RU" smtClean="0"/>
              <a:pPr/>
              <a:t>18</a:t>
            </a:fld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6355984" y="224082"/>
            <a:ext cx="5170732" cy="417512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ru-RU" sz="2800" b="1" dirty="0" smtClean="0">
                <a:latin typeface="+mn-lt"/>
              </a:rPr>
              <a:t>Результаты исследования</a:t>
            </a:r>
            <a:endParaRPr lang="ru-RU" sz="2800" b="1" dirty="0"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279889" y="1447802"/>
            <a:ext cx="11310938" cy="694592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1800" dirty="0" smtClean="0"/>
              <a:t>Динамика стабилометрических показателей (площадь эллипса, периметр статокинезиограммы) у пациентов </a:t>
            </a:r>
            <a:r>
              <a:rPr lang="ru-RU" sz="1800" dirty="0">
                <a:cs typeface="Times New Roman" panose="02020603050405020304" pitchFamily="18" charset="0"/>
              </a:rPr>
              <a:t>с лёгким неврологическим дефицитом (группа 2</a:t>
            </a:r>
            <a:r>
              <a:rPr lang="ru-RU" sz="1800" dirty="0" smtClean="0">
                <a:cs typeface="Times New Roman" panose="02020603050405020304" pitchFamily="18" charset="0"/>
              </a:rPr>
              <a:t>)</a:t>
            </a:r>
            <a:r>
              <a:rPr lang="ru-RU" sz="1800" dirty="0" smtClean="0"/>
              <a:t>.</a:t>
            </a:r>
            <a:endParaRPr lang="ru-RU" sz="1800" dirty="0"/>
          </a:p>
        </p:txBody>
      </p:sp>
      <p:pic>
        <p:nvPicPr>
          <p:cNvPr id="8" name="Рисунок 7" descr="Снимок экрана (241).png"/>
          <p:cNvPicPr>
            <a:picLocks noChangeAspect="1"/>
          </p:cNvPicPr>
          <p:nvPr/>
        </p:nvPicPr>
        <p:blipFill>
          <a:blip r:embed="rId2" cstate="print"/>
          <a:srcRect l="34453" t="37639" r="20234" b="19444"/>
          <a:stretch>
            <a:fillRect/>
          </a:stretch>
        </p:blipFill>
        <p:spPr>
          <a:xfrm>
            <a:off x="2993439" y="2103400"/>
            <a:ext cx="6826836" cy="3581236"/>
          </a:xfrm>
          <a:prstGeom prst="rect">
            <a:avLst/>
          </a:prstGeom>
        </p:spPr>
      </p:pic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628649" y="2333625"/>
          <a:ext cx="2695576" cy="923925"/>
        </p:xfrm>
        <a:graphic>
          <a:graphicData uri="http://schemas.openxmlformats.org/drawingml/2006/table">
            <a:tbl>
              <a:tblPr/>
              <a:tblGrid>
                <a:gridCol w="1347788"/>
                <a:gridCol w="1347788"/>
              </a:tblGrid>
              <a:tr h="30797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Параметр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Улучшение(%)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797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Периметр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28%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797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Площадь эллипса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33%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0" y="6492875"/>
            <a:ext cx="2743200" cy="365125"/>
          </a:xfrm>
        </p:spPr>
        <p:txBody>
          <a:bodyPr/>
          <a:lstStyle/>
          <a:p>
            <a:fld id="{33067CA6-2D92-4602-87FB-B81B94BA46B2}" type="slidenum">
              <a:rPr lang="ru-RU" smtClean="0"/>
              <a:pPr/>
              <a:t>19</a:t>
            </a:fld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5372100" y="338383"/>
            <a:ext cx="6523892" cy="417512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/>
            <a:r>
              <a:rPr lang="ru-RU" sz="2800" b="1" dirty="0">
                <a:latin typeface="+mn-lt"/>
              </a:rPr>
              <a:t>Результаты исследования</a:t>
            </a:r>
            <a:endParaRPr lang="ru-RU" sz="2800" b="1" strike="sngStrike" dirty="0">
              <a:latin typeface="+mn-lt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-1" y="1359495"/>
            <a:ext cx="1183957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cs typeface="Times New Roman" panose="02020603050405020304" pitchFamily="18" charset="0"/>
              </a:rPr>
              <a:t>Динамика стабилометрических показателей ( стандартное отклонение и средняя скорость во фронтальном и сагиттальном направлении) у пациентов  с выраженным неврологическим дефицитом (группа 1).</a:t>
            </a:r>
            <a:endParaRPr lang="ru-RU" dirty="0">
              <a:cs typeface="Times New Roman" panose="02020603050405020304" pitchFamily="18" charset="0"/>
            </a:endParaRPr>
          </a:p>
        </p:txBody>
      </p:sp>
      <p:graphicFrame>
        <p:nvGraphicFramePr>
          <p:cNvPr id="7" name="Диаграмма 6"/>
          <p:cNvGraphicFramePr/>
          <p:nvPr/>
        </p:nvGraphicFramePr>
        <p:xfrm>
          <a:off x="0" y="2303584"/>
          <a:ext cx="5503984" cy="37631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Диаграмма 7"/>
          <p:cNvGraphicFramePr/>
          <p:nvPr/>
        </p:nvGraphicFramePr>
        <p:xfrm>
          <a:off x="5908432" y="2356338"/>
          <a:ext cx="5473698" cy="35520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0" y="6492875"/>
            <a:ext cx="2743200" cy="365125"/>
          </a:xfrm>
        </p:spPr>
        <p:txBody>
          <a:bodyPr/>
          <a:lstStyle/>
          <a:p>
            <a:fld id="{33067CA6-2D92-4602-87FB-B81B94BA46B2}" type="slidenum">
              <a:rPr lang="ru-RU" smtClean="0"/>
              <a:pPr/>
              <a:t>20</a:t>
            </a:fld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3551238" y="188913"/>
            <a:ext cx="8640762" cy="417512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Результаты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0" y="1497991"/>
            <a:ext cx="11649808" cy="4951412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ru-RU" sz="2400" dirty="0" smtClean="0"/>
              <a:t>Показатели у пациентов первой группы (стандартное отклонение в сагиттальном направлении, средняя скорость вперед-назад, </a:t>
            </a:r>
            <a:r>
              <a:rPr lang="ru-RU" sz="2400" dirty="0" err="1" smtClean="0"/>
              <a:t>влево-вправо</a:t>
            </a:r>
            <a:r>
              <a:rPr lang="ru-RU" sz="2400" dirty="0" smtClean="0"/>
              <a:t>, площадь эллипса, периметр статокинезиограммы) достоверно улучшались (</a:t>
            </a:r>
            <a:r>
              <a:rPr lang="ru-RU" sz="2400" dirty="0" err="1" smtClean="0"/>
              <a:t>р</a:t>
            </a:r>
            <a:r>
              <a:rPr lang="ru-RU" sz="2400" dirty="0" smtClean="0"/>
              <a:t>&lt;0,05), но несколько хуже (?) , чем у пациентов второй группы. </a:t>
            </a:r>
          </a:p>
          <a:p>
            <a:pPr>
              <a:buNone/>
            </a:pPr>
            <a:endParaRPr lang="ru-RU" sz="2400" dirty="0" smtClean="0"/>
          </a:p>
          <a:p>
            <a:r>
              <a:rPr lang="ru-RU" sz="2400" dirty="0" smtClean="0"/>
              <a:t>У пациентов второй группы достоверно улучшались следующие показатели: стандартное отклонение в сагиттальном направлении, средняя скорость вперед-назад, площадь эллипса, периметр </a:t>
            </a:r>
            <a:r>
              <a:rPr lang="ru-RU" sz="2400" dirty="0" err="1" smtClean="0"/>
              <a:t>статокинезиограммы</a:t>
            </a:r>
            <a:r>
              <a:rPr lang="ru-RU" sz="2400" dirty="0" smtClean="0"/>
              <a:t> (</a:t>
            </a:r>
            <a:r>
              <a:rPr lang="ru-RU" sz="2400" dirty="0" err="1" smtClean="0"/>
              <a:t>р</a:t>
            </a:r>
            <a:r>
              <a:rPr lang="ru-RU" sz="2400" dirty="0" smtClean="0"/>
              <a:t>&lt;0,05).При анализе этих данных было установлено, что они улучшались с большей прогрессией, чем у пациентов первой группы.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0" y="6492875"/>
            <a:ext cx="2743200" cy="365125"/>
          </a:xfrm>
        </p:spPr>
        <p:txBody>
          <a:bodyPr/>
          <a:lstStyle/>
          <a:p>
            <a:fld id="{33067CA6-2D92-4602-87FB-B81B94BA46B2}" type="slidenum">
              <a:rPr lang="ru-RU" smtClean="0"/>
              <a:pPr/>
              <a:t>21</a:t>
            </a:fld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3551238" y="188913"/>
            <a:ext cx="8640762" cy="417512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 algn="ctr"/>
            <a:r>
              <a:rPr lang="ru-RU" b="1" dirty="0"/>
              <a:t>ВЫВОДЫ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0" y="1704975"/>
            <a:ext cx="12192000" cy="4245219"/>
          </a:xfrm>
          <a:prstGeom prst="rect">
            <a:avLst/>
          </a:prstGeom>
        </p:spPr>
        <p:txBody>
          <a:bodyPr>
            <a:noAutofit/>
          </a:bodyPr>
          <a:lstStyle/>
          <a:p>
            <a:pPr marL="514350" lvl="0" indent="-514350">
              <a:buFont typeface="+mj-lt"/>
              <a:buAutoNum type="arabicPeriod"/>
            </a:pPr>
            <a:r>
              <a:rPr lang="ru-RU" sz="2000" dirty="0" err="1" smtClean="0"/>
              <a:t>Стабилотренинг</a:t>
            </a:r>
            <a:r>
              <a:rPr lang="ru-RU" sz="2000" dirty="0" smtClean="0"/>
              <a:t> позволяет эффективно повысить восстановление постуральных функций за счёт использование вестибулярной нагрузки в виде тренировки с объективным контролем изменения баланса тела, скорости компенсаторных реакций, коррекции баланса под графическим визуальным контролем, с использованием принципа БОС в т.ч. в игровой форме.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sz="2000" dirty="0" smtClean="0"/>
              <a:t>Выраженность двигательных нарушений у пациентов в раннем восстановительном периоде ишемического инсульта оказывает влияние на эффективность последующей вестибулярной реабилитации.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sz="2000" dirty="0" smtClean="0"/>
              <a:t>На основании клинико-неврологического обследования, количественной тестовой оценки по шкале баланса Берга, теста устойчивости стояния, теста устойчивости сидения установлено, что ведущим </a:t>
            </a:r>
            <a:r>
              <a:rPr lang="ru-RU" sz="2000" dirty="0" err="1" smtClean="0"/>
              <a:t>симптомокомплексом</a:t>
            </a:r>
            <a:r>
              <a:rPr lang="ru-RU" sz="2000" dirty="0" smtClean="0"/>
              <a:t> у обследованных пациентов было нарушение </a:t>
            </a:r>
            <a:r>
              <a:rPr lang="ru-RU" sz="2000" dirty="0" err="1" smtClean="0"/>
              <a:t>постурологического</a:t>
            </a:r>
            <a:r>
              <a:rPr lang="ru-RU" sz="2000" dirty="0" smtClean="0"/>
              <a:t> баланса. В зависимости от выраженности неврологического дефицита пациенты характеризовались различным риском падений, возможностью стабильного поддержания вертикального положения, удержания равновесия при дополнительном внешнем воздействии.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15125" y="250825"/>
            <a:ext cx="4552950" cy="968375"/>
          </a:xfrm>
        </p:spPr>
        <p:txBody>
          <a:bodyPr/>
          <a:lstStyle/>
          <a:p>
            <a:r>
              <a:rPr lang="ru-RU" b="1" dirty="0" smtClean="0"/>
              <a:t>Выводы</a:t>
            </a:r>
            <a:endParaRPr lang="ru-RU" b="1" dirty="0"/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1724025"/>
            <a:ext cx="12049125" cy="31188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514800" marR="0" lvl="0" indent="-514800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+mj-lt"/>
              <a:buAutoNum type="arabicPeriod" startAt="4"/>
              <a:tabLst/>
            </a:pP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Стабилометрическая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оценка нарушения равновесия выявила преобладание увеличения амплитуды и скорости отклонения в горизонтальной плоскости, увеличение периметра и площади эллипса у пациентов с большей выраженностью неврологического дефицита после перенесенного инсульта.</a:t>
            </a:r>
          </a:p>
          <a:p>
            <a:pPr marL="514800" marR="0" lvl="0" indent="-514800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+mj-lt"/>
              <a:buAutoNum type="arabicPeriod" startAt="4"/>
              <a:tabLst/>
            </a:pP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Стабилотренинг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у всех пациентов приводил к улучшению стабильности в сагиттальной плоскости, повышению общей активности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постурального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контроля, стабильному положению центра давления, что способствовало лучшему поддержанию равновесия.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Calibri" pitchFamily="34" charset="0"/>
              <a:cs typeface="Arial" pitchFamily="34" charset="0"/>
            </a:endParaRPr>
          </a:p>
          <a:p>
            <a:pPr marL="514800" marR="0" lvl="0" indent="-514800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+mj-lt"/>
              <a:buAutoNum type="arabicPeriod" startAt="4"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Наиболее значимыми (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р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&lt;0,05)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стабилометрическими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показателями для определения реабилитационного потенциала у пациентов в раннем восстановительном периоде являются: стандартное отклонение в</a:t>
            </a:r>
            <a:r>
              <a:rPr kumimoji="0" lang="ru-RU" sz="2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сагиттальной плоскости, средняя скорость вперед-назад и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влево-вправо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, площадь эллипса, периметр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статокинезиограммы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1Больн.Е ходьба.mp4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1662545" y="1686295"/>
            <a:ext cx="9120249" cy="470262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2апраксия стояния.mp4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1199408" y="1472540"/>
            <a:ext cx="8205849" cy="467887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1444869" y="1662544"/>
            <a:ext cx="9144000" cy="3895107"/>
          </a:xfrm>
        </p:spPr>
        <p:txBody>
          <a:bodyPr/>
          <a:lstStyle/>
          <a:p>
            <a:r>
              <a:rPr lang="ru-RU" sz="4800" dirty="0" smtClean="0"/>
              <a:t>Благодарю за внимание!</a:t>
            </a:r>
          </a:p>
          <a:p>
            <a:r>
              <a:rPr lang="ru-RU" sz="4800" dirty="0" smtClean="0"/>
              <a:t>Леонов В.И.	</a:t>
            </a:r>
            <a:r>
              <a:rPr lang="en-US" sz="4800" dirty="0" smtClean="0"/>
              <a:t>l</a:t>
            </a:r>
            <a:r>
              <a:rPr lang="en-US" sz="4800" smtClean="0">
                <a:hlinkClick r:id="rId2"/>
              </a:rPr>
              <a:t>eon-valent@mail.ru</a:t>
            </a:r>
            <a:endParaRPr lang="ru-RU" sz="4800" dirty="0" smtClean="0"/>
          </a:p>
          <a:p>
            <a:r>
              <a:rPr lang="ru-RU" sz="4800" dirty="0" smtClean="0"/>
              <a:t>Васильева С.А. почту напиши</a:t>
            </a:r>
          </a:p>
          <a:p>
            <a:endParaRPr lang="ru-RU" sz="4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CD8C519613280949AA22B76DC3D9D7B2" ma:contentTypeVersion="17" ma:contentTypeDescription="Создание документа." ma:contentTypeScope="" ma:versionID="c1aee2efb7f4004aed17619c1a5733c5">
  <xsd:schema xmlns:xsd="http://www.w3.org/2001/XMLSchema" xmlns:xs="http://www.w3.org/2001/XMLSchema" xmlns:p="http://schemas.microsoft.com/office/2006/metadata/properties" xmlns:ns1="http://schemas.microsoft.com/sharepoint/v3" xmlns:ns2="9a63fdcb-41de-41b7-a29c-51f72461a67b" xmlns:ns3="02abcde4-0d41-4d92-9ad7-003839eabdeb" targetNamespace="http://schemas.microsoft.com/office/2006/metadata/properties" ma:root="true" ma:fieldsID="3d5820956cb7eaded5206240577e0de0" ns1:_="" ns2:_="" ns3:_="">
    <xsd:import namespace="http://schemas.microsoft.com/sharepoint/v3"/>
    <xsd:import namespace="9a63fdcb-41de-41b7-a29c-51f72461a67b"/>
    <xsd:import namespace="02abcde4-0d41-4d92-9ad7-003839eabde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1:_ip_UnifiedCompliancePolicyProperties" minOccurs="0"/>
                <xsd:element ref="ns1:_ip_UnifiedCompliancePolicyUIAction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2" nillable="true" ma:displayName="Свойства единой политики соответствия требованиям" ma:hidden="true" ma:internalName="_ip_UnifiedCompliancePolicyProperties">
      <xsd:simpleType>
        <xsd:restriction base="dms:Note"/>
      </xsd:simpleType>
    </xsd:element>
    <xsd:element name="_ip_UnifiedCompliancePolicyUIAction" ma:index="13" nillable="true" ma:displayName="Действие с пользовательским интерфейсом в рамках единой политики соответствия требованиям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a63fdcb-41de-41b7-a29c-51f72461a67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5" nillable="true" ma:taxonomy="true" ma:internalName="lcf76f155ced4ddcb4097134ff3c332f" ma:taxonomyFieldName="MediaServiceImageTags" ma:displayName="Теги изображений" ma:readOnly="false" ma:fieldId="{5cf76f15-5ced-4ddc-b409-7134ff3c332f}" ma:taxonomyMulti="true" ma:sspId="3dac30f7-4b6a-4d0c-a073-8dcd7cc3cb6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2abcde4-0d41-4d92-9ad7-003839eabdeb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e50e6830-2c83-4f36-8696-426a14030bf5}" ma:internalName="TaxCatchAll" ma:showField="CatchAllData" ma:web="02abcde4-0d41-4d92-9ad7-003839eabde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  <TaxCatchAll xmlns="02abcde4-0d41-4d92-9ad7-003839eabdeb" xsi:nil="true"/>
    <lcf76f155ced4ddcb4097134ff3c332f xmlns="9a63fdcb-41de-41b7-a29c-51f72461a67b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AE9C8843-954E-42EC-B35D-E6923C3A8E9D}">
  <ds:schemaRefs/>
</ds:datastoreItem>
</file>

<file path=customXml/itemProps2.xml><?xml version="1.0" encoding="utf-8"?>
<ds:datastoreItem xmlns:ds="http://schemas.openxmlformats.org/officeDocument/2006/customXml" ds:itemID="{613DB1B6-1B3A-4542-BCA5-B371595BF2F2}">
  <ds:schemaRefs/>
</ds:datastoreItem>
</file>

<file path=customXml/itemProps3.xml><?xml version="1.0" encoding="utf-8"?>
<ds:datastoreItem xmlns:ds="http://schemas.openxmlformats.org/officeDocument/2006/customXml" ds:itemID="{8EA90C17-8AB4-4D6D-A71B-D3929C8E3880}">
  <ds:schemaRefs/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349</TotalTime>
  <Words>1376</Words>
  <Application>Microsoft Office PowerPoint</Application>
  <PresentationFormat>Произвольный</PresentationFormat>
  <Paragraphs>191</Paragraphs>
  <Slides>25</Slides>
  <Notes>12</Notes>
  <HiddenSlides>0</HiddenSlides>
  <MMClips>2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Тема Office</vt:lpstr>
      <vt:lpstr>Леонов В.И., Васильева С.А., Лобзин В.Ю., Сергеева Т.В., Флуд В.В   Динамика постуральных нарушений нарушений у пациентов, перенесших инсульт.</vt:lpstr>
      <vt:lpstr>Актуальность проблемы</vt:lpstr>
      <vt:lpstr>Цель исследования: </vt:lpstr>
      <vt:lpstr>Задачи исследования</vt:lpstr>
      <vt:lpstr>Материалы и методы исследования</vt:lpstr>
      <vt:lpstr>Материалы и методы исследования</vt:lpstr>
      <vt:lpstr>Материалы и методы</vt:lpstr>
      <vt:lpstr>Слайд 8</vt:lpstr>
      <vt:lpstr>Материалы и методы исследования</vt:lpstr>
      <vt:lpstr>Материалы и методы исследования </vt:lpstr>
      <vt:lpstr>Материалы и методы исследования</vt:lpstr>
      <vt:lpstr>Вариант оценки расстройств равновесия в положении сидя</vt:lpstr>
      <vt:lpstr>Слайд 13</vt:lpstr>
      <vt:lpstr>Результаты исследования</vt:lpstr>
      <vt:lpstr>Результаты исследования</vt:lpstr>
      <vt:lpstr>Результаты исследования</vt:lpstr>
      <vt:lpstr>Результаты исследования</vt:lpstr>
      <vt:lpstr>Результаты исследования</vt:lpstr>
      <vt:lpstr>Результаты исследования</vt:lpstr>
      <vt:lpstr>Результаты</vt:lpstr>
      <vt:lpstr>ВЫВОДЫ</vt:lpstr>
      <vt:lpstr>Выводы</vt:lpstr>
      <vt:lpstr>Слайд 23</vt:lpstr>
      <vt:lpstr>Слайд 24</vt:lpstr>
      <vt:lpstr>Слайд 25</vt:lpstr>
    </vt:vector>
  </TitlesOfParts>
  <Company>Hewlett-Packard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Текст ЗАСТАВКИ</dc:title>
  <dc:creator>Лапшина Надежда Сергеевна</dc:creator>
  <cp:lastModifiedBy>user</cp:lastModifiedBy>
  <cp:revision>91</cp:revision>
  <dcterms:created xsi:type="dcterms:W3CDTF">2020-02-14T14:15:00Z</dcterms:created>
  <dcterms:modified xsi:type="dcterms:W3CDTF">2025-10-24T12:02:00Z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0x010100CD8C519613280949AA22B76DC3D9D7B2</vt:lpwstr>
  </property>
  <property fmtid="{D5CDD505-2E9C-101B-9397-08002B2CF9AE}" pid="3" name="ICV">
    <vt:lpwstr>E641A71455F649EBADB97052A385427D_12</vt:lpwstr>
  </property>
  <property fmtid="{D5CDD505-2E9C-101B-9397-08002B2CF9AE}" pid="4" name="KSOProductBuildVer">
    <vt:lpwstr>1049-12.2.0.20796</vt:lpwstr>
  </property>
</Properties>
</file>