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3" r:id="rId3"/>
    <p:sldId id="266" r:id="rId4"/>
    <p:sldId id="273" r:id="rId5"/>
    <p:sldId id="275" r:id="rId6"/>
    <p:sldId id="276" r:id="rId7"/>
    <p:sldId id="277" r:id="rId8"/>
    <p:sldId id="278" r:id="rId9"/>
    <p:sldId id="279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3F3F"/>
    <a:srgbClr val="763E3A"/>
    <a:srgbClr val="AE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7" autoAdjust="0"/>
    <p:restoredTop sz="99884" autoAdjust="0"/>
  </p:normalViewPr>
  <p:slideViewPr>
    <p:cSldViewPr snapToGrid="0">
      <p:cViewPr>
        <p:scale>
          <a:sx n="60" d="100"/>
          <a:sy n="60" d="100"/>
        </p:scale>
        <p:origin x="-880" y="-2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65EBD-3A05-44B6-BB1E-B49BC866728F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5650A-93E9-4B09-90DB-AFA4D00640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43B8DC-0952-4A86-A46F-84C6FBC90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860" y="2133600"/>
            <a:ext cx="11301653" cy="1279931"/>
          </a:xfrm>
        </p:spPr>
        <p:txBody>
          <a:bodyPr anchor="b"/>
          <a:lstStyle>
            <a:lvl1pPr algn="l"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A4A7469-A431-4B0F-8CC5-9ACBA04A9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3541508"/>
            <a:ext cx="11315700" cy="454573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0EFC127-12E1-43E1-8389-54431D1E8B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31" y="523925"/>
            <a:ext cx="3548967" cy="1205483"/>
          </a:xfrm>
          <a:prstGeom prst="rect">
            <a:avLst/>
          </a:prstGeom>
        </p:spPr>
      </p:pic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BEAD468B-28E3-4DAF-9A69-192ABDC3BB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4924" y="5434342"/>
            <a:ext cx="11309589" cy="50958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Фамилия Имя Отчество автора презентации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39280C22-551C-4D74-A069-F705A535D0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813" y="5969000"/>
            <a:ext cx="11315700" cy="34448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44388493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344" userDrawn="1">
          <p15:clr>
            <a:srgbClr val="FBAE40"/>
          </p15:clr>
        </p15:guide>
        <p15:guide id="2" orient="horz" pos="3420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43B8DC-0952-4A86-A46F-84C6FBC90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860" y="2133600"/>
            <a:ext cx="11301653" cy="1279931"/>
          </a:xfrm>
        </p:spPr>
        <p:txBody>
          <a:bodyPr anchor="b"/>
          <a:lstStyle>
            <a:lvl1pPr algn="l"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A4A7469-A431-4B0F-8CC5-9ACBA04A9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3541508"/>
            <a:ext cx="11315700" cy="454573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BEAD468B-28E3-4DAF-9A69-192ABDC3BB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4924" y="5434342"/>
            <a:ext cx="11309589" cy="50958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Фамилия Имя Отчество автора презентации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39280C22-551C-4D74-A069-F705A535D0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813" y="5969000"/>
            <a:ext cx="11315700" cy="34448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ru-RU"/>
              <a:t>должность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0EFC127-12E1-43E1-8389-54431D1E8B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31" y="523925"/>
            <a:ext cx="3548967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760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344">
          <p15:clr>
            <a:srgbClr val="FBAE40"/>
          </p15:clr>
        </p15:guide>
        <p15:guide id="2" orient="horz" pos="342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C525E9-9F3B-42CF-A9BF-4E5E38DDB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Обложка раздела</a:t>
            </a:r>
            <a:br>
              <a:rPr lang="ru-RU" dirty="0"/>
            </a:br>
            <a:r>
              <a:rPr lang="ru-RU" dirty="0"/>
              <a:t>Текст заголовка (60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29E5A0C-2C95-4C07-B7BF-EBC87A9BF7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81671"/>
            <a:ext cx="10515600" cy="130797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Подпись к заголовку если нужна (24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814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DE102D-08FD-409F-8B56-BFA75528F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125" y="159087"/>
            <a:ext cx="10303852" cy="8251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 (32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26654CC-2347-424D-A8D4-38BAFE30D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A21C3A1-925D-4033-8C20-8658DEF7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D38E61-9C24-476F-BFBC-20F0EEEA3A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4D15C5A-2BF4-4BA8-B542-593029D1F2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9737" y="1268413"/>
            <a:ext cx="6454775" cy="5045075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1408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791CE2-49E5-4E09-B668-6FE4BBF5A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165100"/>
            <a:ext cx="10258425" cy="81915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(32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F09F54D-5ADC-49C9-9C83-305A12875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1" y="984250"/>
            <a:ext cx="51435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7E6009E-582C-474A-B850-8E10A50FF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1" y="1990724"/>
            <a:ext cx="5143500" cy="43227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72B6B8C-2723-47AE-80BF-06931B025E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19737" y="984250"/>
            <a:ext cx="645477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70EA771-1BC1-4EED-BBC5-C7E3CA7BDD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19737" y="2000250"/>
            <a:ext cx="6454775" cy="43132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5E0A346-6578-4F9E-AB9F-59E260156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D38E61-9C24-476F-BFBC-20F0EEEA3A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9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62407B-6BBD-443A-A3AE-F0277ECE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940" y="984249"/>
            <a:ext cx="4673574" cy="116522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03C8D6F-5218-4F32-9AF0-ABE98BFD0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6819901" cy="6858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F1BB841-153F-4BEB-A824-51D3EB0A5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6150" y="2149475"/>
            <a:ext cx="4678363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43B5B0F-21C4-4702-9B0A-11D6FD27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D38E61-9C24-476F-BFBC-20F0EEEA3A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78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43B5B0F-21C4-4702-9B0A-11D6FD27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D38E61-9C24-476F-BFBC-20F0EEEA3A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03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43B5B0F-21C4-4702-9B0A-11D6FD27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D38E61-9C24-476F-BFBC-20F0EEEA3A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26CDCCB-318B-47A4-B680-64479CBA23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165100"/>
            <a:ext cx="10258425" cy="554566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(32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="" xmlns:a16="http://schemas.microsoft.com/office/drawing/2014/main" id="{7A7464D1-3A79-4B37-BA26-FF713B9AA5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41622" y="984250"/>
            <a:ext cx="442177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="" xmlns:a16="http://schemas.microsoft.com/office/drawing/2014/main" id="{04018A3F-0599-4B69-9B2B-FA99A7A98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1622" y="2149474"/>
            <a:ext cx="4421778" cy="41640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4411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75DD82A-3CD2-4710-8A50-CDE10716E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54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085A5EE-99E6-428A-AD39-E0EF175641CE}"/>
              </a:ext>
            </a:extLst>
          </p:cNvPr>
          <p:cNvSpPr/>
          <p:nvPr userDrawn="1"/>
        </p:nvSpPr>
        <p:spPr>
          <a:xfrm>
            <a:off x="0" y="2019301"/>
            <a:ext cx="12192000" cy="34480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D82081E8-5FB6-4BC1-9B97-161ABBCD8CB1}"/>
              </a:ext>
            </a:extLst>
          </p:cNvPr>
          <p:cNvGrpSpPr/>
          <p:nvPr userDrawn="1"/>
        </p:nvGrpSpPr>
        <p:grpSpPr>
          <a:xfrm>
            <a:off x="12321661" y="3684546"/>
            <a:ext cx="1103562" cy="2445980"/>
            <a:chOff x="12321661" y="3684546"/>
            <a:chExt cx="1103562" cy="2445980"/>
          </a:xfrm>
        </p:grpSpPr>
        <p:sp>
          <p:nvSpPr>
            <p:cNvPr id="9" name="Прямоугольник: скругленные противолежащие углы 8">
              <a:extLst>
                <a:ext uri="{FF2B5EF4-FFF2-40B4-BE49-F238E27FC236}">
                  <a16:creationId xmlns="" xmlns:a16="http://schemas.microsoft.com/office/drawing/2014/main" id="{5FF42451-9C38-4570-BB2C-81C8745D2B84}"/>
                </a:ext>
              </a:extLst>
            </p:cNvPr>
            <p:cNvSpPr/>
            <p:nvPr userDrawn="1"/>
          </p:nvSpPr>
          <p:spPr>
            <a:xfrm>
              <a:off x="12321661" y="3684546"/>
              <a:ext cx="1103562" cy="42242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ECCD4101-5E30-4760-B1C2-C75578F5F937}"/>
                </a:ext>
              </a:extLst>
            </p:cNvPr>
            <p:cNvSpPr txBox="1"/>
            <p:nvPr userDrawn="1"/>
          </p:nvSpPr>
          <p:spPr>
            <a:xfrm>
              <a:off x="12427169" y="3780118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175 / 44 / 34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ик: скругленные противолежащие углы 10">
              <a:extLst>
                <a:ext uri="{FF2B5EF4-FFF2-40B4-BE49-F238E27FC236}">
                  <a16:creationId xmlns="" xmlns:a16="http://schemas.microsoft.com/office/drawing/2014/main" id="{DA5FAF91-3998-4AD3-A222-7BB6383C2C54}"/>
                </a:ext>
              </a:extLst>
            </p:cNvPr>
            <p:cNvSpPr/>
            <p:nvPr userDrawn="1"/>
          </p:nvSpPr>
          <p:spPr>
            <a:xfrm>
              <a:off x="12321661" y="4195929"/>
              <a:ext cx="1103562" cy="422429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BB38BC6B-7D75-4527-B7B0-759083C8F3B7}"/>
                </a:ext>
              </a:extLst>
            </p:cNvPr>
            <p:cNvSpPr txBox="1"/>
            <p:nvPr userDrawn="1"/>
          </p:nvSpPr>
          <p:spPr>
            <a:xfrm>
              <a:off x="12427169" y="4291501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200 / 160 / 110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: скругленные противолежащие углы 12">
              <a:extLst>
                <a:ext uri="{FF2B5EF4-FFF2-40B4-BE49-F238E27FC236}">
                  <a16:creationId xmlns="" xmlns:a16="http://schemas.microsoft.com/office/drawing/2014/main" id="{7687D65C-28A3-4D9E-9F8C-537C6811FD9D}"/>
                </a:ext>
              </a:extLst>
            </p:cNvPr>
            <p:cNvSpPr/>
            <p:nvPr userDrawn="1"/>
          </p:nvSpPr>
          <p:spPr>
            <a:xfrm>
              <a:off x="12321661" y="4699985"/>
              <a:ext cx="1103562" cy="422429"/>
            </a:xfrm>
            <a:prstGeom prst="round2Diag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5FABCB55-F639-4E4F-898F-9A24FC737890}"/>
                </a:ext>
              </a:extLst>
            </p:cNvPr>
            <p:cNvSpPr txBox="1"/>
            <p:nvPr userDrawn="1"/>
          </p:nvSpPr>
          <p:spPr>
            <a:xfrm>
              <a:off x="12427169" y="4795557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201 / 188 / 171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: скругленные противолежащие углы 14">
              <a:extLst>
                <a:ext uri="{FF2B5EF4-FFF2-40B4-BE49-F238E27FC236}">
                  <a16:creationId xmlns="" xmlns:a16="http://schemas.microsoft.com/office/drawing/2014/main" id="{66595322-CC12-44A6-B026-357D239D72A5}"/>
                </a:ext>
              </a:extLst>
            </p:cNvPr>
            <p:cNvSpPr/>
            <p:nvPr userDrawn="1"/>
          </p:nvSpPr>
          <p:spPr>
            <a:xfrm>
              <a:off x="12321661" y="5204041"/>
              <a:ext cx="1103562" cy="42242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51050B67-BB92-4FA6-BD44-E24E01034DE1}"/>
                </a:ext>
              </a:extLst>
            </p:cNvPr>
            <p:cNvSpPr txBox="1"/>
            <p:nvPr userDrawn="1"/>
          </p:nvSpPr>
          <p:spPr>
            <a:xfrm>
              <a:off x="12427169" y="5299613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135 / 135 / 135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противолежащие углы 16">
              <a:extLst>
                <a:ext uri="{FF2B5EF4-FFF2-40B4-BE49-F238E27FC236}">
                  <a16:creationId xmlns="" xmlns:a16="http://schemas.microsoft.com/office/drawing/2014/main" id="{8507C5BE-4D8C-4FD9-BE86-CF2F3605F46A}"/>
                </a:ext>
              </a:extLst>
            </p:cNvPr>
            <p:cNvSpPr/>
            <p:nvPr userDrawn="1"/>
          </p:nvSpPr>
          <p:spPr>
            <a:xfrm>
              <a:off x="12321661" y="5708097"/>
              <a:ext cx="1103562" cy="422429"/>
            </a:xfrm>
            <a:prstGeom prst="round2DiagRect">
              <a:avLst/>
            </a:prstGeom>
            <a:solidFill>
              <a:srgbClr val="8D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5819EEF-526C-472B-A95C-82B3A18F8594}"/>
                </a:ext>
              </a:extLst>
            </p:cNvPr>
            <p:cNvSpPr txBox="1"/>
            <p:nvPr userDrawn="1"/>
          </p:nvSpPr>
          <p:spPr>
            <a:xfrm>
              <a:off x="12427169" y="5803669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141 / 63 / 63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</p:grp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DD5C995D-87B4-49F3-955D-B6DB929819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876550"/>
            <a:ext cx="4713287" cy="15430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Санкт-Петербург, </a:t>
            </a:r>
            <a:br>
              <a:rPr lang="ru-RU"/>
            </a:br>
            <a:r>
              <a:rPr lang="ru-RU"/>
              <a:t>Университетская наб., 7-9</a:t>
            </a:r>
            <a:br>
              <a:rPr lang="ru-RU"/>
            </a:br>
            <a:r>
              <a:rPr lang="ru-RU"/>
              <a:t>тел.: +7 (812) 360 60 30</a:t>
            </a:r>
            <a:endParaRPr lang="en-US"/>
          </a:p>
        </p:txBody>
      </p:sp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8A97BB59-DCB0-4174-BA89-80ED4B78CB7E}"/>
              </a:ext>
            </a:extLst>
          </p:cNvPr>
          <p:cNvSpPr txBox="1">
            <a:spLocks/>
          </p:cNvSpPr>
          <p:nvPr userDrawn="1"/>
        </p:nvSpPr>
        <p:spPr>
          <a:xfrm>
            <a:off x="10050463" y="5929313"/>
            <a:ext cx="1665287" cy="501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</a:rPr>
              <a:t>spbu.ru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F70FF6BF-7C1A-423C-AD50-47016508D6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42" y="644525"/>
            <a:ext cx="2505067" cy="850900"/>
          </a:xfrm>
          <a:prstGeom prst="rect">
            <a:avLst/>
          </a:prstGeom>
        </p:spPr>
      </p:pic>
      <p:sp>
        <p:nvSpPr>
          <p:cNvPr id="25" name="Текст 21">
            <a:extLst>
              <a:ext uri="{FF2B5EF4-FFF2-40B4-BE49-F238E27FC236}">
                <a16:creationId xmlns="" xmlns:a16="http://schemas.microsoft.com/office/drawing/2014/main" id="{8E9F1B28-F2B0-4A9D-B1A3-A93A3C460D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9936" y="2876550"/>
            <a:ext cx="4713287" cy="15430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mail@spbu.ru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350E5A0-40F8-43A3-841B-6A4893C9040D}"/>
              </a:ext>
            </a:extLst>
          </p:cNvPr>
          <p:cNvSpPr/>
          <p:nvPr userDrawn="1"/>
        </p:nvSpPr>
        <p:spPr>
          <a:xfrm>
            <a:off x="664709" y="2154089"/>
            <a:ext cx="18674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58434692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085A5EE-99E6-428A-AD39-E0EF175641CE}"/>
              </a:ext>
            </a:extLst>
          </p:cNvPr>
          <p:cNvSpPr/>
          <p:nvPr userDrawn="1"/>
        </p:nvSpPr>
        <p:spPr>
          <a:xfrm>
            <a:off x="0" y="2019301"/>
            <a:ext cx="12192000" cy="3448050"/>
          </a:xfrm>
          <a:prstGeom prst="rect">
            <a:avLst/>
          </a:prstGeom>
          <a:solidFill>
            <a:schemeClr val="bg2">
              <a:lumMod val="9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D82081E8-5FB6-4BC1-9B97-161ABBCD8CB1}"/>
              </a:ext>
            </a:extLst>
          </p:cNvPr>
          <p:cNvGrpSpPr/>
          <p:nvPr userDrawn="1"/>
        </p:nvGrpSpPr>
        <p:grpSpPr>
          <a:xfrm>
            <a:off x="12321661" y="3684546"/>
            <a:ext cx="1103562" cy="2445980"/>
            <a:chOff x="12321661" y="3684546"/>
            <a:chExt cx="1103562" cy="2445980"/>
          </a:xfrm>
        </p:grpSpPr>
        <p:sp>
          <p:nvSpPr>
            <p:cNvPr id="9" name="Прямоугольник: скругленные противолежащие углы 8">
              <a:extLst>
                <a:ext uri="{FF2B5EF4-FFF2-40B4-BE49-F238E27FC236}">
                  <a16:creationId xmlns="" xmlns:a16="http://schemas.microsoft.com/office/drawing/2014/main" id="{5FF42451-9C38-4570-BB2C-81C8745D2B84}"/>
                </a:ext>
              </a:extLst>
            </p:cNvPr>
            <p:cNvSpPr/>
            <p:nvPr userDrawn="1"/>
          </p:nvSpPr>
          <p:spPr>
            <a:xfrm>
              <a:off x="12321661" y="3684546"/>
              <a:ext cx="1103562" cy="42242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ECCD4101-5E30-4760-B1C2-C75578F5F937}"/>
                </a:ext>
              </a:extLst>
            </p:cNvPr>
            <p:cNvSpPr txBox="1"/>
            <p:nvPr userDrawn="1"/>
          </p:nvSpPr>
          <p:spPr>
            <a:xfrm>
              <a:off x="12427169" y="3780118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175 / 44 / 34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ик: скругленные противолежащие углы 10">
              <a:extLst>
                <a:ext uri="{FF2B5EF4-FFF2-40B4-BE49-F238E27FC236}">
                  <a16:creationId xmlns="" xmlns:a16="http://schemas.microsoft.com/office/drawing/2014/main" id="{DA5FAF91-3998-4AD3-A222-7BB6383C2C54}"/>
                </a:ext>
              </a:extLst>
            </p:cNvPr>
            <p:cNvSpPr/>
            <p:nvPr userDrawn="1"/>
          </p:nvSpPr>
          <p:spPr>
            <a:xfrm>
              <a:off x="12321661" y="4195929"/>
              <a:ext cx="1103562" cy="422429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BB38BC6B-7D75-4527-B7B0-759083C8F3B7}"/>
                </a:ext>
              </a:extLst>
            </p:cNvPr>
            <p:cNvSpPr txBox="1"/>
            <p:nvPr userDrawn="1"/>
          </p:nvSpPr>
          <p:spPr>
            <a:xfrm>
              <a:off x="12427169" y="4291501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200 / 160 / 110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: скругленные противолежащие углы 12">
              <a:extLst>
                <a:ext uri="{FF2B5EF4-FFF2-40B4-BE49-F238E27FC236}">
                  <a16:creationId xmlns="" xmlns:a16="http://schemas.microsoft.com/office/drawing/2014/main" id="{7687D65C-28A3-4D9E-9F8C-537C6811FD9D}"/>
                </a:ext>
              </a:extLst>
            </p:cNvPr>
            <p:cNvSpPr/>
            <p:nvPr userDrawn="1"/>
          </p:nvSpPr>
          <p:spPr>
            <a:xfrm>
              <a:off x="12321661" y="4699985"/>
              <a:ext cx="1103562" cy="422429"/>
            </a:xfrm>
            <a:prstGeom prst="round2Diag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5FABCB55-F639-4E4F-898F-9A24FC737890}"/>
                </a:ext>
              </a:extLst>
            </p:cNvPr>
            <p:cNvSpPr txBox="1"/>
            <p:nvPr userDrawn="1"/>
          </p:nvSpPr>
          <p:spPr>
            <a:xfrm>
              <a:off x="12427169" y="4795557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201 / 188 / 171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: скругленные противолежащие углы 14">
              <a:extLst>
                <a:ext uri="{FF2B5EF4-FFF2-40B4-BE49-F238E27FC236}">
                  <a16:creationId xmlns="" xmlns:a16="http://schemas.microsoft.com/office/drawing/2014/main" id="{66595322-CC12-44A6-B026-357D239D72A5}"/>
                </a:ext>
              </a:extLst>
            </p:cNvPr>
            <p:cNvSpPr/>
            <p:nvPr userDrawn="1"/>
          </p:nvSpPr>
          <p:spPr>
            <a:xfrm>
              <a:off x="12321661" y="5204041"/>
              <a:ext cx="1103562" cy="42242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51050B67-BB92-4FA6-BD44-E24E01034DE1}"/>
                </a:ext>
              </a:extLst>
            </p:cNvPr>
            <p:cNvSpPr txBox="1"/>
            <p:nvPr userDrawn="1"/>
          </p:nvSpPr>
          <p:spPr>
            <a:xfrm>
              <a:off x="12427169" y="5299613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135 / 135 / 135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противолежащие углы 16">
              <a:extLst>
                <a:ext uri="{FF2B5EF4-FFF2-40B4-BE49-F238E27FC236}">
                  <a16:creationId xmlns="" xmlns:a16="http://schemas.microsoft.com/office/drawing/2014/main" id="{8507C5BE-4D8C-4FD9-BE86-CF2F3605F46A}"/>
                </a:ext>
              </a:extLst>
            </p:cNvPr>
            <p:cNvSpPr/>
            <p:nvPr userDrawn="1"/>
          </p:nvSpPr>
          <p:spPr>
            <a:xfrm>
              <a:off x="12321661" y="5708097"/>
              <a:ext cx="1103562" cy="422429"/>
            </a:xfrm>
            <a:prstGeom prst="round2DiagRect">
              <a:avLst/>
            </a:prstGeom>
            <a:solidFill>
              <a:srgbClr val="8D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5819EEF-526C-472B-A95C-82B3A18F8594}"/>
                </a:ext>
              </a:extLst>
            </p:cNvPr>
            <p:cNvSpPr txBox="1"/>
            <p:nvPr userDrawn="1"/>
          </p:nvSpPr>
          <p:spPr>
            <a:xfrm>
              <a:off x="12427169" y="5803669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141 / 63 / 63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</p:grp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DD5C995D-87B4-49F3-955D-B6DB929819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876550"/>
            <a:ext cx="4713287" cy="15430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 dirty="0"/>
              <a:t>Санкт-Петербург, </a:t>
            </a:r>
            <a:br>
              <a:rPr lang="ru-RU" dirty="0"/>
            </a:br>
            <a:r>
              <a:rPr lang="ru-RU" dirty="0"/>
              <a:t>Университетская наб., 7-9</a:t>
            </a:r>
            <a:br>
              <a:rPr lang="ru-RU" dirty="0"/>
            </a:br>
            <a:r>
              <a:rPr lang="ru-RU" dirty="0"/>
              <a:t>тел.: +7 (812) 360 60 30</a:t>
            </a:r>
            <a:endParaRPr lang="en-US" dirty="0"/>
          </a:p>
        </p:txBody>
      </p:sp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8A97BB59-DCB0-4174-BA89-80ED4B78CB7E}"/>
              </a:ext>
            </a:extLst>
          </p:cNvPr>
          <p:cNvSpPr txBox="1">
            <a:spLocks/>
          </p:cNvSpPr>
          <p:nvPr userDrawn="1"/>
        </p:nvSpPr>
        <p:spPr>
          <a:xfrm>
            <a:off x="10050463" y="5929313"/>
            <a:ext cx="1665287" cy="501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</a:rPr>
              <a:t>spbu.ru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F70FF6BF-7C1A-423C-AD50-47016508D6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42" y="644525"/>
            <a:ext cx="2505067" cy="850900"/>
          </a:xfrm>
          <a:prstGeom prst="rect">
            <a:avLst/>
          </a:prstGeom>
        </p:spPr>
      </p:pic>
      <p:sp>
        <p:nvSpPr>
          <p:cNvPr id="25" name="Текст 21">
            <a:extLst>
              <a:ext uri="{FF2B5EF4-FFF2-40B4-BE49-F238E27FC236}">
                <a16:creationId xmlns="" xmlns:a16="http://schemas.microsoft.com/office/drawing/2014/main" id="{8E9F1B28-F2B0-4A9D-B1A3-A93A3C460D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9936" y="2876550"/>
            <a:ext cx="4713287" cy="15430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mail@spbu.ru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350E5A0-40F8-43A3-841B-6A4893C9040D}"/>
              </a:ext>
            </a:extLst>
          </p:cNvPr>
          <p:cNvSpPr/>
          <p:nvPr userDrawn="1"/>
        </p:nvSpPr>
        <p:spPr>
          <a:xfrm>
            <a:off x="664709" y="2154089"/>
            <a:ext cx="1651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smtClean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Contacts</a:t>
            </a:r>
            <a:endParaRPr lang="ru-RU" sz="2800" b="1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72101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CD3A3D1-9BB5-47FB-9DDD-9C36A3631E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63"/>
          <a:stretch/>
        </p:blipFill>
        <p:spPr>
          <a:xfrm>
            <a:off x="9877789" y="0"/>
            <a:ext cx="231421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F16899-AC2B-4C56-A816-AB82758D1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159087"/>
            <a:ext cx="10303852" cy="540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2 строки (32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EC3EC6B-FFB0-4869-867F-6AE3C4F3D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125" y="1268414"/>
            <a:ext cx="11777702" cy="5045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F2A2829-CFDA-45D3-8A5B-9E60806B9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1FD38E61-9C24-476F-BFBC-20F0EEEA3A3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3A9D1F1-273C-4BD3-8CA6-4BF78E8CDF1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05" y="264665"/>
            <a:ext cx="1271231" cy="42023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941D7AB-8FCD-483E-8DAA-006829C580C7}"/>
              </a:ext>
            </a:extLst>
          </p:cNvPr>
          <p:cNvSpPr/>
          <p:nvPr userDrawn="1"/>
        </p:nvSpPr>
        <p:spPr>
          <a:xfrm flipV="1">
            <a:off x="11456377" y="6699738"/>
            <a:ext cx="735623" cy="67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0E78389A-057B-48CF-A8CE-D14B97B11615}"/>
              </a:ext>
            </a:extLst>
          </p:cNvPr>
          <p:cNvGrpSpPr/>
          <p:nvPr userDrawn="1"/>
        </p:nvGrpSpPr>
        <p:grpSpPr>
          <a:xfrm>
            <a:off x="12353840" y="159087"/>
            <a:ext cx="1103562" cy="2966485"/>
            <a:chOff x="12321661" y="3684546"/>
            <a:chExt cx="1103562" cy="2966485"/>
          </a:xfrm>
        </p:grpSpPr>
        <p:sp>
          <p:nvSpPr>
            <p:cNvPr id="12" name="Прямоугольник: скругленные противолежащие углы 11">
              <a:extLst>
                <a:ext uri="{FF2B5EF4-FFF2-40B4-BE49-F238E27FC236}">
                  <a16:creationId xmlns="" xmlns:a16="http://schemas.microsoft.com/office/drawing/2014/main" id="{B2B3E62E-A24E-434A-929B-25829454737E}"/>
                </a:ext>
              </a:extLst>
            </p:cNvPr>
            <p:cNvSpPr/>
            <p:nvPr userDrawn="1"/>
          </p:nvSpPr>
          <p:spPr>
            <a:xfrm>
              <a:off x="12321661" y="3684546"/>
              <a:ext cx="1103562" cy="42242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16E1949D-1C32-4A70-8678-7C819B40B60D}"/>
                </a:ext>
              </a:extLst>
            </p:cNvPr>
            <p:cNvSpPr txBox="1"/>
            <p:nvPr userDrawn="1"/>
          </p:nvSpPr>
          <p:spPr>
            <a:xfrm>
              <a:off x="12427169" y="3780118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175 / 44 / 34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28" name="Прямоугольник: скругленные противолежащие углы 27">
              <a:extLst>
                <a:ext uri="{FF2B5EF4-FFF2-40B4-BE49-F238E27FC236}">
                  <a16:creationId xmlns="" xmlns:a16="http://schemas.microsoft.com/office/drawing/2014/main" id="{4776BFFF-5E73-4E7D-A0D9-99872241F2B2}"/>
                </a:ext>
              </a:extLst>
            </p:cNvPr>
            <p:cNvSpPr/>
            <p:nvPr userDrawn="1"/>
          </p:nvSpPr>
          <p:spPr>
            <a:xfrm>
              <a:off x="12321661" y="4195929"/>
              <a:ext cx="1103562" cy="422429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6D3F9540-449A-4692-99CA-BDE6949562A2}"/>
                </a:ext>
              </a:extLst>
            </p:cNvPr>
            <p:cNvSpPr txBox="1"/>
            <p:nvPr userDrawn="1"/>
          </p:nvSpPr>
          <p:spPr>
            <a:xfrm>
              <a:off x="12427169" y="4291501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200 / 160 / 110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30" name="Прямоугольник: скругленные противолежащие углы 29">
              <a:extLst>
                <a:ext uri="{FF2B5EF4-FFF2-40B4-BE49-F238E27FC236}">
                  <a16:creationId xmlns="" xmlns:a16="http://schemas.microsoft.com/office/drawing/2014/main" id="{6D82FDF5-DD35-457B-84BE-77AA4526263E}"/>
                </a:ext>
              </a:extLst>
            </p:cNvPr>
            <p:cNvSpPr/>
            <p:nvPr userDrawn="1"/>
          </p:nvSpPr>
          <p:spPr>
            <a:xfrm>
              <a:off x="12321661" y="4699985"/>
              <a:ext cx="1103562" cy="422429"/>
            </a:xfrm>
            <a:prstGeom prst="round2Diag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2481E95C-9EE2-438D-A653-F7FF76BE6E1C}"/>
                </a:ext>
              </a:extLst>
            </p:cNvPr>
            <p:cNvSpPr txBox="1"/>
            <p:nvPr userDrawn="1"/>
          </p:nvSpPr>
          <p:spPr>
            <a:xfrm>
              <a:off x="12427169" y="4795557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201 / 188 / 171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32" name="Прямоугольник: скругленные противолежащие углы 31">
              <a:extLst>
                <a:ext uri="{FF2B5EF4-FFF2-40B4-BE49-F238E27FC236}">
                  <a16:creationId xmlns="" xmlns:a16="http://schemas.microsoft.com/office/drawing/2014/main" id="{4610D740-ECD4-4242-8922-98D065333B3B}"/>
                </a:ext>
              </a:extLst>
            </p:cNvPr>
            <p:cNvSpPr/>
            <p:nvPr userDrawn="1"/>
          </p:nvSpPr>
          <p:spPr>
            <a:xfrm>
              <a:off x="12321661" y="5204041"/>
              <a:ext cx="1103562" cy="42242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707F132A-E7E4-438D-818F-24163BFB1BF9}"/>
                </a:ext>
              </a:extLst>
            </p:cNvPr>
            <p:cNvSpPr txBox="1"/>
            <p:nvPr userDrawn="1"/>
          </p:nvSpPr>
          <p:spPr>
            <a:xfrm>
              <a:off x="12427169" y="5299613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>
                  <a:solidFill>
                    <a:schemeClr val="bg1"/>
                  </a:solidFill>
                </a:rPr>
                <a:t>135 / 135 / 135</a:t>
              </a:r>
              <a:endParaRPr lang="ru-RU" sz="800" b="1">
                <a:solidFill>
                  <a:schemeClr val="bg1"/>
                </a:solidFill>
              </a:endParaRPr>
            </a:p>
          </p:txBody>
        </p:sp>
        <p:sp>
          <p:nvSpPr>
            <p:cNvPr id="34" name="Прямоугольник: скругленные противолежащие углы 33">
              <a:extLst>
                <a:ext uri="{FF2B5EF4-FFF2-40B4-BE49-F238E27FC236}">
                  <a16:creationId xmlns="" xmlns:a16="http://schemas.microsoft.com/office/drawing/2014/main" id="{2E672A30-B803-45A4-A539-B0C1E8A775ED}"/>
                </a:ext>
              </a:extLst>
            </p:cNvPr>
            <p:cNvSpPr/>
            <p:nvPr userDrawn="1"/>
          </p:nvSpPr>
          <p:spPr>
            <a:xfrm>
              <a:off x="12321661" y="5708097"/>
              <a:ext cx="1103562" cy="422429"/>
            </a:xfrm>
            <a:prstGeom prst="round2Diag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337FE4C1-2499-4F6A-988D-6A54CC2FECE3}"/>
                </a:ext>
              </a:extLst>
            </p:cNvPr>
            <p:cNvSpPr txBox="1"/>
            <p:nvPr userDrawn="1"/>
          </p:nvSpPr>
          <p:spPr>
            <a:xfrm>
              <a:off x="12427169" y="5803669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solidFill>
                    <a:schemeClr val="bg1"/>
                  </a:solidFill>
                </a:rPr>
                <a:t>135 / 135 / 135</a:t>
              </a:r>
              <a:endParaRPr lang="ru-RU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Прямоугольник: скругленные противолежащие углы 18">
              <a:extLst>
                <a:ext uri="{FF2B5EF4-FFF2-40B4-BE49-F238E27FC236}">
                  <a16:creationId xmlns="" xmlns:a16="http://schemas.microsoft.com/office/drawing/2014/main" id="{4656BA54-6A42-4FD7-9C2A-BA5741741F56}"/>
                </a:ext>
              </a:extLst>
            </p:cNvPr>
            <p:cNvSpPr/>
            <p:nvPr userDrawn="1"/>
          </p:nvSpPr>
          <p:spPr>
            <a:xfrm>
              <a:off x="12321661" y="6228602"/>
              <a:ext cx="1103562" cy="422429"/>
            </a:xfrm>
            <a:prstGeom prst="round2Diag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F24E7DDE-7655-4EF7-849B-9CD221CE5272}"/>
                </a:ext>
              </a:extLst>
            </p:cNvPr>
            <p:cNvSpPr txBox="1"/>
            <p:nvPr userDrawn="1"/>
          </p:nvSpPr>
          <p:spPr>
            <a:xfrm>
              <a:off x="12427169" y="6324174"/>
              <a:ext cx="8931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solidFill>
                    <a:schemeClr val="bg1"/>
                  </a:solidFill>
                </a:rPr>
                <a:t>174 / 100 / 100</a:t>
              </a:r>
              <a:endParaRPr lang="ru-RU" sz="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724F7FC-3710-4F90-B6B2-D9951D913CC2}"/>
              </a:ext>
            </a:extLst>
          </p:cNvPr>
          <p:cNvSpPr txBox="1"/>
          <p:nvPr userDrawn="1"/>
        </p:nvSpPr>
        <p:spPr>
          <a:xfrm>
            <a:off x="12353840" y="3255375"/>
            <a:ext cx="16517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Пожалуйста, </a:t>
            </a:r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используйте </a:t>
            </a:r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цветовую гамму </a:t>
            </a:r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«300 лет СПбГУ»</a:t>
            </a:r>
          </a:p>
        </p:txBody>
      </p:sp>
    </p:spTree>
    <p:extLst>
      <p:ext uri="{BB962C8B-B14F-4D97-AF65-F5344CB8AC3E}">
        <p14:creationId xmlns:p14="http://schemas.microsoft.com/office/powerpoint/2010/main" val="366778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51" r:id="rId3"/>
    <p:sldLayoutId id="2147483650" r:id="rId4"/>
    <p:sldLayoutId id="2147483653" r:id="rId5"/>
    <p:sldLayoutId id="2147483657" r:id="rId6"/>
    <p:sldLayoutId id="2147483662" r:id="rId7"/>
    <p:sldLayoutId id="2147483664" r:id="rId8"/>
    <p:sldLayoutId id="2147483659" r:id="rId9"/>
    <p:sldLayoutId id="214748366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346" userDrawn="1">
          <p15:clr>
            <a:srgbClr val="F26B43"/>
          </p15:clr>
        </p15:guide>
        <p15:guide id="2" pos="3384" userDrawn="1">
          <p15:clr>
            <a:srgbClr val="F26B43"/>
          </p15:clr>
        </p15:guide>
        <p15:guide id="3" pos="3477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  <p15:guide id="5" orient="horz" pos="620" userDrawn="1">
          <p15:clr>
            <a:srgbClr val="F26B43"/>
          </p15:clr>
        </p15:guide>
        <p15:guide id="7" orient="horz" pos="4159" userDrawn="1">
          <p15:clr>
            <a:srgbClr val="F26B43"/>
          </p15:clr>
        </p15:guide>
        <p15:guide id="8" pos="7543" userDrawn="1">
          <p15:clr>
            <a:srgbClr val="F26B43"/>
          </p15:clr>
        </p15:guide>
        <p15:guide id="9" orient="horz" pos="3977" userDrawn="1">
          <p15:clr>
            <a:srgbClr val="F26B43"/>
          </p15:clr>
        </p15:guide>
        <p15:guide id="10" pos="1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C2033E-78E1-48C9-A738-3F0F65437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140" y="2908862"/>
            <a:ext cx="11301653" cy="1101823"/>
          </a:xfrm>
        </p:spPr>
        <p:txBody>
          <a:bodyPr/>
          <a:lstStyle/>
          <a:p>
            <a:r>
              <a:rPr lang="en-US" sz="3600"/>
              <a:t>Strategies of futurization of aging, healthy lifestyle and psychological well-being in </a:t>
            </a:r>
            <a:r>
              <a:rPr lang="en-US" sz="3600"/>
              <a:t>middle </a:t>
            </a:r>
            <a:r>
              <a:rPr lang="en-US" sz="3600" smtClean="0"/>
              <a:t>adults</a:t>
            </a:r>
            <a:endParaRPr lang="ru-RU" sz="36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7287369-4947-4F76-8248-69FDB799AE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Olga Strizhitskaya, D.Sc., professor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63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="" xmlns:a16="http://schemas.microsoft.com/office/drawing/2014/main" id="{1068838A-296A-4999-B756-4D98A18A46A4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F41C69C-2362-4AA3-B3D8-85BB2A7EC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2" b="43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25398F6-BBA0-422B-B22D-FC0C528A8C27}"/>
              </a:ext>
            </a:extLst>
          </p:cNvPr>
          <p:cNvSpPr/>
          <p:nvPr/>
        </p:nvSpPr>
        <p:spPr>
          <a:xfrm>
            <a:off x="2623625" y="3235569"/>
            <a:ext cx="9059593" cy="562708"/>
          </a:xfrm>
          <a:prstGeom prst="rect">
            <a:avLst/>
          </a:pr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8C6C4E47-3D4E-43A4-A77F-0ADD9F1B0048}"/>
              </a:ext>
            </a:extLst>
          </p:cNvPr>
          <p:cNvSpPr txBox="1">
            <a:spLocks/>
          </p:cNvSpPr>
          <p:nvPr/>
        </p:nvSpPr>
        <p:spPr>
          <a:xfrm>
            <a:off x="2749209" y="3297668"/>
            <a:ext cx="8856637" cy="424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cap="all" smtClean="0">
                <a:solidFill>
                  <a:schemeClr val="bg1"/>
                </a:solidFill>
                <a:latin typeface="Segoe UI" panose="020B0502040204020203" pitchFamily="34" charset="0"/>
                <a:ea typeface="Open Sans ExtraBold" pitchFamily="2" charset="0"/>
                <a:cs typeface="Segoe UI" panose="020B0502040204020203" pitchFamily="34" charset="0"/>
              </a:rPr>
              <a:t>Acknowledgements</a:t>
            </a:r>
            <a:endParaRPr lang="ru-RU" sz="2400" b="1" kern="0" cap="all" dirty="0">
              <a:solidFill>
                <a:schemeClr val="bg1"/>
              </a:solidFill>
              <a:latin typeface="Segoe UI" panose="020B0502040204020203" pitchFamily="34" charset="0"/>
              <a:ea typeface="Open Sans ExtraBold" pitchFamily="2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ACCF89A-E838-4CD4-B4FE-44CE75C90BDA}"/>
              </a:ext>
            </a:extLst>
          </p:cNvPr>
          <p:cNvSpPr/>
          <p:nvPr/>
        </p:nvSpPr>
        <p:spPr>
          <a:xfrm>
            <a:off x="2623625" y="3854548"/>
            <a:ext cx="9059593" cy="2606054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43C6388-91A4-419E-B35D-D2AA6DA752F8}"/>
              </a:ext>
            </a:extLst>
          </p:cNvPr>
          <p:cNvSpPr/>
          <p:nvPr/>
        </p:nvSpPr>
        <p:spPr>
          <a:xfrm>
            <a:off x="2749208" y="3952161"/>
            <a:ext cx="8707167" cy="2800767"/>
          </a:xfrm>
          <a:prstGeom prst="rect">
            <a:avLst/>
          </a:prstGeom>
        </p:spPr>
        <p:txBody>
          <a:bodyPr wrap="square" numCol="2" spcCol="252000">
            <a:spAutoFit/>
          </a:bodyPr>
          <a:lstStyle/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The study received financial support from Russian Scientific foundation (project 22-28-00869)</a:t>
            </a:r>
            <a:r>
              <a:rPr 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.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Participation in ISQOLS 2024 Annual Conference 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in 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Malaysia was supported by Saint-Petersburg University (PURE ID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: </a:t>
            </a:r>
            <a:r>
              <a:rPr 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116856827).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35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Background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56D6BD-C6D4-44E9-8BDB-38A8F809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8414"/>
            <a:ext cx="5570492" cy="50450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Over the last decades, increasing life expectancy and the related growth of the aging population have been seen as one of the greatest challenges of </a:t>
            </a:r>
            <a:r>
              <a:rPr lang="en-US" sz="2000">
                <a:solidFill>
                  <a:schemeClr val="tx1"/>
                </a:solidFill>
              </a:rPr>
              <a:t>modern </a:t>
            </a:r>
            <a:r>
              <a:rPr lang="en-US" sz="2000" smtClean="0">
                <a:solidFill>
                  <a:schemeClr val="tx1"/>
                </a:solidFill>
              </a:rPr>
              <a:t>society.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Though </a:t>
            </a:r>
            <a:r>
              <a:rPr lang="en-US" sz="2000">
                <a:solidFill>
                  <a:schemeClr val="tx1"/>
                </a:solidFill>
              </a:rPr>
              <a:t>life expectancy has been consistently growing, the quality of life of older adults has not directly followed </a:t>
            </a:r>
            <a:r>
              <a:rPr lang="en-US" sz="2000">
                <a:solidFill>
                  <a:schemeClr val="tx1"/>
                </a:solidFill>
              </a:rPr>
              <a:t>this </a:t>
            </a:r>
            <a:r>
              <a:rPr lang="en-US" sz="2000" smtClean="0">
                <a:solidFill>
                  <a:schemeClr val="tx1"/>
                </a:solidFill>
              </a:rPr>
              <a:t>pattern.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FAD63B1-85C6-4881-8481-4E9572F990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7623" y="1268413"/>
            <a:ext cx="5956889" cy="5045075"/>
          </a:xfrm>
        </p:spPr>
        <p:txBody>
          <a:bodyPr/>
          <a:lstStyle/>
          <a:p>
            <a:r>
              <a:rPr lang="en-US" sz="2000">
                <a:solidFill>
                  <a:schemeClr val="tx1"/>
                </a:solidFill>
              </a:rPr>
              <a:t>Aging in Japan (according to The Japan </a:t>
            </a:r>
            <a:r>
              <a:rPr lang="en-US" sz="2000">
                <a:solidFill>
                  <a:schemeClr val="tx1"/>
                </a:solidFill>
              </a:rPr>
              <a:t>Gerontological </a:t>
            </a:r>
            <a:r>
              <a:rPr lang="en-US" sz="2000" smtClean="0">
                <a:solidFill>
                  <a:schemeClr val="tx1"/>
                </a:solidFill>
              </a:rPr>
              <a:t>Society):</a:t>
            </a:r>
          </a:p>
          <a:p>
            <a:pPr marL="457200" indent="-457200"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Today – 6515 individuals – 105-109 years, over 110 – 141 individual. Total: 6656</a:t>
            </a:r>
          </a:p>
          <a:p>
            <a:pPr marL="457200" indent="-457200"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 In 100 years: 840 000 children were born in 2020, half are supposed to love over 108 years. Total in 2120: </a:t>
            </a:r>
            <a:r>
              <a:rPr lang="en-US" sz="2000">
                <a:solidFill>
                  <a:schemeClr val="tx1"/>
                </a:solidFill>
              </a:rPr>
              <a:t>420 </a:t>
            </a:r>
            <a:r>
              <a:rPr lang="en-US" sz="2000" smtClean="0">
                <a:solidFill>
                  <a:schemeClr val="tx1"/>
                </a:solidFill>
              </a:rPr>
              <a:t>000 older adults aged 108+.</a:t>
            </a:r>
          </a:p>
          <a:p>
            <a:pPr marL="457200" indent="-457200">
              <a:buAutoNum type="arabicPeriod"/>
            </a:pPr>
            <a:r>
              <a:rPr lang="en-US" sz="2000" b="1" smtClean="0">
                <a:solidFill>
                  <a:schemeClr val="tx1"/>
                </a:solidFill>
              </a:rPr>
              <a:t>Thus, aging population of supercentenerians in Japan is forecasted to increase in 63 times.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40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Background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56D6BD-C6D4-44E9-8BDB-38A8F809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8414"/>
            <a:ext cx="9467190" cy="50450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What we know?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Longevity, quality of life in aging, well-being and health (mental and physical) depend on a range of mechanisms: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>
                <a:solidFill>
                  <a:schemeClr val="tx1"/>
                </a:solidFill>
              </a:rPr>
              <a:t>biological factors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>
                <a:solidFill>
                  <a:schemeClr val="tx1"/>
                </a:solidFill>
              </a:rPr>
              <a:t>lifestyle strategies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>
                <a:solidFill>
                  <a:schemeClr val="tx1"/>
                </a:solidFill>
              </a:rPr>
              <a:t>psychological mechanisms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>
                <a:solidFill>
                  <a:schemeClr val="tx1"/>
                </a:solidFill>
              </a:rPr>
              <a:t>social environmental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Resources </a:t>
            </a:r>
            <a:r>
              <a:rPr lang="en-US" sz="2000">
                <a:solidFill>
                  <a:schemeClr val="tx1"/>
                </a:solidFill>
              </a:rPr>
              <a:t>of aging could be modified, and they differ in terms of the degree to which they can be modified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i="1">
              <a:solidFill>
                <a:schemeClr val="tx1"/>
              </a:solidFill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61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Background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56D6BD-C6D4-44E9-8BDB-38A8F809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8414"/>
            <a:ext cx="9467190" cy="50450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A. Sircova and her </a:t>
            </a:r>
            <a:r>
              <a:rPr lang="en-US" sz="2000">
                <a:solidFill>
                  <a:schemeClr val="tx1"/>
                </a:solidFill>
              </a:rPr>
              <a:t>co-authors </a:t>
            </a:r>
            <a:r>
              <a:rPr lang="en-US" sz="2000" smtClean="0">
                <a:solidFill>
                  <a:schemeClr val="tx1"/>
                </a:solidFill>
              </a:rPr>
              <a:t>emphasize </a:t>
            </a:r>
            <a:r>
              <a:rPr lang="en-US" sz="2000">
                <a:solidFill>
                  <a:schemeClr val="tx1"/>
                </a:solidFill>
              </a:rPr>
              <a:t>that though futurization might have different connotations, for psychological research, the definition remains unclear, and for their own research, the authors focused on futurization as </a:t>
            </a:r>
            <a:r>
              <a:rPr lang="en-US" sz="2000" i="1" u="sng">
                <a:solidFill>
                  <a:schemeClr val="tx1"/>
                </a:solidFill>
              </a:rPr>
              <a:t>“an element of present behavior modification in light of a future </a:t>
            </a:r>
            <a:r>
              <a:rPr lang="en-US" sz="2000" i="1" u="sng">
                <a:solidFill>
                  <a:schemeClr val="tx1"/>
                </a:solidFill>
              </a:rPr>
              <a:t>scenario</a:t>
            </a:r>
            <a:r>
              <a:rPr lang="en-US" sz="2000" i="1" u="sng" smtClean="0">
                <a:solidFill>
                  <a:schemeClr val="tx1"/>
                </a:solidFill>
              </a:rPr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Many </a:t>
            </a:r>
            <a:r>
              <a:rPr lang="en-US" sz="2000">
                <a:solidFill>
                  <a:schemeClr val="tx1"/>
                </a:solidFill>
              </a:rPr>
              <a:t>factors and mechanisms that are associated with positive outcomes in aging operate in a passive form: they are formed due to circumstances, but not following </a:t>
            </a:r>
            <a:r>
              <a:rPr lang="en-US" sz="2000">
                <a:solidFill>
                  <a:schemeClr val="tx1"/>
                </a:solidFill>
              </a:rPr>
              <a:t>one’s </a:t>
            </a:r>
            <a:r>
              <a:rPr lang="en-US" sz="2000" smtClean="0">
                <a:solidFill>
                  <a:schemeClr val="tx1"/>
                </a:solidFill>
              </a:rPr>
              <a:t>intention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  <a:p>
            <a:r>
              <a:rPr lang="es-ES_tradnl" sz="1600"/>
              <a:t>Strizhitskaya O, Petrash M, Golubitskaya D, Kuzmina M, Krupina K, Shchukin A, Engelgardt E. Futurization of Aging: Subjective Beliefs and Effects. </a:t>
            </a:r>
            <a:r>
              <a:rPr lang="es-ES_tradnl" sz="1600" i="1"/>
              <a:t>Behavioral Sciences</a:t>
            </a:r>
            <a:r>
              <a:rPr lang="es-ES_tradnl" sz="1600"/>
              <a:t>. 2023; 13(1):4. https://</a:t>
            </a:r>
            <a:r>
              <a:rPr lang="es-ES_tradnl" sz="1600"/>
              <a:t>doi.org/10.3390/bs13010004 </a:t>
            </a:r>
            <a:r>
              <a:rPr lang="es-ES_tradnl" sz="1600" smtClean="0"/>
              <a:t> 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72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Design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56D6BD-C6D4-44E9-8BDB-38A8F809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8414"/>
            <a:ext cx="9467190" cy="50450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/>
                </a:solidFill>
              </a:rPr>
              <a:t>Participants</a:t>
            </a:r>
            <a:r>
              <a:rPr lang="en-US" sz="2000">
                <a:solidFill>
                  <a:schemeClr val="tx1"/>
                </a:solidFill>
              </a:rPr>
              <a:t>: </a:t>
            </a:r>
            <a:r>
              <a:rPr lang="en-US" sz="2000" smtClean="0">
                <a:solidFill>
                  <a:schemeClr val="tx1"/>
                </a:solidFill>
              </a:rPr>
              <a:t>134 adults </a:t>
            </a:r>
            <a:r>
              <a:rPr lang="en-US" sz="2000">
                <a:solidFill>
                  <a:schemeClr val="tx1"/>
                </a:solidFill>
              </a:rPr>
              <a:t>aged 45 – 65 (67% </a:t>
            </a:r>
            <a:r>
              <a:rPr lang="en-US" sz="2000">
                <a:solidFill>
                  <a:schemeClr val="tx1"/>
                </a:solidFill>
              </a:rPr>
              <a:t>females</a:t>
            </a:r>
            <a:r>
              <a:rPr lang="en-US" sz="2000" smtClean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/>
                </a:solidFill>
              </a:rPr>
              <a:t>Methods</a:t>
            </a:r>
            <a:r>
              <a:rPr lang="en-US" sz="2000">
                <a:solidFill>
                  <a:schemeClr val="tx1"/>
                </a:solidFill>
              </a:rPr>
              <a:t>: </a:t>
            </a:r>
            <a:endParaRPr lang="en-US" sz="2000" smtClean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Psychological </a:t>
            </a:r>
            <a:r>
              <a:rPr lang="en-US" sz="2000">
                <a:solidFill>
                  <a:schemeClr val="tx1"/>
                </a:solidFill>
              </a:rPr>
              <a:t>well-being scale (Zhukovskaya, Troshikhina, </a:t>
            </a:r>
            <a:r>
              <a:rPr lang="en-US" sz="2000">
                <a:solidFill>
                  <a:schemeClr val="tx1"/>
                </a:solidFill>
              </a:rPr>
              <a:t>2011</a:t>
            </a:r>
            <a:r>
              <a:rPr lang="en-US" sz="2000" smtClean="0">
                <a:solidFill>
                  <a:schemeClr val="tx1"/>
                </a:solidFill>
              </a:rPr>
              <a:t>);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Q</a:t>
            </a:r>
            <a:r>
              <a:rPr lang="en-US" sz="2000" smtClean="0">
                <a:solidFill>
                  <a:schemeClr val="tx1"/>
                </a:solidFill>
              </a:rPr>
              <a:t>uestionnaire </a:t>
            </a:r>
            <a:r>
              <a:rPr lang="en-US" sz="2000">
                <a:solidFill>
                  <a:schemeClr val="tx1"/>
                </a:solidFill>
              </a:rPr>
              <a:t>“Health-promoting lifestyle profile” (</a:t>
            </a:r>
            <a:r>
              <a:rPr lang="en-US" sz="2000">
                <a:solidFill>
                  <a:schemeClr val="tx1"/>
                </a:solidFill>
              </a:rPr>
              <a:t>Petrash </a:t>
            </a:r>
            <a:r>
              <a:rPr lang="en-US" sz="2000" smtClean="0">
                <a:solidFill>
                  <a:schemeClr val="tx1"/>
                </a:solidFill>
              </a:rPr>
              <a:t>et al</a:t>
            </a:r>
            <a:r>
              <a:rPr lang="en-US" sz="2000">
                <a:solidFill>
                  <a:schemeClr val="tx1"/>
                </a:solidFill>
              </a:rPr>
              <a:t>., </a:t>
            </a:r>
            <a:r>
              <a:rPr lang="en-US" sz="2000">
                <a:solidFill>
                  <a:schemeClr val="tx1"/>
                </a:solidFill>
              </a:rPr>
              <a:t>2018</a:t>
            </a:r>
            <a:r>
              <a:rPr lang="en-US" sz="2000" smtClean="0">
                <a:solidFill>
                  <a:schemeClr val="tx1"/>
                </a:solidFill>
              </a:rPr>
              <a:t>);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Questionnaire </a:t>
            </a:r>
            <a:r>
              <a:rPr lang="en-US" sz="2000">
                <a:solidFill>
                  <a:schemeClr val="tx1"/>
                </a:solidFill>
              </a:rPr>
              <a:t>“Strategies of construction of aging” (</a:t>
            </a:r>
            <a:r>
              <a:rPr lang="en-US" sz="2000">
                <a:solidFill>
                  <a:schemeClr val="tx1"/>
                </a:solidFill>
              </a:rPr>
              <a:t>Strizhitskaya </a:t>
            </a:r>
            <a:r>
              <a:rPr lang="en-US" sz="2000" smtClean="0">
                <a:solidFill>
                  <a:schemeClr val="tx1"/>
                </a:solidFill>
              </a:rPr>
              <a:t>et al</a:t>
            </a:r>
            <a:r>
              <a:rPr lang="en-US" sz="2000">
                <a:solidFill>
                  <a:schemeClr val="tx1"/>
                </a:solidFill>
              </a:rPr>
              <a:t>., 2024).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“Strategies of construction of aging” included four types of strategies</a:t>
            </a:r>
            <a:r>
              <a:rPr lang="en-US" sz="2000">
                <a:solidFill>
                  <a:schemeClr val="tx1"/>
                </a:solidFill>
              </a:rPr>
              <a:t>: </a:t>
            </a:r>
            <a:endParaRPr lang="en-US" sz="2000" smtClean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smtClean="0">
                <a:solidFill>
                  <a:schemeClr val="tx1"/>
                </a:solidFill>
              </a:rPr>
              <a:t>health strategies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smtClean="0">
                <a:solidFill>
                  <a:schemeClr val="tx1"/>
                </a:solidFill>
              </a:rPr>
              <a:t>metacognitive strategies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smtClean="0">
                <a:solidFill>
                  <a:schemeClr val="tx1"/>
                </a:solidFill>
              </a:rPr>
              <a:t>self-development strategies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smtClean="0">
                <a:solidFill>
                  <a:schemeClr val="tx1"/>
                </a:solidFill>
              </a:rPr>
              <a:t>generative </a:t>
            </a:r>
            <a:r>
              <a:rPr lang="en-US" sz="1600">
                <a:solidFill>
                  <a:schemeClr val="tx1"/>
                </a:solidFill>
              </a:rPr>
              <a:t>strategies.</a:t>
            </a:r>
            <a:endParaRPr lang="en-US" sz="160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/>
                </a:solidFill>
              </a:rPr>
              <a:t>Research question</a:t>
            </a:r>
            <a:r>
              <a:rPr lang="en-US" sz="2000">
                <a:solidFill>
                  <a:schemeClr val="tx1"/>
                </a:solidFill>
              </a:rPr>
              <a:t>: </a:t>
            </a:r>
            <a:r>
              <a:rPr lang="en-US" sz="2000" smtClean="0">
                <a:solidFill>
                  <a:schemeClr val="tx1"/>
                </a:solidFill>
              </a:rPr>
              <a:t>Could strategies </a:t>
            </a:r>
            <a:r>
              <a:rPr lang="en-US" sz="2000">
                <a:solidFill>
                  <a:schemeClr val="tx1"/>
                </a:solidFill>
              </a:rPr>
              <a:t>of futurization of </a:t>
            </a:r>
            <a:r>
              <a:rPr lang="en-US" sz="2000">
                <a:solidFill>
                  <a:schemeClr val="tx1"/>
                </a:solidFill>
              </a:rPr>
              <a:t>aging </a:t>
            </a:r>
            <a:r>
              <a:rPr lang="en-US" sz="2000" smtClean="0">
                <a:solidFill>
                  <a:schemeClr val="tx1"/>
                </a:solidFill>
              </a:rPr>
              <a:t>be </a:t>
            </a:r>
            <a:r>
              <a:rPr lang="en-US" sz="2000">
                <a:solidFill>
                  <a:schemeClr val="tx1"/>
                </a:solidFill>
              </a:rPr>
              <a:t>related to healthy lifestyle and affect </a:t>
            </a:r>
            <a:r>
              <a:rPr lang="en-US" sz="2000">
                <a:solidFill>
                  <a:schemeClr val="tx1"/>
                </a:solidFill>
              </a:rPr>
              <a:t>psychological </a:t>
            </a:r>
            <a:r>
              <a:rPr lang="en-US" sz="2000" smtClean="0">
                <a:solidFill>
                  <a:schemeClr val="tx1"/>
                </a:solidFill>
              </a:rPr>
              <a:t>well-being?</a:t>
            </a:r>
            <a:endParaRPr lang="en-US" sz="200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smtClean="0">
                <a:solidFill>
                  <a:schemeClr val="tx1"/>
                </a:solidFill>
              </a:rPr>
              <a:t>Analysis</a:t>
            </a:r>
            <a:r>
              <a:rPr lang="en-US" sz="2000" smtClean="0">
                <a:solidFill>
                  <a:schemeClr val="tx1"/>
                </a:solidFill>
              </a:rPr>
              <a:t>: </a:t>
            </a:r>
            <a:r>
              <a:rPr lang="es-ES" sz="2000">
                <a:solidFill>
                  <a:schemeClr val="tx1"/>
                </a:solidFill>
              </a:rPr>
              <a:t>Hayes Process macro v.4 (Hayes </a:t>
            </a:r>
            <a:r>
              <a:rPr lang="es-ES" sz="2000">
                <a:solidFill>
                  <a:schemeClr val="tx1"/>
                </a:solidFill>
              </a:rPr>
              <a:t>2018</a:t>
            </a:r>
            <a:r>
              <a:rPr lang="es-ES" sz="2000" smtClean="0">
                <a:solidFill>
                  <a:schemeClr val="tx1"/>
                </a:solidFill>
              </a:rPr>
              <a:t>), model 6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42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Results</a:t>
            </a:r>
            <a:r>
              <a:rPr lang="en-US" smtClean="0"/>
              <a:t> </a:t>
            </a:r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0559" y="4997513"/>
            <a:ext cx="1756373" cy="57036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Healthy lifestyle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95313" y="2246769"/>
            <a:ext cx="2088333" cy="57036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Generative strategies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22475" y="2246769"/>
            <a:ext cx="1942670" cy="57036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Self-development strategies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45652" y="4997513"/>
            <a:ext cx="1756373" cy="57036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Psychological well-being</a:t>
            </a: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4" idx="0"/>
            <a:endCxn id="7" idx="2"/>
          </p:cNvCxnSpPr>
          <p:nvPr/>
        </p:nvCxnSpPr>
        <p:spPr>
          <a:xfrm flipV="1">
            <a:off x="1438746" y="2817137"/>
            <a:ext cx="1255064" cy="21803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7" idx="3"/>
            <a:endCxn id="6" idx="1"/>
          </p:cNvCxnSpPr>
          <p:nvPr/>
        </p:nvCxnSpPr>
        <p:spPr>
          <a:xfrm>
            <a:off x="3665145" y="2531953"/>
            <a:ext cx="223016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" idx="2"/>
            <a:endCxn id="8" idx="0"/>
          </p:cNvCxnSpPr>
          <p:nvPr/>
        </p:nvCxnSpPr>
        <p:spPr>
          <a:xfrm>
            <a:off x="6939480" y="2817137"/>
            <a:ext cx="1584359" cy="21803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3"/>
            <a:endCxn id="8" idx="1"/>
          </p:cNvCxnSpPr>
          <p:nvPr/>
        </p:nvCxnSpPr>
        <p:spPr>
          <a:xfrm>
            <a:off x="2316932" y="5282697"/>
            <a:ext cx="532872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316932" y="2869194"/>
            <a:ext cx="4129135" cy="22822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2"/>
          </p:cNvCxnSpPr>
          <p:nvPr/>
        </p:nvCxnSpPr>
        <p:spPr>
          <a:xfrm>
            <a:off x="2693810" y="2817137"/>
            <a:ext cx="5289837" cy="21803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815623" y="1205199"/>
            <a:ext cx="1756373" cy="57036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Healthy lifestyle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975286" y="1205199"/>
            <a:ext cx="1756373" cy="57036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Psychological well-being</a:t>
            </a: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5" name="Прямая со стрелкой 44"/>
          <p:cNvCxnSpPr>
            <a:stCxn id="43" idx="3"/>
            <a:endCxn id="44" idx="1"/>
          </p:cNvCxnSpPr>
          <p:nvPr/>
        </p:nvCxnSpPr>
        <p:spPr>
          <a:xfrm>
            <a:off x="3571996" y="1490383"/>
            <a:ext cx="240329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177626" y="1102329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0,250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342747" y="5282697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0,244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126460" y="3540529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0,015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550683" y="4271412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0,025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184214" y="2143900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0,295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254037" y="3528124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1,183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469154" y="3450064"/>
            <a:ext cx="1192030" cy="4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-0,427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5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Conclusions</a:t>
            </a:r>
            <a:r>
              <a:rPr lang="en-US" smtClean="0"/>
              <a:t>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56D6BD-C6D4-44E9-8BDB-38A8F809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8414"/>
            <a:ext cx="9467190" cy="50450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Associations between healthy lifestyle and psychological well-being are well-established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Health is considered as one of the key components of quality of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Still, it’s effects could be mediated by different characteristics. In our study those characteristics were self-development and generative strategies. Overall the effects were quite small, still there is room for more analysis, particularly with regard to demographic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We expected mediation effects of lifestyle strategies on the associoation between healthy lifestyle and psychological well-being, but found no significant effects. This result suggest that healthy lifestyle as a behavior and as a futurization strategy might have different mechanisms that need further investigation. 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4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A2B33-419C-4D37-A640-D6EA8C6F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78674"/>
            <a:ext cx="10303852" cy="705576"/>
          </a:xfrm>
        </p:spPr>
        <p:txBody>
          <a:bodyPr/>
          <a:lstStyle/>
          <a:p>
            <a:r>
              <a:rPr lang="en-US" smtClean="0"/>
              <a:t>Limitations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56D6BD-C6D4-44E9-8BDB-38A8F809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8414"/>
            <a:ext cx="9467190" cy="504507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As this projects is the first attemt to study futurization of aging and operanalize the very idea of futurization of aging, it has a lot of limitations.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tx1"/>
                </a:solidFill>
              </a:rPr>
              <a:t>The strongest limitation – need for longitudinal study.</a:t>
            </a:r>
            <a:endParaRPr lang="ru-RU" sz="200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The far perspective – neuronal </a:t>
            </a:r>
            <a:r>
              <a:rPr lang="en-US" sz="2000">
                <a:solidFill>
                  <a:schemeClr val="tx1"/>
                </a:solidFill>
              </a:rPr>
              <a:t>networks </a:t>
            </a:r>
            <a:r>
              <a:rPr lang="en-US" sz="2000" smtClean="0">
                <a:solidFill>
                  <a:schemeClr val="tx1"/>
                </a:solidFill>
              </a:rPr>
              <a:t>to forecast </a:t>
            </a:r>
            <a:r>
              <a:rPr lang="en-US" sz="2000">
                <a:solidFill>
                  <a:schemeClr val="tx1"/>
                </a:solidFill>
              </a:rPr>
              <a:t>trajectory </a:t>
            </a:r>
            <a:r>
              <a:rPr lang="en-US" sz="2000">
                <a:solidFill>
                  <a:schemeClr val="tx1"/>
                </a:solidFill>
              </a:rPr>
              <a:t>of </a:t>
            </a:r>
            <a:r>
              <a:rPr lang="en-US" sz="2000" smtClean="0">
                <a:solidFill>
                  <a:schemeClr val="tx1"/>
                </a:solidFill>
              </a:rPr>
              <a:t>aging and </a:t>
            </a:r>
            <a:r>
              <a:rPr lang="en-US" sz="2000" smtClean="0">
                <a:solidFill>
                  <a:schemeClr val="tx1"/>
                </a:solidFill>
              </a:rPr>
              <a:t> build individual programs of creating one’s aging.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CE5BCEE7-AA55-495E-AE44-911732B8F550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53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="" xmlns:a16="http://schemas.microsoft.com/office/drawing/2014/main" id="{1068838A-296A-4999-B756-4D98A18A46A4}"/>
              </a:ext>
            </a:extLst>
          </p:cNvPr>
          <p:cNvSpPr txBox="1">
            <a:spLocks/>
          </p:cNvSpPr>
          <p:nvPr/>
        </p:nvSpPr>
        <p:spPr>
          <a:xfrm>
            <a:off x="11456376" y="6460602"/>
            <a:ext cx="663632" cy="239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D38E61-9C24-476F-BFBC-20F0EEEA3A3D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F41C69C-2362-4AA3-B3D8-85BB2A7EC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6" t="33931" r="3162" b="838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25398F6-BBA0-422B-B22D-FC0C528A8C27}"/>
              </a:ext>
            </a:extLst>
          </p:cNvPr>
          <p:cNvSpPr/>
          <p:nvPr/>
        </p:nvSpPr>
        <p:spPr>
          <a:xfrm>
            <a:off x="2597499" y="4550912"/>
            <a:ext cx="9059593" cy="562708"/>
          </a:xfrm>
          <a:prstGeom prst="rect">
            <a:avLst/>
          </a:prstGeom>
          <a:solidFill>
            <a:schemeClr val="accent3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8C6C4E47-3D4E-43A4-A77F-0ADD9F1B0048}"/>
              </a:ext>
            </a:extLst>
          </p:cNvPr>
          <p:cNvSpPr txBox="1">
            <a:spLocks/>
          </p:cNvSpPr>
          <p:nvPr/>
        </p:nvSpPr>
        <p:spPr>
          <a:xfrm>
            <a:off x="2723083" y="4613011"/>
            <a:ext cx="8856637" cy="424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cap="all" smtClean="0">
                <a:solidFill>
                  <a:schemeClr val="bg1"/>
                </a:solidFill>
                <a:latin typeface="Segoe UI" panose="020B0502040204020203" pitchFamily="34" charset="0"/>
                <a:ea typeface="Open Sans ExtraBold" pitchFamily="2" charset="0"/>
                <a:cs typeface="Segoe UI" panose="020B0502040204020203" pitchFamily="34" charset="0"/>
              </a:rPr>
              <a:t>Thank you</a:t>
            </a:r>
            <a:endParaRPr lang="ru-RU" sz="2400" b="1" kern="0" cap="all" dirty="0">
              <a:solidFill>
                <a:schemeClr val="bg1"/>
              </a:solidFill>
              <a:latin typeface="Segoe UI" panose="020B0502040204020203" pitchFamily="34" charset="0"/>
              <a:ea typeface="Open Sans ExtraBold" pitchFamily="2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ACCF89A-E838-4CD4-B4FE-44CE75C90BDA}"/>
              </a:ext>
            </a:extLst>
          </p:cNvPr>
          <p:cNvSpPr/>
          <p:nvPr/>
        </p:nvSpPr>
        <p:spPr>
          <a:xfrm>
            <a:off x="2597499" y="5169891"/>
            <a:ext cx="9059593" cy="1132449"/>
          </a:xfrm>
          <a:prstGeom prst="rect">
            <a:avLst/>
          </a:prstGeom>
          <a:solidFill>
            <a:schemeClr val="bg2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E83710D-7BED-44A8-A571-A9EF86E611F7}"/>
              </a:ext>
            </a:extLst>
          </p:cNvPr>
          <p:cNvSpPr/>
          <p:nvPr/>
        </p:nvSpPr>
        <p:spPr>
          <a:xfrm>
            <a:off x="2723082" y="5267504"/>
            <a:ext cx="8707167" cy="584775"/>
          </a:xfrm>
          <a:prstGeom prst="rect">
            <a:avLst/>
          </a:prstGeom>
        </p:spPr>
        <p:txBody>
          <a:bodyPr wrap="square" numCol="1" spcCol="252000">
            <a:spAutoFit/>
          </a:bodyPr>
          <a:lstStyle/>
          <a:p>
            <a:r>
              <a:rPr lang="en-US" sz="3200"/>
              <a:t>mail</a:t>
            </a:r>
            <a:r>
              <a:rPr lang="en-US" sz="3200"/>
              <a:t>: </a:t>
            </a:r>
            <a:r>
              <a:rPr lang="en-US" sz="3200" smtClean="0"/>
              <a:t>o.strizhitskaya@spbu.ru</a:t>
            </a:r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2906048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300 лет СПбГУ">
      <a:dk1>
        <a:srgbClr val="181818"/>
      </a:dk1>
      <a:lt1>
        <a:sysClr val="window" lastClr="FFFFFF"/>
      </a:lt1>
      <a:dk2>
        <a:srgbClr val="C9BCAB"/>
      </a:dk2>
      <a:lt2>
        <a:srgbClr val="FBF9F7"/>
      </a:lt2>
      <a:accent1>
        <a:srgbClr val="AF2C22"/>
      </a:accent1>
      <a:accent2>
        <a:srgbClr val="C8A06E"/>
      </a:accent2>
      <a:accent3>
        <a:srgbClr val="8D3F3F"/>
      </a:accent3>
      <a:accent4>
        <a:srgbClr val="C9BCAB"/>
      </a:accent4>
      <a:accent5>
        <a:srgbClr val="878787"/>
      </a:accent5>
      <a:accent6>
        <a:srgbClr val="AE6464"/>
      </a:accent6>
      <a:hlink>
        <a:srgbClr val="245590"/>
      </a:hlink>
      <a:folHlink>
        <a:srgbClr val="088FE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676</Words>
  <Application>Microsoft Office PowerPoint</Application>
  <PresentationFormat>Произвольный</PresentationFormat>
  <Paragraphs>85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Strategies of futurization of aging, healthy lifestyle and psychological well-being in middle adults</vt:lpstr>
      <vt:lpstr>Презентация PowerPoint</vt:lpstr>
      <vt:lpstr>Background</vt:lpstr>
      <vt:lpstr>Background</vt:lpstr>
      <vt:lpstr>Background</vt:lpstr>
      <vt:lpstr>Design </vt:lpstr>
      <vt:lpstr>Results </vt:lpstr>
      <vt:lpstr>Conclusions </vt:lpstr>
      <vt:lpstr>Limitations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Nadja Lapshina</dc:creator>
  <cp:lastModifiedBy>Olga Strizhitskaya</cp:lastModifiedBy>
  <cp:revision>103</cp:revision>
  <dcterms:created xsi:type="dcterms:W3CDTF">2022-11-23T08:08:14Z</dcterms:created>
  <dcterms:modified xsi:type="dcterms:W3CDTF">2024-06-26T13:29:07Z</dcterms:modified>
</cp:coreProperties>
</file>