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59" r:id="rId17"/>
    <p:sldId id="26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28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094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87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26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883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9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414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819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70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31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2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54385-3D5E-4972-A658-52FF1A0018E5}" type="datetimeFigureOut">
              <a:rPr lang="ru-RU" smtClean="0"/>
              <a:t>пн 02.12.24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B017C-8AA7-4CB0-84D6-B1D40F1E4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79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Понятие Духа </a:t>
            </a:r>
            <a:r>
              <a:rPr lang="ru-RU" dirty="0"/>
              <a:t>в шумеро-аккадской </a:t>
            </a:r>
            <a:r>
              <a:rPr lang="ru-RU" dirty="0" smtClean="0"/>
              <a:t>культуре и его основные коннотации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В.В. Емельянов (СПбГУ)</a:t>
            </a:r>
          </a:p>
          <a:p>
            <a:r>
              <a:rPr lang="ru-RU" dirty="0" smtClean="0"/>
              <a:t>03.12.2024 г.</a:t>
            </a:r>
          </a:p>
          <a:p>
            <a:r>
              <a:rPr lang="ru-RU" dirty="0" smtClean="0"/>
              <a:t>Институт славяноведения РАН</a:t>
            </a:r>
          </a:p>
          <a:p>
            <a:r>
              <a:rPr lang="ru-RU" dirty="0" smtClean="0"/>
              <a:t>Научные чтения памяти В.Н. </a:t>
            </a:r>
            <a:r>
              <a:rPr lang="ru-RU" dirty="0" err="1" smtClean="0"/>
              <a:t>Топорова</a:t>
            </a:r>
            <a:r>
              <a:rPr lang="ru-RU" dirty="0" smtClean="0"/>
              <a:t> и </a:t>
            </a:r>
            <a:r>
              <a:rPr lang="ru-RU" dirty="0" err="1" smtClean="0"/>
              <a:t>Вяч</a:t>
            </a:r>
            <a:r>
              <a:rPr lang="ru-RU" dirty="0" smtClean="0"/>
              <a:t>. Вс. Иванова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464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Дух богов как блаженный северный ветер (</a:t>
            </a:r>
            <a:r>
              <a:rPr lang="ru-RU" dirty="0" err="1" smtClean="0"/>
              <a:t>Цил</a:t>
            </a:r>
            <a:r>
              <a:rPr lang="ru-RU" dirty="0" smtClean="0"/>
              <a:t>. А </a:t>
            </a:r>
            <a:r>
              <a:rPr lang="ru-RU" dirty="0" err="1" smtClean="0"/>
              <a:t>Гудеа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277. Когда к моему храму, первейшему, </a:t>
            </a:r>
            <a:r>
              <a:rPr lang="ru-RU" dirty="0" err="1" smtClean="0"/>
              <a:t>драгоценнейшему</a:t>
            </a:r>
            <a:r>
              <a:rPr lang="ru-RU" dirty="0" smtClean="0"/>
              <a:t> во всех странах,</a:t>
            </a:r>
            <a:br>
              <a:rPr lang="ru-RU" dirty="0" smtClean="0"/>
            </a:br>
            <a:r>
              <a:rPr lang="ru-RU" dirty="0" smtClean="0"/>
              <a:t>278. К правой руке </a:t>
            </a:r>
            <a:r>
              <a:rPr lang="ru-RU" dirty="0" err="1" smtClean="0"/>
              <a:t>Лагаша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279. К </a:t>
            </a:r>
            <a:r>
              <a:rPr lang="ru-RU" dirty="0" err="1" smtClean="0"/>
              <a:t>Анзу</a:t>
            </a:r>
            <a:r>
              <a:rPr lang="ru-RU" dirty="0" smtClean="0"/>
              <a:t>, кричащему на горизонте,</a:t>
            </a:r>
            <a:br>
              <a:rPr lang="ru-RU" dirty="0" smtClean="0"/>
            </a:br>
            <a:r>
              <a:rPr lang="ru-RU" dirty="0" smtClean="0"/>
              <a:t>280. К </a:t>
            </a:r>
            <a:r>
              <a:rPr lang="ru-RU" dirty="0" err="1" smtClean="0"/>
              <a:t>Энинну</a:t>
            </a:r>
            <a:r>
              <a:rPr lang="ru-RU" dirty="0" smtClean="0"/>
              <a:t>, храму моей царственности,</a:t>
            </a:r>
            <a:br>
              <a:rPr lang="ru-RU" dirty="0" smtClean="0"/>
            </a:br>
            <a:r>
              <a:rPr lang="ru-RU" dirty="0" smtClean="0"/>
              <a:t>281. О праведный пастырь </a:t>
            </a:r>
            <a:r>
              <a:rPr lang="ru-RU" dirty="0" err="1" smtClean="0"/>
              <a:t>Гудеа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282. Ты правую руку протянешь –</a:t>
            </a:r>
            <a:br>
              <a:rPr lang="ru-RU" dirty="0" smtClean="0"/>
            </a:br>
            <a:r>
              <a:rPr lang="ru-RU" dirty="0" smtClean="0"/>
              <a:t>283. В Небе влажный ветер я кликну,</a:t>
            </a:r>
            <a:br>
              <a:rPr lang="ru-RU" dirty="0" smtClean="0"/>
            </a:br>
            <a:r>
              <a:rPr lang="ru-RU" dirty="0" smtClean="0"/>
              <a:t>284. Пусть изобилие с Неба тебе принесет он!</a:t>
            </a:r>
            <a:br>
              <a:rPr lang="ru-RU" dirty="0" smtClean="0"/>
            </a:br>
            <a:r>
              <a:rPr lang="ru-RU" dirty="0" smtClean="0"/>
              <a:t>285. Страна к изобилию пусть протянет руку!</a:t>
            </a:r>
            <a:br>
              <a:rPr lang="ru-RU" dirty="0" smtClean="0"/>
            </a:br>
            <a:r>
              <a:rPr lang="ru-RU" dirty="0" smtClean="0"/>
              <a:t>286. Пусть с закладкой фундамента моего храма</a:t>
            </a:r>
            <a:br>
              <a:rPr lang="ru-RU" dirty="0" smtClean="0"/>
            </a:br>
            <a:r>
              <a:rPr lang="ru-RU" dirty="0" smtClean="0"/>
              <a:t>287. Изобилие прибудет:</a:t>
            </a:r>
            <a:br>
              <a:rPr lang="ru-RU" dirty="0" smtClean="0"/>
            </a:br>
            <a:r>
              <a:rPr lang="ru-RU" dirty="0" smtClean="0"/>
              <a:t>288. Поля великие пусть руки к тебе поднимут,</a:t>
            </a:r>
            <a:br>
              <a:rPr lang="ru-RU" dirty="0" smtClean="0"/>
            </a:br>
            <a:r>
              <a:rPr lang="ru-RU" dirty="0" smtClean="0"/>
              <a:t>289. Каналы, арыки пусть склонят к тебе свои шеи,</a:t>
            </a:r>
            <a:br>
              <a:rPr lang="ru-RU" dirty="0" smtClean="0"/>
            </a:br>
            <a:r>
              <a:rPr lang="ru-RU" dirty="0" smtClean="0"/>
              <a:t>290. Пусть холмы – земли, откуда вода не выходит –</a:t>
            </a:r>
            <a:br>
              <a:rPr lang="ru-RU" dirty="0" smtClean="0"/>
            </a:br>
            <a:r>
              <a:rPr lang="ru-RU" dirty="0" smtClean="0"/>
              <a:t>291. Воду к тебе выводят,</a:t>
            </a:r>
            <a:br>
              <a:rPr lang="ru-RU" dirty="0" smtClean="0"/>
            </a:br>
            <a:r>
              <a:rPr lang="ru-RU" dirty="0" smtClean="0"/>
              <a:t>292. Шумер превосходное масло пусть наливает,</a:t>
            </a:r>
            <a:br>
              <a:rPr lang="ru-RU" dirty="0" smtClean="0"/>
            </a:br>
            <a:r>
              <a:rPr lang="ru-RU" dirty="0" smtClean="0"/>
              <a:t>293. Шерсть превосходную пусть отмеряет!</a:t>
            </a:r>
            <a:br>
              <a:rPr lang="ru-RU" dirty="0" smtClean="0"/>
            </a:br>
            <a:r>
              <a:rPr lang="ru-RU" dirty="0" smtClean="0"/>
              <a:t>294. Когда ты наполнишь фундамент моего храма,</a:t>
            </a:r>
            <a:br>
              <a:rPr lang="ru-RU" dirty="0" smtClean="0"/>
            </a:br>
            <a:r>
              <a:rPr lang="ru-RU" dirty="0" smtClean="0"/>
              <a:t>295. И правую руку свою к нему ты протянешь, -</a:t>
            </a:r>
            <a:br>
              <a:rPr lang="ru-RU" dirty="0" smtClean="0"/>
            </a:br>
            <a:r>
              <a:rPr lang="ru-RU" dirty="0" smtClean="0"/>
              <a:t>296. Тогда на лесистую гору, где веет северный ветер,</a:t>
            </a:r>
            <a:br>
              <a:rPr lang="ru-RU" dirty="0" smtClean="0"/>
            </a:br>
            <a:r>
              <a:rPr lang="ru-RU" dirty="0" smtClean="0"/>
              <a:t>297. Стопы свои возложу я:</a:t>
            </a:r>
            <a:br>
              <a:rPr lang="ru-RU" dirty="0" smtClean="0"/>
            </a:br>
            <a:r>
              <a:rPr lang="ru-RU" dirty="0" smtClean="0"/>
              <a:t>298. Муж с могучей рукой – северный ветер – с горы той, с чистого места</a:t>
            </a:r>
            <a:br>
              <a:rPr lang="ru-RU" dirty="0" smtClean="0"/>
            </a:br>
            <a:r>
              <a:rPr lang="ru-RU" dirty="0" smtClean="0"/>
              <a:t>299. Пусть дуновение на тебя направит!</a:t>
            </a:r>
            <a:br>
              <a:rPr lang="ru-RU" dirty="0" smtClean="0"/>
            </a:br>
            <a:r>
              <a:rPr lang="ru-RU" dirty="0" smtClean="0"/>
              <a:t>300. Если Стране это силы придаст –</a:t>
            </a:r>
            <a:br>
              <a:rPr lang="ru-RU" dirty="0" smtClean="0"/>
            </a:br>
            <a:r>
              <a:rPr lang="ru-RU" dirty="0" smtClean="0"/>
              <a:t>301. Один человек работу двоих исполнить сумеет!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41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Дух богов в Библии и в шумеро-аккадских текстах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 </a:t>
            </a:r>
            <a:r>
              <a:rPr lang="he-IL" dirty="0" smtClean="0"/>
              <a:t>‏</a:t>
            </a:r>
            <a:r>
              <a:rPr lang="en-US" dirty="0" smtClean="0"/>
              <a:t> </a:t>
            </a:r>
            <a:r>
              <a:rPr lang="he-IL" dirty="0" smtClean="0"/>
              <a:t>רוח אלוהים</a:t>
            </a:r>
            <a:r>
              <a:rPr lang="en-US" dirty="0" smtClean="0"/>
              <a:t> </a:t>
            </a:r>
            <a:r>
              <a:rPr lang="en-US" dirty="0" err="1" smtClean="0"/>
              <a:t>ruah</a:t>
            </a:r>
            <a:r>
              <a:rPr lang="en-US" dirty="0" smtClean="0"/>
              <a:t> Elohim “</a:t>
            </a:r>
            <a:r>
              <a:rPr lang="ru-RU" dirty="0" smtClean="0"/>
              <a:t>дух богов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/>
              <a:t>“И, крестившись, Иисус тотчас вышел из воды, – и се, отверзлись Ему небеса, и увидел Иоанн Духа Божия, Который сходил, как голубь, и ниспускался на Него. И се, глас с небес глаголющий: Сей есть Сын Мой возлюбленный, в Котором Мое благоволение” (Мф. 3, 16-17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Теодицея (</a:t>
            </a:r>
            <a:r>
              <a:rPr lang="en-US" dirty="0" smtClean="0"/>
              <a:t>XII </a:t>
            </a:r>
            <a:r>
              <a:rPr lang="ru-RU" dirty="0" smtClean="0"/>
              <a:t>в. до н.э.)</a:t>
            </a:r>
          </a:p>
          <a:p>
            <a:r>
              <a:rPr lang="ru-RU" dirty="0" smtClean="0"/>
              <a:t>241. </a:t>
            </a:r>
            <a:r>
              <a:rPr lang="en-US" dirty="0" smtClean="0"/>
              <a:t>š</a:t>
            </a:r>
            <a:r>
              <a:rPr lang="ru-RU" dirty="0" smtClean="0"/>
              <a:t>a-a-</a:t>
            </a:r>
            <a:r>
              <a:rPr lang="ru-RU" dirty="0" err="1" smtClean="0"/>
              <a:t>ra</a:t>
            </a:r>
            <a:r>
              <a:rPr lang="ru-RU" dirty="0" smtClean="0"/>
              <a:t> </a:t>
            </a:r>
            <a:r>
              <a:rPr lang="en-US" dirty="0" smtClean="0"/>
              <a:t>ṭ</a:t>
            </a:r>
            <a:r>
              <a:rPr lang="ru-RU" dirty="0" smtClean="0"/>
              <a:t>a-a-</a:t>
            </a:r>
            <a:r>
              <a:rPr lang="ru-RU" dirty="0" err="1" smtClean="0"/>
              <a:t>ba</a:t>
            </a:r>
            <a:r>
              <a:rPr lang="ru-RU" dirty="0" smtClean="0"/>
              <a:t> </a:t>
            </a:r>
            <a:r>
              <a:rPr lang="en-US" dirty="0" smtClean="0"/>
              <a:t>š</a:t>
            </a:r>
            <a:r>
              <a:rPr lang="ru-RU" dirty="0" smtClean="0"/>
              <a:t>a DINGIR.ME</a:t>
            </a:r>
            <a:r>
              <a:rPr lang="en-US" dirty="0" smtClean="0"/>
              <a:t>Š</a:t>
            </a:r>
            <a:r>
              <a:rPr lang="ru-RU" dirty="0" smtClean="0"/>
              <a:t> </a:t>
            </a:r>
            <a:r>
              <a:rPr lang="en-US" dirty="0" smtClean="0"/>
              <a:t>š</a:t>
            </a:r>
            <a:r>
              <a:rPr lang="ru-RU" dirty="0" smtClean="0"/>
              <a:t>i-</a:t>
            </a:r>
            <a:r>
              <a:rPr lang="ru-RU" dirty="0" err="1" smtClean="0"/>
              <a:t>te</a:t>
            </a:r>
            <a:r>
              <a:rPr lang="ru-RU" dirty="0" smtClean="0"/>
              <a:t>-' e-e-</a:t>
            </a:r>
            <a:r>
              <a:rPr lang="ru-RU" dirty="0" err="1" smtClean="0"/>
              <a:t>ma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"ветер добрый богов найди,</a:t>
            </a:r>
            <a:endParaRPr lang="en-US" dirty="0" smtClean="0"/>
          </a:p>
          <a:p>
            <a:r>
              <a:rPr lang="en-US" dirty="0"/>
              <a:t>242 </a:t>
            </a:r>
            <a:r>
              <a:rPr lang="en-US" i="1" dirty="0" err="1" smtClean="0"/>
              <a:t>ša</a:t>
            </a:r>
            <a:r>
              <a:rPr lang="en-US" i="1" dirty="0" smtClean="0"/>
              <a:t> </a:t>
            </a:r>
            <a:r>
              <a:rPr lang="en-US" dirty="0"/>
              <a:t>MU.AN.NA </a:t>
            </a:r>
            <a:r>
              <a:rPr lang="en-US" i="1" dirty="0" err="1" smtClean="0"/>
              <a:t>tu</a:t>
            </a:r>
            <a:r>
              <a:rPr lang="en-US" i="1" dirty="0" smtClean="0"/>
              <a:t>-</a:t>
            </a:r>
            <a:r>
              <a:rPr lang="en-US" i="1" dirty="0" err="1"/>
              <a:t>h</a:t>
            </a:r>
            <a:r>
              <a:rPr lang="en-US" i="1" dirty="0" err="1" smtClean="0"/>
              <a:t>al</a:t>
            </a:r>
            <a:r>
              <a:rPr lang="en-US" i="1" dirty="0" smtClean="0"/>
              <a:t>-li-</a:t>
            </a:r>
            <a:r>
              <a:rPr lang="en-US" i="1" dirty="0" err="1" smtClean="0"/>
              <a:t>qu</a:t>
            </a:r>
            <a:r>
              <a:rPr lang="en-US" i="1" dirty="0" smtClean="0"/>
              <a:t> </a:t>
            </a:r>
            <a:r>
              <a:rPr lang="en-US" i="1" dirty="0"/>
              <a:t>ta-</a:t>
            </a:r>
            <a:r>
              <a:rPr lang="en-US" i="1" dirty="0" err="1"/>
              <a:t>rab</a:t>
            </a:r>
            <a:r>
              <a:rPr lang="en-US" i="1" dirty="0"/>
              <a:t> a-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smtClean="0"/>
              <a:t>sur-</a:t>
            </a:r>
            <a:r>
              <a:rPr lang="en-US" i="1" dirty="0" err="1" smtClean="0"/>
              <a:t>ri</a:t>
            </a:r>
            <a:endParaRPr lang="en-US" i="1" dirty="0" smtClean="0"/>
          </a:p>
          <a:p>
            <a:r>
              <a:rPr lang="ru-RU" dirty="0" smtClean="0"/>
              <a:t>(и) утраченное за год ты восстановишь</a:t>
            </a:r>
            <a:r>
              <a:rPr lang="en-US" dirty="0" smtClean="0"/>
              <a:t> </a:t>
            </a:r>
            <a:r>
              <a:rPr lang="ru-RU" dirty="0" smtClean="0"/>
              <a:t>тотчас</a:t>
            </a:r>
            <a:r>
              <a:rPr lang="en-US" dirty="0" smtClean="0"/>
              <a:t>”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Итак, здесь есть "ветер богов" (также </a:t>
            </a:r>
            <a:r>
              <a:rPr lang="ru-RU" dirty="0" err="1" smtClean="0"/>
              <a:t>мн.ч</a:t>
            </a:r>
            <a:r>
              <a:rPr lang="ru-RU" dirty="0" smtClean="0"/>
              <a:t>.) и определение "добрый</a:t>
            </a:r>
            <a:r>
              <a:rPr lang="en-US" dirty="0" smtClean="0"/>
              <a:t>, </a:t>
            </a:r>
            <a:r>
              <a:rPr lang="ru-RU" dirty="0" smtClean="0"/>
              <a:t>благой" (то же, что еврейское </a:t>
            </a:r>
            <a:r>
              <a:rPr lang="ru-RU" dirty="0" err="1" smtClean="0"/>
              <a:t>tob</a:t>
            </a:r>
            <a:r>
              <a:rPr lang="ru-RU" dirty="0" smtClean="0"/>
              <a:t>). Само аккадское </a:t>
            </a:r>
            <a:r>
              <a:rPr lang="en-US" dirty="0" smtClean="0"/>
              <a:t>ṭ</a:t>
            </a:r>
            <a:r>
              <a:rPr lang="ru-RU" dirty="0" err="1"/>
              <a:t>ā</a:t>
            </a:r>
            <a:r>
              <a:rPr lang="ru-RU" dirty="0" err="1" smtClean="0"/>
              <a:t>bu</a:t>
            </a:r>
            <a:r>
              <a:rPr lang="ru-RU" dirty="0" smtClean="0"/>
              <a:t> значит "благоприятный, сладкий, пресный (о воде)". Следовательно, речь идет о ветре богов, который является благоприятным для жизни и благополучия человека.</a:t>
            </a:r>
            <a:br>
              <a:rPr lang="ru-RU" dirty="0" smtClean="0"/>
            </a:br>
            <a:r>
              <a:rPr lang="ru-RU" dirty="0"/>
              <a:t>С</a:t>
            </a:r>
            <a:r>
              <a:rPr lang="ru-RU" dirty="0" smtClean="0"/>
              <a:t>о </a:t>
            </a:r>
            <a:r>
              <a:rPr lang="ru-RU" dirty="0" err="1" smtClean="0"/>
              <a:t>старовавилонского</a:t>
            </a:r>
            <a:r>
              <a:rPr lang="ru-RU" dirty="0" smtClean="0"/>
              <a:t> времени в текстах встречаются выражения, связанные с ветром богов в значении "дух, дыхание богов". И в томе CAD </a:t>
            </a:r>
            <a:r>
              <a:rPr lang="en-US" dirty="0" smtClean="0"/>
              <a:t>Š</a:t>
            </a:r>
            <a:r>
              <a:rPr lang="ru-RU" dirty="0" smtClean="0"/>
              <a:t> 2, 138-139 перед нами целый набор таких выражений: "Некий бог - бог благого ветра", "Не бойся, </a:t>
            </a:r>
            <a:r>
              <a:rPr lang="ru-RU" dirty="0" err="1" smtClean="0"/>
              <a:t>Ашшурбанапал</a:t>
            </a:r>
            <a:r>
              <a:rPr lang="ru-RU" dirty="0" smtClean="0"/>
              <a:t>! Я кликну благие ветры на твою жизнь!", "Твоя речь - благой ветер, жизнь всех стран!", "Древо, на которое подул ветер богов, дает много плода!". Есть даже имена собственные со значениями "Благой ветер </a:t>
            </a:r>
            <a:r>
              <a:rPr lang="ru-RU" dirty="0" err="1" smtClean="0"/>
              <a:t>Иштар</a:t>
            </a:r>
            <a:r>
              <a:rPr lang="ru-RU" dirty="0" smtClean="0"/>
              <a:t>", "Благой ветер Сина", "Под благим ветром </a:t>
            </a:r>
            <a:r>
              <a:rPr lang="ru-RU" dirty="0" err="1" smtClean="0"/>
              <a:t>Набу</a:t>
            </a:r>
            <a:r>
              <a:rPr lang="ru-RU" dirty="0" smtClean="0"/>
              <a:t> я хожу", "Ветром (богов) я оживлен".</a:t>
            </a:r>
            <a:br>
              <a:rPr lang="ru-RU" dirty="0" smtClean="0"/>
            </a:br>
            <a:r>
              <a:rPr lang="ru-RU" dirty="0" smtClean="0"/>
              <a:t>То, что </a:t>
            </a:r>
            <a:r>
              <a:rPr lang="en-US" dirty="0" err="1" smtClean="0"/>
              <a:t>šā</a:t>
            </a:r>
            <a:r>
              <a:rPr lang="ru-RU" dirty="0" err="1" smtClean="0"/>
              <a:t>ru</a:t>
            </a:r>
            <a:r>
              <a:rPr lang="ru-RU" dirty="0" smtClean="0"/>
              <a:t> здесь значит именно "дух, дыхание", выясняется из медицинских текстов, где то же слово употребляется для обозначения дыхания изо рта и из носа. Интересен и один-единственный контекст, связанный с некромантией: у непогребенного дух (ветер) не вышел из тела.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68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Исхождение</a:t>
            </a:r>
            <a:r>
              <a:rPr lang="ru-RU" dirty="0" smtClean="0"/>
              <a:t> духа из тела умершего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TIM 6. 10 (= </a:t>
            </a:r>
            <a:r>
              <a:rPr lang="ru-RU" dirty="0" smtClean="0"/>
              <a:t>Шу-</a:t>
            </a:r>
            <a:r>
              <a:rPr lang="ru-RU" dirty="0" err="1" smtClean="0"/>
              <a:t>Суэн</a:t>
            </a:r>
            <a:r>
              <a:rPr lang="ru-RU" dirty="0" smtClean="0"/>
              <a:t> 7.3.8)</a:t>
            </a:r>
          </a:p>
          <a:p>
            <a:r>
              <a:rPr lang="en-US" b="1" dirty="0" smtClean="0"/>
              <a:t>obverse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1. [x] </a:t>
            </a:r>
            <a:r>
              <a:rPr lang="en-US" dirty="0" err="1" smtClean="0"/>
              <a:t>udu</a:t>
            </a:r>
            <a:r>
              <a:rPr lang="en-US" dirty="0" smtClean="0"/>
              <a:t># </a:t>
            </a:r>
            <a:r>
              <a:rPr lang="en-US" dirty="0" err="1" smtClean="0"/>
              <a:t>niga</a:t>
            </a:r>
            <a:r>
              <a:rPr lang="en-US" dirty="0" smtClean="0"/>
              <a:t># </a:t>
            </a:r>
            <a:br>
              <a:rPr lang="en-US" dirty="0" smtClean="0"/>
            </a:br>
            <a:r>
              <a:rPr lang="en-US" dirty="0" smtClean="0"/>
              <a:t>2. u4#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#-ze2!-ma-ma ba-dab5-ba-a </a:t>
            </a:r>
            <a:br>
              <a:rPr lang="en-US" dirty="0" smtClean="0"/>
            </a:br>
            <a:r>
              <a:rPr lang="en-US" dirty="0" smtClean="0"/>
              <a:t>3. u4 [...] 1(</a:t>
            </a:r>
            <a:r>
              <a:rPr lang="en-US" dirty="0" err="1" smtClean="0"/>
              <a:t>disz</a:t>
            </a:r>
            <a:r>
              <a:rPr lang="en-US" dirty="0" smtClean="0"/>
              <a:t>)-</a:t>
            </a:r>
            <a:r>
              <a:rPr lang="en-US" dirty="0" err="1" smtClean="0"/>
              <a:t>kam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4. 1(</a:t>
            </a:r>
            <a:r>
              <a:rPr lang="en-US" dirty="0" err="1" smtClean="0"/>
              <a:t>disz</a:t>
            </a:r>
            <a:r>
              <a:rPr lang="en-US" dirty="0" smtClean="0"/>
              <a:t>) masz2-gal#? {d}nin-sun2 </a:t>
            </a:r>
            <a:br>
              <a:rPr lang="en-US" dirty="0" smtClean="0"/>
            </a:br>
            <a:r>
              <a:rPr lang="en-US" dirty="0" smtClean="0"/>
              <a:t>5. 2(</a:t>
            </a:r>
            <a:r>
              <a:rPr lang="en-US" dirty="0" err="1" smtClean="0"/>
              <a:t>disz</a:t>
            </a:r>
            <a:r>
              <a:rPr lang="en-US" dirty="0" smtClean="0"/>
              <a:t>) </a:t>
            </a:r>
            <a:r>
              <a:rPr lang="en-US" dirty="0" err="1" smtClean="0"/>
              <a:t>udu</a:t>
            </a:r>
            <a:r>
              <a:rPr lang="en-US" dirty="0" smtClean="0"/>
              <a:t> </a:t>
            </a:r>
            <a:r>
              <a:rPr lang="en-US" dirty="0" err="1" smtClean="0"/>
              <a:t>niga</a:t>
            </a:r>
            <a:r>
              <a:rPr lang="en-US" dirty="0" smtClean="0"/>
              <a:t># u4 </a:t>
            </a:r>
            <a:r>
              <a:rPr lang="en-US" dirty="0" err="1" smtClean="0"/>
              <a:t>gesz</a:t>
            </a:r>
            <a:r>
              <a:rPr lang="en-US" dirty="0" smtClean="0"/>
              <a:t>-a-nag </a:t>
            </a:r>
            <a:r>
              <a:rPr lang="en-US" dirty="0" err="1" smtClean="0"/>
              <a:t>gidim</a:t>
            </a:r>
            <a:r>
              <a:rPr lang="en-US" dirty="0" smtClean="0"/>
              <a:t># </a:t>
            </a:r>
            <a:br>
              <a:rPr lang="en-US" dirty="0" smtClean="0"/>
            </a:br>
            <a:r>
              <a:rPr lang="en-US" dirty="0" smtClean="0"/>
              <a:t>6. te-ze2#!-ma-ma </a:t>
            </a:r>
            <a:r>
              <a:rPr lang="en-US" dirty="0" err="1" smtClean="0"/>
              <a:t>ba</a:t>
            </a:r>
            <a:r>
              <a:rPr lang="en-US" dirty="0" smtClean="0"/>
              <a:t>-a-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7. u4 8(</a:t>
            </a:r>
            <a:r>
              <a:rPr lang="en-US" dirty="0" err="1" smtClean="0"/>
              <a:t>disz</a:t>
            </a:r>
            <a:r>
              <a:rPr lang="en-US" dirty="0" smtClean="0"/>
              <a:t>)-</a:t>
            </a:r>
            <a:r>
              <a:rPr lang="en-US" dirty="0" err="1" smtClean="0"/>
              <a:t>kam</a:t>
            </a:r>
            <a:r>
              <a:rPr lang="en-US" dirty="0" smtClean="0"/>
              <a:t> </a:t>
            </a:r>
          </a:p>
          <a:p>
            <a:r>
              <a:rPr lang="en-US" dirty="0" smtClean="0"/>
              <a:t>“</a:t>
            </a:r>
            <a:r>
              <a:rPr lang="ru-RU" dirty="0" smtClean="0"/>
              <a:t>1 жирная овца на день хватания духа-</a:t>
            </a:r>
            <a:r>
              <a:rPr lang="en-US" dirty="0" err="1" smtClean="0"/>
              <a:t>im</a:t>
            </a:r>
            <a:r>
              <a:rPr lang="ru-RU" dirty="0" smtClean="0"/>
              <a:t> </a:t>
            </a:r>
            <a:r>
              <a:rPr lang="ru-RU" dirty="0" err="1" smtClean="0"/>
              <a:t>Тезенмамы</a:t>
            </a:r>
            <a:r>
              <a:rPr lang="ru-RU" dirty="0" smtClean="0"/>
              <a:t> – в 1-й день. 1 большая коза – для </a:t>
            </a:r>
            <a:r>
              <a:rPr lang="ru-RU" dirty="0" err="1" smtClean="0"/>
              <a:t>Нинсун</a:t>
            </a:r>
            <a:r>
              <a:rPr lang="ru-RU" dirty="0" smtClean="0"/>
              <a:t>, 2 жирные овцы – в день изготовления деревянного </a:t>
            </a:r>
            <a:r>
              <a:rPr lang="en-US" dirty="0" smtClean="0"/>
              <a:t>“</a:t>
            </a:r>
            <a:r>
              <a:rPr lang="ru-RU" dirty="0" smtClean="0"/>
              <a:t>места </a:t>
            </a:r>
            <a:r>
              <a:rPr lang="ru-RU" dirty="0" err="1" smtClean="0"/>
              <a:t>напоения</a:t>
            </a:r>
            <a:r>
              <a:rPr lang="ru-RU" dirty="0" smtClean="0"/>
              <a:t> водой</a:t>
            </a:r>
            <a:r>
              <a:rPr lang="en-US" dirty="0" smtClean="0"/>
              <a:t>”</a:t>
            </a:r>
            <a:r>
              <a:rPr lang="ru-RU" dirty="0" smtClean="0"/>
              <a:t> духа-</a:t>
            </a:r>
            <a:r>
              <a:rPr lang="en-US" dirty="0" err="1" smtClean="0"/>
              <a:t>gidim</a:t>
            </a:r>
            <a:r>
              <a:rPr lang="ru-RU" dirty="0" smtClean="0"/>
              <a:t> </a:t>
            </a:r>
            <a:r>
              <a:rPr lang="ru-RU" dirty="0" err="1" smtClean="0"/>
              <a:t>Тезенмамы</a:t>
            </a:r>
            <a:r>
              <a:rPr lang="ru-RU" dirty="0" smtClean="0"/>
              <a:t>, на 8-й день</a:t>
            </a:r>
            <a:r>
              <a:rPr lang="en-US" dirty="0" smtClean="0"/>
              <a:t>”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Срок превращения духа-ветра в дух-призрак составляет одну неделю. На 9-й день устраивается поминовение духа-призрака.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9404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Значения </a:t>
            </a:r>
            <a:r>
              <a:rPr lang="en-US" dirty="0" smtClean="0"/>
              <a:t>Abu(m)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Некое сооружение</a:t>
            </a:r>
            <a:r>
              <a:rPr lang="en-US" dirty="0" smtClean="0"/>
              <a:t> </a:t>
            </a:r>
            <a:r>
              <a:rPr lang="en-US" dirty="0" err="1" smtClean="0"/>
              <a:t>abu</a:t>
            </a:r>
            <a:endParaRPr lang="ru-RU" dirty="0" smtClean="0"/>
          </a:p>
          <a:p>
            <a:r>
              <a:rPr lang="ru-RU" dirty="0" smtClean="0"/>
              <a:t>Некий праздник</a:t>
            </a:r>
            <a:r>
              <a:rPr lang="en-US" dirty="0" smtClean="0"/>
              <a:t> (</a:t>
            </a:r>
            <a:r>
              <a:rPr lang="en-US" dirty="0" err="1" smtClean="0"/>
              <a:t>ezen</a:t>
            </a:r>
            <a:r>
              <a:rPr lang="en-US" dirty="0" smtClean="0"/>
              <a:t> a-</a:t>
            </a:r>
            <a:r>
              <a:rPr lang="en-US" dirty="0" err="1" smtClean="0"/>
              <a:t>bu</a:t>
            </a:r>
            <a:r>
              <a:rPr lang="en-US" dirty="0" smtClean="0"/>
              <a:t>-um)</a:t>
            </a:r>
            <a:r>
              <a:rPr lang="ru-RU" dirty="0" smtClean="0"/>
              <a:t>. Название записано слогами, а не идеограммой, что указывает на иноземное происхождение слова.</a:t>
            </a:r>
          </a:p>
          <a:p>
            <a:r>
              <a:rPr lang="en-US" dirty="0" smtClean="0"/>
              <a:t>V </a:t>
            </a:r>
            <a:r>
              <a:rPr lang="ru-RU" dirty="0" smtClean="0"/>
              <a:t>месяц стандартного вавилонского календаря (шумер. </a:t>
            </a:r>
            <a:r>
              <a:rPr lang="en-US" dirty="0" smtClean="0"/>
              <a:t>NE.NE.GAR “</a:t>
            </a:r>
            <a:r>
              <a:rPr lang="ru-RU" dirty="0" smtClean="0"/>
              <a:t>установление огней</a:t>
            </a:r>
            <a:r>
              <a:rPr lang="en-US" dirty="0" smtClean="0"/>
              <a:t>”), </a:t>
            </a:r>
            <a:r>
              <a:rPr lang="ru-RU" dirty="0" smtClean="0"/>
              <a:t>июль-август юлианского календаря</a:t>
            </a:r>
            <a:r>
              <a:rPr lang="en-US" dirty="0" smtClean="0"/>
              <a:t>, </a:t>
            </a:r>
            <a:r>
              <a:rPr lang="ru-RU" dirty="0" smtClean="0"/>
              <a:t>месяц праздника духов (</a:t>
            </a:r>
            <a:r>
              <a:rPr lang="en-US" dirty="0" err="1" smtClean="0"/>
              <a:t>ezen-gidim</a:t>
            </a:r>
            <a:r>
              <a:rPr lang="en-US" dirty="0" smtClean="0"/>
              <a:t>), </a:t>
            </a:r>
            <a:r>
              <a:rPr lang="ru-RU" dirty="0" smtClean="0"/>
              <a:t>месяц Гильгамеша</a:t>
            </a:r>
          </a:p>
          <a:p>
            <a:r>
              <a:rPr lang="en-US" dirty="0" smtClean="0"/>
              <a:t>V </a:t>
            </a:r>
            <a:r>
              <a:rPr lang="ru-RU" dirty="0" smtClean="0"/>
              <a:t>месяц еврейского </a:t>
            </a:r>
            <a:r>
              <a:rPr lang="ru-RU" dirty="0" err="1" smtClean="0"/>
              <a:t>послепленного</a:t>
            </a:r>
            <a:r>
              <a:rPr lang="ru-RU" dirty="0" smtClean="0"/>
              <a:t> календаря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Ав</a:t>
            </a:r>
            <a:r>
              <a:rPr lang="ru-RU" dirty="0" smtClean="0"/>
              <a:t>)</a:t>
            </a:r>
          </a:p>
          <a:p>
            <a:r>
              <a:rPr lang="ru-RU" dirty="0" smtClean="0"/>
              <a:t>9 Ава – скорбные дни иудеев, разрушение обоих храмов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96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Этимологические версии </a:t>
            </a:r>
            <a:r>
              <a:rPr lang="en-US" dirty="0"/>
              <a:t>A</a:t>
            </a:r>
            <a:r>
              <a:rPr lang="en-US" dirty="0" smtClean="0"/>
              <a:t>bu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от </a:t>
            </a:r>
            <a:r>
              <a:rPr lang="ru-RU" dirty="0" err="1"/>
              <a:t>общесемит</a:t>
            </a:r>
            <a:r>
              <a:rPr lang="ru-RU" dirty="0"/>
              <a:t>. </a:t>
            </a:r>
            <a:r>
              <a:rPr lang="en-US" i="1" dirty="0" err="1"/>
              <a:t>abu</a:t>
            </a:r>
            <a:r>
              <a:rPr lang="ru-RU" dirty="0"/>
              <a:t> “отец”;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от </a:t>
            </a:r>
            <a:r>
              <a:rPr lang="ru-RU" dirty="0" err="1"/>
              <a:t>аккад</a:t>
            </a:r>
            <a:r>
              <a:rPr lang="ru-RU" dirty="0"/>
              <a:t>. </a:t>
            </a:r>
            <a:r>
              <a:rPr lang="en-US" i="1" dirty="0" err="1"/>
              <a:t>apu</a:t>
            </a:r>
            <a:r>
              <a:rPr lang="ru-RU" dirty="0"/>
              <a:t> “связка тростника”;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от шумер. </a:t>
            </a:r>
            <a:r>
              <a:rPr lang="en-US" dirty="0"/>
              <a:t>a</a:t>
            </a:r>
            <a:r>
              <a:rPr lang="ru-RU" dirty="0"/>
              <a:t>-</a:t>
            </a:r>
            <a:r>
              <a:rPr lang="en-US" dirty="0"/>
              <a:t>pa</a:t>
            </a:r>
            <a:r>
              <a:rPr lang="ru-RU" baseline="-25000" dirty="0"/>
              <a:t>4</a:t>
            </a:r>
            <a:r>
              <a:rPr lang="ru-RU" dirty="0"/>
              <a:t> “вода (для) предка” – названия специального желобка, по которому стекали под землю жидкие и сыпучие тела, предназначенные в жертву предку;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) от шумер. </a:t>
            </a:r>
            <a:r>
              <a:rPr lang="en-US" dirty="0"/>
              <a:t>ab</a:t>
            </a:r>
            <a:r>
              <a:rPr lang="ru-RU" dirty="0"/>
              <a:t> “окно, гнездо” (в частности, </a:t>
            </a:r>
            <a:r>
              <a:rPr lang="en-US" dirty="0"/>
              <a:t>ab</a:t>
            </a:r>
            <a:r>
              <a:rPr lang="ru-RU" dirty="0"/>
              <a:t>-</a:t>
            </a:r>
            <a:r>
              <a:rPr lang="en-US" dirty="0" err="1"/>
              <a:t>kur</a:t>
            </a:r>
            <a:r>
              <a:rPr lang="ru-RU" dirty="0"/>
              <a:t>-</a:t>
            </a:r>
            <a:r>
              <a:rPr lang="en-US" dirty="0" err="1"/>
              <a:t>ra</a:t>
            </a:r>
            <a:r>
              <a:rPr lang="ru-RU" dirty="0"/>
              <a:t> “окно мира мертвых”, из которого на землю выходит покойник). </a:t>
            </a:r>
          </a:p>
        </p:txBody>
      </p:sp>
    </p:spTree>
    <p:extLst>
      <p:ext uri="{BB962C8B-B14F-4D97-AF65-F5344CB8AC3E}">
        <p14:creationId xmlns:p14="http://schemas.microsoft.com/office/powerpoint/2010/main" val="72137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Свидетельства о предмете </a:t>
            </a:r>
            <a:r>
              <a:rPr lang="en-US" dirty="0" err="1" smtClean="0"/>
              <a:t>abu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Впервые в форме </a:t>
            </a:r>
            <a:r>
              <a:rPr lang="en-US" i="1" dirty="0"/>
              <a:t>a</a:t>
            </a:r>
            <a:r>
              <a:rPr lang="ru-RU" i="1" dirty="0"/>
              <a:t>-</a:t>
            </a:r>
            <a:r>
              <a:rPr lang="en-US" i="1" dirty="0" err="1"/>
              <a:t>ba</a:t>
            </a:r>
            <a:r>
              <a:rPr lang="ru-RU" i="1" dirty="0"/>
              <a:t>-</a:t>
            </a:r>
            <a:r>
              <a:rPr lang="en-US" i="1" dirty="0" err="1"/>
              <a:t>i</a:t>
            </a:r>
            <a:r>
              <a:rPr lang="en-US" dirty="0"/>
              <a:t> </a:t>
            </a:r>
            <a:r>
              <a:rPr lang="ru-RU" dirty="0"/>
              <a:t>слово встречается в тексте из </a:t>
            </a:r>
            <a:r>
              <a:rPr lang="ru-RU" dirty="0" err="1"/>
              <a:t>Эблы</a:t>
            </a:r>
            <a:r>
              <a:rPr lang="ru-RU" dirty="0"/>
              <a:t> (</a:t>
            </a:r>
            <a:r>
              <a:rPr lang="en-US" dirty="0"/>
              <a:t>XXV </a:t>
            </a:r>
            <a:r>
              <a:rPr lang="ru-RU" dirty="0"/>
              <a:t>в.). Со времени </a:t>
            </a:r>
            <a:r>
              <a:rPr lang="en-US" dirty="0"/>
              <a:t>III </a:t>
            </a:r>
            <a:r>
              <a:rPr lang="ru-RU" dirty="0"/>
              <a:t>династии Ура в июле-августе или в следующем месяце в городах южной Месопотамии и в сирийском </a:t>
            </a:r>
            <a:r>
              <a:rPr lang="ru-RU" dirty="0" err="1"/>
              <a:t>Эмаре</a:t>
            </a:r>
            <a:r>
              <a:rPr lang="ru-RU" dirty="0"/>
              <a:t> проводился </a:t>
            </a:r>
            <a:r>
              <a:rPr lang="en-US" dirty="0" err="1"/>
              <a:t>ezen</a:t>
            </a:r>
            <a:r>
              <a:rPr lang="en-US" dirty="0"/>
              <a:t> </a:t>
            </a:r>
            <a:r>
              <a:rPr lang="en-US" dirty="0" err="1"/>
              <a:t>abum</a:t>
            </a:r>
            <a:r>
              <a:rPr lang="ru-RU" dirty="0"/>
              <a:t> “праздник </a:t>
            </a:r>
            <a:r>
              <a:rPr lang="ru-RU" dirty="0" err="1"/>
              <a:t>абум</a:t>
            </a:r>
            <a:r>
              <a:rPr lang="ru-RU" dirty="0"/>
              <a:t>”, связанный с поминанием предков. В </a:t>
            </a:r>
            <a:r>
              <a:rPr lang="ru-RU" dirty="0" err="1"/>
              <a:t>старовавилонском</a:t>
            </a:r>
            <a:r>
              <a:rPr lang="ru-RU" dirty="0"/>
              <a:t> тексте из </a:t>
            </a:r>
            <a:r>
              <a:rPr lang="ru-RU" dirty="0" err="1"/>
              <a:t>Сиппара</a:t>
            </a:r>
            <a:r>
              <a:rPr lang="ru-RU" dirty="0"/>
              <a:t> сказано о приношении 3 литров овсяной каши ко входу в </a:t>
            </a:r>
            <a:r>
              <a:rPr lang="en-US" i="1" dirty="0" err="1"/>
              <a:t>abu</a:t>
            </a:r>
            <a:r>
              <a:rPr lang="ru-RU" dirty="0"/>
              <a:t>. В одном ассирийском тексте говорится, что следует вырыть </a:t>
            </a:r>
            <a:r>
              <a:rPr lang="en-US" i="1" dirty="0"/>
              <a:t>ab</a:t>
            </a:r>
            <a:r>
              <a:rPr lang="ru-RU" i="1" dirty="0"/>
              <a:t>/</a:t>
            </a:r>
            <a:r>
              <a:rPr lang="en-US" i="1" dirty="0" err="1"/>
              <a:t>pu</a:t>
            </a:r>
            <a:r>
              <a:rPr lang="ru-RU" dirty="0"/>
              <a:t>, а затем налить в щель для </a:t>
            </a:r>
            <a:r>
              <a:rPr lang="ru-RU" dirty="0" err="1"/>
              <a:t>gidim</a:t>
            </a:r>
            <a:r>
              <a:rPr lang="ru-RU" dirty="0"/>
              <a:t> (мертвецов) мед, масло, пиво и вино. Потом надлежит встать ногами на этот </a:t>
            </a:r>
            <a:r>
              <a:rPr lang="en-US" i="1" dirty="0"/>
              <a:t>ab</a:t>
            </a:r>
            <a:r>
              <a:rPr lang="ru-RU" i="1" dirty="0"/>
              <a:t>/</a:t>
            </a:r>
            <a:r>
              <a:rPr lang="en-US" i="1" dirty="0" err="1"/>
              <a:t>pu</a:t>
            </a:r>
            <a:r>
              <a:rPr lang="ru-RU" dirty="0"/>
              <a:t> и целовать землю рядом с ним (</a:t>
            </a:r>
            <a:r>
              <a:rPr lang="en-US" dirty="0"/>
              <a:t>CAD A</a:t>
            </a:r>
            <a:r>
              <a:rPr lang="ru-RU" dirty="0"/>
              <a:t> 2, 201). Следовательно, данное слово маркирует некую щель, вырытую в земле и служащую каналом для получения пищи духами мертвых. Текст из </a:t>
            </a:r>
            <a:r>
              <a:rPr lang="ru-RU" dirty="0" err="1"/>
              <a:t>Шубат-Энлиля</a:t>
            </a:r>
            <a:r>
              <a:rPr lang="ru-RU" dirty="0"/>
              <a:t>, кроме того, говорит нам, что на 14-й день месяца </a:t>
            </a:r>
            <a:r>
              <a:rPr lang="ru-RU" i="1" dirty="0"/>
              <a:t>Абу</a:t>
            </a:r>
            <a:r>
              <a:rPr lang="ru-RU" dirty="0"/>
              <a:t> следует приносить жертвы богу Подземного мира </a:t>
            </a:r>
            <a:r>
              <a:rPr lang="ru-RU" dirty="0" err="1"/>
              <a:t>Нергалу</a:t>
            </a:r>
            <a:r>
              <a:rPr lang="ru-RU" dirty="0"/>
              <a:t> и его супруге </a:t>
            </a:r>
            <a:r>
              <a:rPr lang="ru-RU" dirty="0" err="1"/>
              <a:t>Белет-аби</a:t>
            </a:r>
            <a:r>
              <a:rPr lang="ru-RU" dirty="0"/>
              <a:t> “Госпоже </a:t>
            </a:r>
            <a:r>
              <a:rPr lang="en-US" i="1" dirty="0" err="1"/>
              <a:t>abu</a:t>
            </a:r>
            <a:r>
              <a:rPr lang="ru-RU" dirty="0"/>
              <a:t>”, которая была хозяйкой священной территории, названной “страна </a:t>
            </a:r>
            <a:r>
              <a:rPr lang="en-US" i="1" dirty="0" err="1"/>
              <a:t>abu</a:t>
            </a:r>
            <a:r>
              <a:rPr lang="ru-RU" dirty="0"/>
              <a:t>” (</a:t>
            </a:r>
            <a:r>
              <a:rPr lang="en-US" dirty="0"/>
              <a:t>Cohen</a:t>
            </a:r>
            <a:r>
              <a:rPr lang="ru-RU" dirty="0"/>
              <a:t>, 1993, 260-261; </a:t>
            </a:r>
            <a:r>
              <a:rPr lang="en-US" dirty="0"/>
              <a:t>Cohen</a:t>
            </a:r>
            <a:r>
              <a:rPr lang="ru-RU" dirty="0"/>
              <a:t>, 2015, 271-274). Праздники 27-го дня месяца Абу в </a:t>
            </a:r>
            <a:r>
              <a:rPr lang="ru-RU" dirty="0" err="1"/>
              <a:t>Ниппуре</a:t>
            </a:r>
            <a:r>
              <a:rPr lang="ru-RU" dirty="0"/>
              <a:t> и </a:t>
            </a:r>
            <a:r>
              <a:rPr lang="ru-RU" dirty="0" err="1"/>
              <a:t>Эмаре</a:t>
            </a:r>
            <a:r>
              <a:rPr lang="ru-RU" dirty="0"/>
              <a:t> одинаково посвящены духам мертвых, причем в </a:t>
            </a:r>
            <a:r>
              <a:rPr lang="ru-RU" dirty="0" err="1"/>
              <a:t>Ниппуре</a:t>
            </a:r>
            <a:r>
              <a:rPr lang="ru-RU" dirty="0"/>
              <a:t> приношение </a:t>
            </a:r>
            <a:r>
              <a:rPr lang="en-US" i="1" dirty="0" err="1"/>
              <a:t>abu</a:t>
            </a:r>
            <a:r>
              <a:rPr lang="ru-RU" dirty="0"/>
              <a:t> заменено приношением </a:t>
            </a:r>
            <a:r>
              <a:rPr lang="en-US" dirty="0" err="1"/>
              <a:t>dur</a:t>
            </a:r>
            <a:r>
              <a:rPr lang="ru-RU" dirty="0"/>
              <a:t>-</a:t>
            </a:r>
            <a:r>
              <a:rPr lang="en-US" dirty="0" err="1"/>
              <a:t>kug</a:t>
            </a:r>
            <a:r>
              <a:rPr lang="ru-RU" dirty="0"/>
              <a:t> “Священному Холму”, из чего можно сделать вывод, что </a:t>
            </a:r>
            <a:r>
              <a:rPr lang="en-US" dirty="0" err="1"/>
              <a:t>abu</a:t>
            </a:r>
            <a:r>
              <a:rPr lang="ru-RU" dirty="0"/>
              <a:t> и </a:t>
            </a:r>
            <a:r>
              <a:rPr lang="en-US" dirty="0" err="1"/>
              <a:t>dur</a:t>
            </a:r>
            <a:r>
              <a:rPr lang="ru-RU" dirty="0"/>
              <a:t>-</a:t>
            </a:r>
            <a:r>
              <a:rPr lang="en-US" dirty="0" err="1"/>
              <a:t>kug</a:t>
            </a:r>
            <a:r>
              <a:rPr lang="ru-RU" dirty="0"/>
              <a:t> это названия для двух частей одного сакрального пути.</a:t>
            </a:r>
          </a:p>
        </p:txBody>
      </p:sp>
    </p:spTree>
    <p:extLst>
      <p:ext uri="{BB962C8B-B14F-4D97-AF65-F5344CB8AC3E}">
        <p14:creationId xmlns:p14="http://schemas.microsoft.com/office/powerpoint/2010/main" val="62207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Игры в Абу и культ Гильгамеша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месяце </a:t>
            </a:r>
            <a:r>
              <a:rPr lang="ru-RU" i="1" dirty="0"/>
              <a:t>Абу</a:t>
            </a:r>
            <a:r>
              <a:rPr lang="ru-RU" dirty="0"/>
              <a:t> в </a:t>
            </a:r>
            <a:r>
              <a:rPr lang="ru-RU" dirty="0" err="1"/>
              <a:t>Ниппуре</a:t>
            </a:r>
            <a:r>
              <a:rPr lang="ru-RU" dirty="0"/>
              <a:t> устраивались спортивные игры, посвященные </a:t>
            </a:r>
            <a:r>
              <a:rPr lang="ru-RU" dirty="0" err="1"/>
              <a:t>Бильгамесу</a:t>
            </a:r>
            <a:r>
              <a:rPr lang="ru-RU" dirty="0"/>
              <a:t>/Гильгамешу. Игры проходили при свете факелов, юноши города в течение 9 </a:t>
            </a:r>
            <a:r>
              <a:rPr lang="ru-RU" dirty="0" smtClean="0"/>
              <a:t>дней </a:t>
            </a:r>
            <a:r>
              <a:rPr lang="ru-RU" dirty="0"/>
              <a:t>соревновались в борьбе и атлетических упражнениях. В те же самые 9 дней горожане посещали кладбища и совершали возлияния умершим предкам. Этот праздник назывался </a:t>
            </a:r>
            <a:r>
              <a:rPr lang="en-US" dirty="0" err="1"/>
              <a:t>ezen</a:t>
            </a:r>
            <a:r>
              <a:rPr lang="ru-RU" dirty="0"/>
              <a:t>-</a:t>
            </a:r>
            <a:r>
              <a:rPr lang="en-US" dirty="0" err="1"/>
              <a:t>gidim</a:t>
            </a:r>
            <a:r>
              <a:rPr lang="ru-RU" dirty="0"/>
              <a:t>-</a:t>
            </a:r>
            <a:r>
              <a:rPr lang="en-US" dirty="0"/>
              <a:t>ma</a:t>
            </a:r>
            <a:r>
              <a:rPr lang="ru-RU" dirty="0"/>
              <a:t> “праздник духов</a:t>
            </a:r>
            <a:r>
              <a:rPr lang="ru-RU" dirty="0" smtClean="0"/>
              <a:t>”.</a:t>
            </a:r>
          </a:p>
          <a:p>
            <a:r>
              <a:rPr lang="ru-RU" dirty="0" smtClean="0"/>
              <a:t>В шумерском тексте о </a:t>
            </a:r>
            <a:r>
              <a:rPr lang="ru-RU" dirty="0" err="1" smtClean="0"/>
              <a:t>Бильгамесе</a:t>
            </a:r>
            <a:r>
              <a:rPr lang="ru-RU" dirty="0" smtClean="0"/>
              <a:t> и Подземном мире </a:t>
            </a:r>
            <a:r>
              <a:rPr lang="ru-RU" dirty="0" err="1" smtClean="0"/>
              <a:t>Энкиду</a:t>
            </a:r>
            <a:r>
              <a:rPr lang="ru-RU" dirty="0" smtClean="0"/>
              <a:t> выходит к </a:t>
            </a:r>
            <a:r>
              <a:rPr lang="ru-RU" dirty="0" err="1" smtClean="0"/>
              <a:t>Бильгамесу</a:t>
            </a:r>
            <a:r>
              <a:rPr lang="ru-RU" dirty="0" smtClean="0"/>
              <a:t> из мира мертвых духом через </a:t>
            </a:r>
            <a:r>
              <a:rPr lang="en-US" dirty="0" smtClean="0"/>
              <a:t>ab-</a:t>
            </a:r>
            <a:r>
              <a:rPr lang="en-US" dirty="0" err="1" smtClean="0"/>
              <a:t>kur</a:t>
            </a:r>
            <a:r>
              <a:rPr lang="en-US" dirty="0" smtClean="0"/>
              <a:t>-</a:t>
            </a:r>
            <a:r>
              <a:rPr lang="en-US" dirty="0" err="1" smtClean="0"/>
              <a:t>ra</a:t>
            </a:r>
            <a:r>
              <a:rPr lang="en-US" dirty="0" smtClean="0"/>
              <a:t> “</a:t>
            </a:r>
            <a:r>
              <a:rPr lang="ru-RU" dirty="0" smtClean="0"/>
              <a:t>окно горы</a:t>
            </a:r>
            <a:r>
              <a:rPr lang="en-US" dirty="0" smtClean="0"/>
              <a:t>”.</a:t>
            </a:r>
            <a:r>
              <a:rPr lang="ru-RU" dirty="0" smtClean="0"/>
              <a:t> В финале этого текста описывается поминовение предков на 9-й день месяца </a:t>
            </a:r>
            <a:r>
              <a:rPr lang="en-US" dirty="0" smtClean="0"/>
              <a:t>NE.NE.GAR = Abu.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46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 Коэн о предмете </a:t>
            </a:r>
            <a:r>
              <a:rPr lang="en-US" dirty="0" err="1"/>
              <a:t>a</a:t>
            </a:r>
            <a:r>
              <a:rPr lang="en-US" dirty="0" err="1" smtClean="0"/>
              <a:t>bu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“Аб/пум, вероятно, представлял собой курган, возведенный над предполагаемым проходом в загробный мир, через который мертвые могли вернуться в землю живых и через который живые могли обеспечивать мертвых. Термин </a:t>
            </a:r>
            <a:r>
              <a:rPr lang="ru-RU" dirty="0" err="1"/>
              <a:t>ab</a:t>
            </a:r>
            <a:r>
              <a:rPr lang="ru-RU" dirty="0"/>
              <a:t>/</a:t>
            </a:r>
            <a:r>
              <a:rPr lang="ru-RU" dirty="0" err="1"/>
              <a:t>pum</a:t>
            </a:r>
            <a:r>
              <a:rPr lang="ru-RU" dirty="0"/>
              <a:t>, возможно, не обязательно относился к реальным курганам, а, возможно, просто к кургану (возможно, по одному на храм, как в </a:t>
            </a:r>
            <a:r>
              <a:rPr lang="ru-RU" dirty="0" err="1"/>
              <a:t>Эмаре</a:t>
            </a:r>
            <a:r>
              <a:rPr lang="ru-RU" dirty="0"/>
              <a:t>), построенному не с целью укрыть мертвых, а только как проводник в преисподнюю, то есть там не могло быть захоронено никаких тел. Очевидно, даже если под </a:t>
            </a:r>
            <a:r>
              <a:rPr lang="ru-RU" dirty="0" err="1"/>
              <a:t>аб</a:t>
            </a:r>
            <a:r>
              <a:rPr lang="ru-RU" dirty="0"/>
              <a:t>/</a:t>
            </a:r>
            <a:r>
              <a:rPr lang="ru-RU" dirty="0" err="1"/>
              <a:t>пумом</a:t>
            </a:r>
            <a:r>
              <a:rPr lang="ru-RU" dirty="0"/>
              <a:t> не было захоронено ни одного тела, эта концепция, несомненно, возникла из могильного холма из земли и/или камней, закрывавшего яму, в которой был похоронен умерший. Появление </a:t>
            </a:r>
            <a:r>
              <a:rPr lang="ru-RU" dirty="0" err="1"/>
              <a:t>аб</a:t>
            </a:r>
            <a:r>
              <a:rPr lang="ru-RU" dirty="0"/>
              <a:t>/</a:t>
            </a:r>
            <a:r>
              <a:rPr lang="ru-RU" dirty="0" err="1"/>
              <a:t>пу</a:t>
            </a:r>
            <a:r>
              <a:rPr lang="ru-RU" dirty="0"/>
              <a:t> в храме может быть чем-то аналогичным Священному Холму (</a:t>
            </a:r>
            <a:r>
              <a:rPr lang="en-US" dirty="0" err="1"/>
              <a:t>dul</a:t>
            </a:r>
            <a:r>
              <a:rPr lang="ru-RU" dirty="0"/>
              <a:t>-</a:t>
            </a:r>
            <a:r>
              <a:rPr lang="en-US" dirty="0" err="1"/>
              <a:t>kug</a:t>
            </a:r>
            <a:r>
              <a:rPr lang="ru-RU" dirty="0"/>
              <a:t>) в </a:t>
            </a:r>
            <a:r>
              <a:rPr lang="ru-RU" dirty="0" err="1"/>
              <a:t>Ниппуре</a:t>
            </a:r>
            <a:r>
              <a:rPr lang="ru-RU" dirty="0"/>
              <a:t> и других городах, который также мог прикрывать проход в преисподнюю” (</a:t>
            </a:r>
            <a:r>
              <a:rPr lang="en-US" dirty="0"/>
              <a:t>Cohen</a:t>
            </a:r>
            <a:r>
              <a:rPr lang="ru-RU" dirty="0"/>
              <a:t>, 1993, 261). Это тем более вероятно, что шумер. </a:t>
            </a:r>
            <a:r>
              <a:rPr lang="en-US" dirty="0"/>
              <a:t>dud</a:t>
            </a:r>
            <a:r>
              <a:rPr lang="ru-RU" dirty="0"/>
              <a:t>/</a:t>
            </a:r>
            <a:r>
              <a:rPr lang="en-US" dirty="0"/>
              <a:t>r</a:t>
            </a:r>
            <a:r>
              <a:rPr lang="ru-RU" dirty="0"/>
              <a:t> (устаревшее чтение </a:t>
            </a:r>
            <a:r>
              <a:rPr lang="en-US" dirty="0" err="1"/>
              <a:t>dul</a:t>
            </a:r>
            <a:r>
              <a:rPr lang="ru-RU" dirty="0"/>
              <a:t>) “холм” соответствует </a:t>
            </a:r>
            <a:r>
              <a:rPr lang="ru-RU" dirty="0" err="1"/>
              <a:t>тибет</a:t>
            </a:r>
            <a:r>
              <a:rPr lang="ru-RU" dirty="0"/>
              <a:t>. </a:t>
            </a:r>
            <a:r>
              <a:rPr lang="en-US" dirty="0" err="1"/>
              <a:t>dur</a:t>
            </a:r>
            <a:r>
              <a:rPr lang="ru-RU" dirty="0"/>
              <a:t> “могила”. Известен </a:t>
            </a:r>
            <a:r>
              <a:rPr lang="en-US" dirty="0" err="1"/>
              <a:t>dur</a:t>
            </a:r>
            <a:r>
              <a:rPr lang="ru-RU" dirty="0"/>
              <a:t>-</a:t>
            </a:r>
            <a:r>
              <a:rPr lang="en-US" baseline="30000" dirty="0" err="1"/>
              <a:t>d</a:t>
            </a:r>
            <a:r>
              <a:rPr lang="en-US" dirty="0" err="1"/>
              <a:t>Bilgames</a:t>
            </a:r>
            <a:r>
              <a:rPr lang="ru-RU" dirty="0"/>
              <a:t> “холм </a:t>
            </a:r>
            <a:r>
              <a:rPr lang="ru-RU" dirty="0" err="1"/>
              <a:t>Бильгамеса</a:t>
            </a:r>
            <a:r>
              <a:rPr lang="ru-RU" dirty="0"/>
              <a:t>”, посвященный главному герою месяца </a:t>
            </a:r>
            <a:r>
              <a:rPr lang="en-US" i="1" dirty="0"/>
              <a:t>Abu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95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</a:t>
            </a:r>
            <a:r>
              <a:rPr lang="ru-RU" dirty="0" smtClean="0"/>
              <a:t> в свете лингвистики дальнего родства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Совершенно очевидно, что сами жители древней Месопотамии не знали этимологии слова </a:t>
            </a:r>
            <a:r>
              <a:rPr lang="en-US" dirty="0" err="1"/>
              <a:t>abu</a:t>
            </a:r>
            <a:r>
              <a:rPr lang="ru-RU" dirty="0"/>
              <a:t>. В одном случае они пишут название праздника </a:t>
            </a:r>
            <a:r>
              <a:rPr lang="en-US" dirty="0" err="1"/>
              <a:t>ezen</a:t>
            </a:r>
            <a:r>
              <a:rPr lang="ru-RU" dirty="0"/>
              <a:t>-</a:t>
            </a:r>
            <a:r>
              <a:rPr lang="en-US" dirty="0" err="1"/>
              <a:t>gi</a:t>
            </a:r>
            <a:r>
              <a:rPr lang="ru-RU" dirty="0"/>
              <a:t>š-</a:t>
            </a:r>
            <a:r>
              <a:rPr lang="en-US" dirty="0" err="1"/>
              <a:t>gi</a:t>
            </a:r>
            <a:r>
              <a:rPr lang="ru-RU" dirty="0"/>
              <a:t> “праздник связки тростника”, имея в виду </a:t>
            </a:r>
            <a:r>
              <a:rPr lang="en-US" i="1" dirty="0" err="1"/>
              <a:t>apu</a:t>
            </a:r>
            <a:r>
              <a:rPr lang="ru-RU" dirty="0"/>
              <a:t> “связка тростника”. В другом случае они называют праздник </a:t>
            </a:r>
            <a:r>
              <a:rPr lang="en-US" i="1" dirty="0" err="1"/>
              <a:t>abum</a:t>
            </a:r>
            <a:r>
              <a:rPr lang="ru-RU" dirty="0"/>
              <a:t> словом </a:t>
            </a:r>
            <a:r>
              <a:rPr lang="en-US" i="1" dirty="0"/>
              <a:t>a</a:t>
            </a:r>
            <a:r>
              <a:rPr lang="ru-RU" i="1" dirty="0"/>
              <a:t>-</a:t>
            </a:r>
            <a:r>
              <a:rPr lang="en-US" i="1" dirty="0"/>
              <a:t>pa</a:t>
            </a:r>
            <a:r>
              <a:rPr lang="ru-RU" i="1" baseline="-25000" dirty="0"/>
              <a:t>4</a:t>
            </a:r>
            <a:r>
              <a:rPr lang="ru-RU" i="1" dirty="0"/>
              <a:t>-</a:t>
            </a:r>
            <a:r>
              <a:rPr lang="en-US" i="1" dirty="0"/>
              <a:t>um</a:t>
            </a:r>
            <a:r>
              <a:rPr lang="ru-RU" dirty="0"/>
              <a:t>, имея в виду </a:t>
            </a:r>
            <a:r>
              <a:rPr lang="en-US" dirty="0"/>
              <a:t>a</a:t>
            </a:r>
            <a:r>
              <a:rPr lang="ru-RU" dirty="0"/>
              <a:t>-</a:t>
            </a:r>
            <a:r>
              <a:rPr lang="en-US" dirty="0"/>
              <a:t>pa</a:t>
            </a:r>
            <a:r>
              <a:rPr lang="ru-RU" baseline="-25000" dirty="0"/>
              <a:t>4</a:t>
            </a:r>
            <a:r>
              <a:rPr lang="ru-RU" dirty="0"/>
              <a:t> “желобок для стекания продуктов” (</a:t>
            </a:r>
            <a:r>
              <a:rPr lang="en-US" dirty="0"/>
              <a:t>Cohen</a:t>
            </a:r>
            <a:r>
              <a:rPr lang="ru-RU" dirty="0"/>
              <a:t>, 1993, 260-261). Так бывает, если слово не происходит ни из одного из местных языков. В древнееврейском языке есть слово </a:t>
            </a:r>
            <a:r>
              <a:rPr lang="ru-RU" i="1" dirty="0"/>
              <a:t>’</a:t>
            </a:r>
            <a:r>
              <a:rPr lang="en-US" i="1" dirty="0" err="1"/>
              <a:t>ob</a:t>
            </a:r>
            <a:r>
              <a:rPr lang="ru-RU" dirty="0"/>
              <a:t>, обозначающее как кожаный бурдюк, так и духа, и некроманта, общавшегося с духами. Есть попытка свести эту основу с древнеегипетским </a:t>
            </a:r>
            <a:r>
              <a:rPr lang="en-US" i="1" dirty="0"/>
              <a:t>Ab</a:t>
            </a:r>
            <a:r>
              <a:rPr lang="ru-RU" i="1" dirty="0"/>
              <a:t>(</a:t>
            </a:r>
            <a:r>
              <a:rPr lang="en-US" i="1" dirty="0"/>
              <a:t>w</a:t>
            </a:r>
            <a:r>
              <a:rPr lang="ru-RU" i="1" dirty="0"/>
              <a:t>)</a:t>
            </a:r>
            <a:r>
              <a:rPr lang="en-US" i="1" dirty="0"/>
              <a:t>t</a:t>
            </a:r>
            <a:r>
              <a:rPr lang="ru-RU" dirty="0"/>
              <a:t> “предок; образ, изображение” (</a:t>
            </a:r>
            <a:r>
              <a:rPr lang="en-US" dirty="0"/>
              <a:t>Hays</a:t>
            </a:r>
            <a:r>
              <a:rPr lang="ru-RU" dirty="0"/>
              <a:t>, </a:t>
            </a:r>
            <a:r>
              <a:rPr lang="en-US" dirty="0"/>
              <a:t>Le Mon</a:t>
            </a:r>
            <a:r>
              <a:rPr lang="ru-RU" dirty="0"/>
              <a:t>, 2009, 1-4). Между тем, лингвистическая компаративистика хорошо знает сино-кавказскую основу для этого слова и ее производные: </a:t>
            </a:r>
            <a:r>
              <a:rPr lang="ru-RU" dirty="0" err="1"/>
              <a:t>Proto-Sino-Caucasian</a:t>
            </a:r>
            <a:r>
              <a:rPr lang="ru-RU" dirty="0"/>
              <a:t>: *</a:t>
            </a:r>
            <a:r>
              <a:rPr lang="ru-RU" dirty="0" err="1"/>
              <a:t>ṗV́mV</a:t>
            </a:r>
            <a:r>
              <a:rPr lang="ru-RU" dirty="0"/>
              <a:t>̄ “</a:t>
            </a:r>
            <a:r>
              <a:rPr lang="en-US" dirty="0"/>
              <a:t>earth</a:t>
            </a:r>
            <a:r>
              <a:rPr lang="ru-RU" dirty="0"/>
              <a:t>; </a:t>
            </a:r>
            <a:r>
              <a:rPr lang="en-US" dirty="0"/>
              <a:t>grave</a:t>
            </a:r>
            <a:r>
              <a:rPr lang="ru-RU" dirty="0"/>
              <a:t>”; </a:t>
            </a:r>
            <a:r>
              <a:rPr lang="en-US" dirty="0"/>
              <a:t>Sino</a:t>
            </a:r>
            <a:r>
              <a:rPr lang="ru-RU" dirty="0"/>
              <a:t>-</a:t>
            </a:r>
            <a:r>
              <a:rPr lang="en-US" dirty="0"/>
              <a:t>Tibetan</a:t>
            </a:r>
            <a:r>
              <a:rPr lang="ru-RU" dirty="0"/>
              <a:t>: *</a:t>
            </a:r>
            <a:r>
              <a:rPr lang="en-US" dirty="0"/>
              <a:t>b</a:t>
            </a:r>
            <a:r>
              <a:rPr lang="ru-RU" dirty="0"/>
              <a:t>ɨ̄</a:t>
            </a:r>
            <a:r>
              <a:rPr lang="en-US" dirty="0"/>
              <a:t>m</a:t>
            </a:r>
            <a:r>
              <a:rPr lang="ru-RU" dirty="0"/>
              <a:t>; </a:t>
            </a:r>
            <a:r>
              <a:rPr lang="en-US" dirty="0" err="1"/>
              <a:t>Yenisseian</a:t>
            </a:r>
            <a:r>
              <a:rPr lang="ru-RU" dirty="0"/>
              <a:t>: *</a:t>
            </a:r>
            <a:r>
              <a:rPr lang="en-US" dirty="0" err="1"/>
              <a:t>ba</a:t>
            </a:r>
            <a:r>
              <a:rPr lang="ru-RU" dirty="0" err="1"/>
              <a:t>ʔŋ</a:t>
            </a:r>
            <a:r>
              <a:rPr lang="ru-RU" dirty="0"/>
              <a:t> “</a:t>
            </a:r>
            <a:r>
              <a:rPr lang="en-US" dirty="0"/>
              <a:t>grave</a:t>
            </a:r>
            <a:r>
              <a:rPr lang="ru-RU" dirty="0"/>
              <a:t>, </a:t>
            </a:r>
            <a:r>
              <a:rPr lang="en-US" dirty="0"/>
              <a:t>tumulus</a:t>
            </a:r>
            <a:r>
              <a:rPr lang="ru-RU" dirty="0"/>
              <a:t>”; </a:t>
            </a:r>
            <a:r>
              <a:rPr lang="en-US" dirty="0"/>
              <a:t>Tibetan</a:t>
            </a:r>
            <a:r>
              <a:rPr lang="ru-RU" dirty="0"/>
              <a:t>: </a:t>
            </a:r>
            <a:r>
              <a:rPr lang="en-US" dirty="0"/>
              <a:t>a</a:t>
            </a:r>
            <a:r>
              <a:rPr lang="ru-RU" dirty="0"/>
              <a:t>̃</a:t>
            </a:r>
            <a:r>
              <a:rPr lang="en-US" dirty="0"/>
              <a:t>bum</a:t>
            </a:r>
            <a:r>
              <a:rPr lang="ru-RU" dirty="0"/>
              <a:t> “</a:t>
            </a:r>
            <a:r>
              <a:rPr lang="en-US" dirty="0"/>
              <a:t>tomb</a:t>
            </a:r>
            <a:r>
              <a:rPr lang="ru-RU" dirty="0"/>
              <a:t>, </a:t>
            </a:r>
            <a:r>
              <a:rPr lang="en-US" dirty="0" err="1"/>
              <a:t>sepulchre</a:t>
            </a:r>
            <a:r>
              <a:rPr lang="ru-RU" dirty="0"/>
              <a:t>”; </a:t>
            </a:r>
            <a:r>
              <a:rPr lang="en-US" dirty="0"/>
              <a:t>Burmese</a:t>
            </a:r>
            <a:r>
              <a:rPr lang="ru-RU" dirty="0"/>
              <a:t>: </a:t>
            </a:r>
            <a:r>
              <a:rPr lang="en-US" dirty="0" err="1"/>
              <a:t>pum</a:t>
            </a:r>
            <a:r>
              <a:rPr lang="ru-RU" dirty="0"/>
              <a:t> “</a:t>
            </a:r>
            <a:r>
              <a:rPr lang="en-US" dirty="0"/>
              <a:t>heap</a:t>
            </a:r>
            <a:r>
              <a:rPr lang="ru-RU" dirty="0"/>
              <a:t>; </a:t>
            </a:r>
            <a:r>
              <a:rPr lang="en-US" dirty="0"/>
              <a:t>grave</a:t>
            </a:r>
            <a:r>
              <a:rPr lang="ru-RU" dirty="0"/>
              <a:t>, </a:t>
            </a:r>
            <a:r>
              <a:rPr lang="en-US" dirty="0"/>
              <a:t>tumulus</a:t>
            </a:r>
            <a:r>
              <a:rPr lang="ru-RU" dirty="0"/>
              <a:t>”; </a:t>
            </a:r>
            <a:r>
              <a:rPr lang="en-US" dirty="0"/>
              <a:t>Kachin</a:t>
            </a:r>
            <a:r>
              <a:rPr lang="ru-RU" dirty="0"/>
              <a:t>: </a:t>
            </a:r>
            <a:r>
              <a:rPr lang="en-US" dirty="0"/>
              <a:t>bum</a:t>
            </a:r>
            <a:r>
              <a:rPr lang="ru-RU" dirty="0"/>
              <a:t>2 “</a:t>
            </a:r>
            <a:r>
              <a:rPr lang="en-US" dirty="0"/>
              <a:t>a mountain</a:t>
            </a:r>
            <a:r>
              <a:rPr lang="ru-RU" dirty="0"/>
              <a:t>”; </a:t>
            </a:r>
            <a:r>
              <a:rPr lang="en-US" dirty="0" err="1"/>
              <a:t>Lushai</a:t>
            </a:r>
            <a:r>
              <a:rPr lang="ru-RU" dirty="0"/>
              <a:t>: </a:t>
            </a:r>
            <a:r>
              <a:rPr lang="en-US" dirty="0" err="1"/>
              <a:t>ph</a:t>
            </a:r>
            <a:r>
              <a:rPr lang="ru-RU" dirty="0"/>
              <a:t>ū</a:t>
            </a:r>
            <a:r>
              <a:rPr lang="en-US" dirty="0"/>
              <a:t>m</a:t>
            </a:r>
            <a:r>
              <a:rPr lang="ru-RU" dirty="0"/>
              <a:t> “</a:t>
            </a:r>
            <a:r>
              <a:rPr lang="en-US" dirty="0"/>
              <a:t>to bury</a:t>
            </a:r>
            <a:r>
              <a:rPr lang="ru-RU" dirty="0"/>
              <a:t>, </a:t>
            </a:r>
            <a:r>
              <a:rPr lang="en-US" dirty="0"/>
              <a:t>to inter</a:t>
            </a:r>
            <a:r>
              <a:rPr lang="ru-RU" dirty="0"/>
              <a:t>” (</a:t>
            </a:r>
            <a:r>
              <a:rPr lang="en-US" dirty="0"/>
              <a:t>The tower of Babel web</a:t>
            </a:r>
            <a:r>
              <a:rPr lang="ru-RU" dirty="0"/>
              <a:t>). Речь идет, насколько мы сейчас понимаем, о сооружении типа ямы и накрывающего ее холма. Данное сооружение было каналом, через который осуществлялась </a:t>
            </a:r>
            <a:r>
              <a:rPr lang="ru-RU" dirty="0" err="1"/>
              <a:t>энерго</a:t>
            </a:r>
            <a:r>
              <a:rPr lang="ru-RU" dirty="0"/>
              <a:t>-пищевая связь между живыми и духами умерших. Вполне возможно, что данное слово относится к числу т.н. бореальных, т.е. встречающихся в нескольких </a:t>
            </a:r>
            <a:r>
              <a:rPr lang="ru-RU" dirty="0" err="1"/>
              <a:t>макросемьях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98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Обо</a:t>
            </a:r>
            <a:r>
              <a:rPr lang="en-US" dirty="0" smtClean="0"/>
              <a:t>/</a:t>
            </a:r>
            <a:r>
              <a:rPr lang="ru-RU" dirty="0" err="1" smtClean="0"/>
              <a:t>ово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2748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обо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Интересно </a:t>
            </a:r>
            <a:r>
              <a:rPr lang="ru-RU" dirty="0"/>
              <a:t>сравнить данные шумеро-аккадского </a:t>
            </a:r>
            <a:r>
              <a:rPr lang="en-US" i="1" dirty="0" err="1"/>
              <a:t>abu</a:t>
            </a:r>
            <a:r>
              <a:rPr lang="ru-RU" dirty="0"/>
              <a:t> с данными известного шаманского праздника </a:t>
            </a:r>
            <a:r>
              <a:rPr lang="ru-RU" i="1" dirty="0"/>
              <a:t>обо/</a:t>
            </a:r>
            <a:r>
              <a:rPr lang="ru-RU" i="1" dirty="0" err="1"/>
              <a:t>ово</a:t>
            </a:r>
            <a:r>
              <a:rPr lang="ru-RU" dirty="0"/>
              <a:t> (кит. </a:t>
            </a:r>
            <a:r>
              <a:rPr lang="en-US" dirty="0" err="1"/>
              <a:t>aobao</a:t>
            </a:r>
            <a:r>
              <a:rPr lang="ru-RU" dirty="0"/>
              <a:t>). Само по себе </a:t>
            </a:r>
            <a:r>
              <a:rPr lang="ru-RU" i="1" dirty="0"/>
              <a:t>обо</a:t>
            </a:r>
            <a:r>
              <a:rPr lang="ru-RU" dirty="0"/>
              <a:t> представляет собой пирамидальную насыпь камней. Эти пирамиды имеют куполообразную круглую форму и расположены над конусами спрессованной земли. </a:t>
            </a:r>
            <a:r>
              <a:rPr lang="ru-RU" i="1" dirty="0"/>
              <a:t>Обо</a:t>
            </a:r>
            <a:r>
              <a:rPr lang="ru-RU" dirty="0"/>
              <a:t> — место проведения церемоний поклонения Небу и духам предков, которые обычно проводятся в конце лета. Верующие помещают ветку дерева или палку в </a:t>
            </a:r>
            <a:r>
              <a:rPr lang="ru-RU" i="1" dirty="0"/>
              <a:t>обо</a:t>
            </a:r>
            <a:r>
              <a:rPr lang="ru-RU" dirty="0"/>
              <a:t> и привязывают к ветке синий </a:t>
            </a:r>
            <a:r>
              <a:rPr lang="ru-RU" dirty="0" err="1"/>
              <a:t>хадаг</a:t>
            </a:r>
            <a:r>
              <a:rPr lang="ru-RU" dirty="0"/>
              <a:t> - церемониальный шелковый шарф, символизирующий открытое небо и небесного духа Тенгри, или </a:t>
            </a:r>
            <a:r>
              <a:rPr lang="ru-RU" dirty="0" err="1"/>
              <a:t>Тенгер</a:t>
            </a:r>
            <a:r>
              <a:rPr lang="ru-RU" dirty="0"/>
              <a:t>. Затем они зажигают огонь и приносят пищу духам, после чего следуют церемониальный танец, молитвы (прихожане сидят на северо-западной стороне обо) и пир с едой, оставшейся от подношения. С древних времен культ почитания обо широко распространен на территориях Монголии, Тибета, Алтая и Сибири, а также в Китае. Он сопровождается спортивными соревнованиями по борьбе и стрельбе из лука. Церемония почитания </a:t>
            </a:r>
            <a:r>
              <a:rPr lang="ru-RU" i="1" dirty="0"/>
              <a:t>обо</a:t>
            </a:r>
            <a:r>
              <a:rPr lang="ru-RU" dirty="0"/>
              <a:t> проводится в летние месяцы, когда, как считается, снисходит с неба владыка духов. Видимым знаком схождения должны быть моросящий дождь, радуга и благоприятные сны (Позднеев, 1887, 403-405). </a:t>
            </a:r>
            <a:r>
              <a:rPr lang="ru-RU" i="1" dirty="0"/>
              <a:t>Обо</a:t>
            </a:r>
            <a:r>
              <a:rPr lang="ru-RU" dirty="0"/>
              <a:t> – очень древние сооружения, возраст старейших из них датируется 3000 годом до н.э. (</a:t>
            </a:r>
            <a:r>
              <a:rPr lang="en-US" dirty="0"/>
              <a:t>Evans</a:t>
            </a:r>
            <a:r>
              <a:rPr lang="ru-RU" dirty="0"/>
              <a:t>, </a:t>
            </a:r>
            <a:r>
              <a:rPr lang="en-US" dirty="0"/>
              <a:t>Humphrey</a:t>
            </a:r>
            <a:r>
              <a:rPr lang="ru-RU" dirty="0"/>
              <a:t>, 2003, 192-211).</a:t>
            </a:r>
          </a:p>
        </p:txBody>
      </p:sp>
    </p:spTree>
    <p:extLst>
      <p:ext uri="{BB962C8B-B14F-4D97-AF65-F5344CB8AC3E}">
        <p14:creationId xmlns:p14="http://schemas.microsoft.com/office/powerpoint/2010/main" val="359347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</a:t>
            </a:r>
            <a:r>
              <a:rPr lang="ru-RU" dirty="0" err="1" smtClean="0"/>
              <a:t>Обон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25" y="2501106"/>
            <a:ext cx="5238750" cy="3000375"/>
          </a:xfrm>
        </p:spPr>
      </p:pic>
    </p:spTree>
    <p:extLst>
      <p:ext uri="{BB962C8B-B14F-4D97-AF65-F5344CB8AC3E}">
        <p14:creationId xmlns:p14="http://schemas.microsoft.com/office/powerpoint/2010/main" val="178942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Символика </a:t>
            </a:r>
            <a:r>
              <a:rPr lang="ru-RU" dirty="0" err="1"/>
              <a:t>О</a:t>
            </a:r>
            <a:r>
              <a:rPr lang="ru-RU" dirty="0" err="1" smtClean="0"/>
              <a:t>бон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середине июля или в середине августа в Японии проводится праздник </a:t>
            </a:r>
            <a:r>
              <a:rPr lang="ru-RU" dirty="0" err="1"/>
              <a:t>Обон</a:t>
            </a:r>
            <a:r>
              <a:rPr lang="ru-RU" dirty="0"/>
              <a:t> (из санскр. </a:t>
            </a:r>
            <a:r>
              <a:rPr lang="en-US" dirty="0" err="1"/>
              <a:t>Ullambana</a:t>
            </a:r>
            <a:r>
              <a:rPr lang="ru-RU" dirty="0"/>
              <a:t> “висение вниз головой” в смысле “страдание”). Он также посвящен памяти об умерших предках. Люди в это время переживают страдания своих предков, превратившихся в голодных духов, и кормят их жертвами. Для них зажигают факелы, на алтарях синтоистских храмов приносят им плоды и совершают воскурения ароматных смол. Закрывается праздник торжественным обрядом </a:t>
            </a:r>
            <a:r>
              <a:rPr lang="ru-RU" i="1" dirty="0"/>
              <a:t>торо </a:t>
            </a:r>
            <a:r>
              <a:rPr lang="ru-RU" i="1" dirty="0" err="1"/>
              <a:t>нагаси</a:t>
            </a:r>
            <a:r>
              <a:rPr lang="ru-RU" dirty="0"/>
              <a:t>: красочные бумажные фонарики со свечами пускаются по реке или морю, указывая душам безопасный путь в царство мертвых (</a:t>
            </a:r>
            <a:r>
              <a:rPr lang="en-US" dirty="0" err="1"/>
              <a:t>Ullambana</a:t>
            </a:r>
            <a:r>
              <a:rPr lang="en-US" dirty="0"/>
              <a:t> web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7193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Можно предположить, что шумерский </a:t>
            </a:r>
            <a:r>
              <a:rPr lang="en-US" dirty="0" err="1"/>
              <a:t>ezen</a:t>
            </a:r>
            <a:r>
              <a:rPr lang="en-US" dirty="0"/>
              <a:t> </a:t>
            </a:r>
            <a:r>
              <a:rPr lang="en-US" dirty="0" err="1"/>
              <a:t>abum</a:t>
            </a:r>
            <a:r>
              <a:rPr lang="en-US" dirty="0"/>
              <a:t> </a:t>
            </a:r>
            <a:r>
              <a:rPr lang="ru-RU" dirty="0"/>
              <a:t>“праздник </a:t>
            </a:r>
            <a:r>
              <a:rPr lang="en-US" i="1" dirty="0" err="1"/>
              <a:t>abu</a:t>
            </a:r>
            <a:r>
              <a:rPr lang="ru-RU" dirty="0"/>
              <a:t>”, как и название пятого месяца </a:t>
            </a:r>
            <a:r>
              <a:rPr lang="en-US" i="1" dirty="0"/>
              <a:t>Abu</a:t>
            </a:r>
            <a:r>
              <a:rPr lang="ru-RU" dirty="0"/>
              <a:t>, отражают очень древнюю религиозную практику, принятую у множества народов Евразии, говоривших на языках </a:t>
            </a:r>
            <a:r>
              <a:rPr lang="ru-RU" dirty="0" err="1"/>
              <a:t>афразийской</a:t>
            </a:r>
            <a:r>
              <a:rPr lang="ru-RU" dirty="0"/>
              <a:t>, ностратической и сино-кавказской </a:t>
            </a:r>
            <a:r>
              <a:rPr lang="ru-RU" dirty="0" err="1"/>
              <a:t>макросемей</a:t>
            </a:r>
            <a:r>
              <a:rPr lang="ru-RU" dirty="0"/>
              <a:t>. Насколько сейчас можно судить, эта практика заключалась в следующем: 1. Существовали представления о выходе духа умершего предка в конце лета за продовольствием в мир живых. Их реализацией было сооружение ямы, увенчанной пирамидальным холмом. 2. По специальным желобкам в эту яму сливались и ссыпались продукты. У этой же ямы устраивалось общение духов со жрецами/шаманами. 3. Поскольку лето это время засухи, то жрецы просили у духов дождя и прохлады. 4. Этой цели посвящалось зажигание факелов, спортивные игры, гимны и танцы. Если у семитов, сино-тибетцев и алтайцев практика сохранилась в полном объеме, то японцы, переехав на острова, уже не сохранили культ самого сооружения, и в их религии остались только некоторые элементы праздника.</a:t>
            </a:r>
          </a:p>
        </p:txBody>
      </p:sp>
    </p:spTree>
    <p:extLst>
      <p:ext uri="{BB962C8B-B14F-4D97-AF65-F5344CB8AC3E}">
        <p14:creationId xmlns:p14="http://schemas.microsoft.com/office/powerpoint/2010/main" val="43652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Зачатие от духа</a:t>
            </a:r>
            <a:r>
              <a:rPr lang="en-US" dirty="0" smtClean="0"/>
              <a:t> </a:t>
            </a:r>
            <a:r>
              <a:rPr lang="ru-RU" dirty="0" smtClean="0"/>
              <a:t>– несчастье в стране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Рождение </a:t>
            </a:r>
            <a:r>
              <a:rPr lang="ru-RU" dirty="0" err="1" smtClean="0"/>
              <a:t>Бильгамеса</a:t>
            </a:r>
            <a:r>
              <a:rPr lang="ru-RU" dirty="0" smtClean="0"/>
              <a:t> в Царском списке: </a:t>
            </a:r>
            <a:r>
              <a:rPr lang="en-US" dirty="0" smtClean="0"/>
              <a:t>ab-</a:t>
            </a:r>
            <a:r>
              <a:rPr lang="en-US" dirty="0" err="1" smtClean="0"/>
              <a:t>ba</a:t>
            </a:r>
            <a:r>
              <a:rPr lang="en-US" dirty="0" smtClean="0"/>
              <a:t>-</a:t>
            </a:r>
            <a:r>
              <a:rPr lang="en-US" dirty="0" err="1" smtClean="0"/>
              <a:t>ni</a:t>
            </a:r>
            <a:r>
              <a:rPr lang="en-US" dirty="0" smtClean="0"/>
              <a:t> lil</a:t>
            </a:r>
            <a:r>
              <a:rPr lang="en-US" baseline="-25000" dirty="0" smtClean="0"/>
              <a:t>2</a:t>
            </a:r>
            <a:r>
              <a:rPr lang="en-US" dirty="0" smtClean="0"/>
              <a:t>-la “</a:t>
            </a:r>
            <a:r>
              <a:rPr lang="ru-RU" dirty="0" smtClean="0"/>
              <a:t>отец его – дух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en-US" dirty="0" smtClean="0"/>
              <a:t>š</a:t>
            </a:r>
            <a:r>
              <a:rPr lang="ru-RU" dirty="0" err="1" smtClean="0"/>
              <a:t>umma</a:t>
            </a:r>
            <a:r>
              <a:rPr lang="ru-RU" dirty="0" smtClean="0"/>
              <a:t> </a:t>
            </a:r>
            <a:r>
              <a:rPr lang="ru-RU" dirty="0" err="1" smtClean="0"/>
              <a:t>sinni</a:t>
            </a:r>
            <a:r>
              <a:rPr lang="en-US" dirty="0" smtClean="0"/>
              <a:t>š</a:t>
            </a:r>
            <a:r>
              <a:rPr lang="ru-RU" dirty="0" err="1" smtClean="0"/>
              <a:t>tu</a:t>
            </a:r>
            <a:r>
              <a:rPr lang="ru-RU" dirty="0" smtClean="0"/>
              <a:t> IM </a:t>
            </a:r>
            <a:r>
              <a:rPr lang="en-US" dirty="0" smtClean="0"/>
              <a:t>ī</a:t>
            </a:r>
            <a:r>
              <a:rPr lang="ru-RU" dirty="0" smtClean="0"/>
              <a:t>r</a:t>
            </a:r>
            <a:r>
              <a:rPr lang="en-US" dirty="0" smtClean="0"/>
              <a:t>ī</a:t>
            </a:r>
            <a:r>
              <a:rPr lang="ru-RU" dirty="0" err="1" smtClean="0"/>
              <a:t>ma</a:t>
            </a:r>
            <a:r>
              <a:rPr lang="ru-RU" dirty="0" smtClean="0"/>
              <a:t> IM </a:t>
            </a:r>
            <a:r>
              <a:rPr lang="ru-RU" dirty="0" err="1" smtClean="0"/>
              <a:t>ulid</a:t>
            </a:r>
            <a:r>
              <a:rPr lang="ru-RU" dirty="0" smtClean="0"/>
              <a:t> "Если женщина зачнет от духа и родит духа - будет в стране несчастье: мать закроет перед дочерью двери, дружбы не будет, человек тот погибнет, урожай не поспеет" (</a:t>
            </a:r>
            <a:r>
              <a:rPr lang="en-US" dirty="0" err="1" smtClean="0"/>
              <a:t>Shumma</a:t>
            </a:r>
            <a:r>
              <a:rPr lang="en-US" dirty="0" smtClean="0"/>
              <a:t> </a:t>
            </a:r>
            <a:r>
              <a:rPr lang="en-US" dirty="0" err="1" smtClean="0"/>
              <a:t>izbu</a:t>
            </a:r>
            <a:r>
              <a:rPr lang="en-US" dirty="0" smtClean="0"/>
              <a:t> </a:t>
            </a:r>
            <a:r>
              <a:rPr lang="ru-RU" dirty="0" smtClean="0"/>
              <a:t>I 50-53).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56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Понятие </a:t>
            </a:r>
            <a:r>
              <a:rPr lang="en-US" dirty="0" smtClean="0"/>
              <a:t>“</a:t>
            </a:r>
            <a:r>
              <a:rPr lang="ru-RU" dirty="0" smtClean="0"/>
              <a:t>дух</a:t>
            </a:r>
            <a:r>
              <a:rPr lang="en-US" dirty="0" smtClean="0"/>
              <a:t>” </a:t>
            </a:r>
            <a:r>
              <a:rPr lang="ru-RU" dirty="0" smtClean="0"/>
              <a:t>имеет в шумеро-аккадской литературе следующие коннотации:</a:t>
            </a:r>
          </a:p>
          <a:p>
            <a:r>
              <a:rPr lang="ru-RU" dirty="0" smtClean="0"/>
              <a:t>1. Дух как ветер (</a:t>
            </a:r>
            <a:r>
              <a:rPr lang="en-US" dirty="0" err="1" smtClean="0"/>
              <a:t>im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1а. </a:t>
            </a:r>
            <a:r>
              <a:rPr lang="ru-RU" dirty="0" smtClean="0"/>
              <a:t>Схождение благоприятного северного ветра на равнину.</a:t>
            </a:r>
          </a:p>
          <a:p>
            <a:r>
              <a:rPr lang="ru-RU" dirty="0" smtClean="0"/>
              <a:t>1б. </a:t>
            </a:r>
            <a:r>
              <a:rPr lang="en-US" dirty="0" smtClean="0"/>
              <a:t>“</a:t>
            </a:r>
            <a:r>
              <a:rPr lang="ru-RU" dirty="0" smtClean="0"/>
              <a:t>Благой ветер богов</a:t>
            </a:r>
            <a:r>
              <a:rPr lang="en-US" dirty="0" smtClean="0"/>
              <a:t>” </a:t>
            </a:r>
            <a:r>
              <a:rPr lang="ru-RU" dirty="0" smtClean="0"/>
              <a:t>как залог жизненного успеха.</a:t>
            </a:r>
          </a:p>
          <a:p>
            <a:r>
              <a:rPr lang="ru-RU" dirty="0" smtClean="0"/>
              <a:t>1в. </a:t>
            </a:r>
            <a:r>
              <a:rPr lang="ru-RU" dirty="0" err="1" smtClean="0"/>
              <a:t>Исхождение</a:t>
            </a:r>
            <a:r>
              <a:rPr lang="ru-RU" dirty="0" smtClean="0"/>
              <a:t> </a:t>
            </a:r>
            <a:r>
              <a:rPr lang="ru-RU" dirty="0" smtClean="0"/>
              <a:t>духа из тела умершего.</a:t>
            </a:r>
          </a:p>
          <a:p>
            <a:r>
              <a:rPr lang="ru-RU" dirty="0" smtClean="0"/>
              <a:t>2</a:t>
            </a:r>
            <a:r>
              <a:rPr lang="ru-RU" dirty="0" smtClean="0"/>
              <a:t>. Дух как призрак</a:t>
            </a:r>
            <a:r>
              <a:rPr lang="en-US" dirty="0" smtClean="0"/>
              <a:t> (</a:t>
            </a:r>
            <a:r>
              <a:rPr lang="en-US" dirty="0" err="1" smtClean="0"/>
              <a:t>gidim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2а. Превращение духа-ветра в дух-призрак в течение недели и поминовение призрака на 9-й день.</a:t>
            </a:r>
          </a:p>
          <a:p>
            <a:r>
              <a:rPr lang="ru-RU" dirty="0" smtClean="0"/>
              <a:t>2б. Явление духа-призрака на </a:t>
            </a:r>
            <a:r>
              <a:rPr lang="ru-RU" dirty="0" smtClean="0"/>
              <a:t>землю в конце лета и общение с ним.</a:t>
            </a:r>
            <a:endParaRPr lang="ru-RU" dirty="0" smtClean="0"/>
          </a:p>
          <a:p>
            <a:r>
              <a:rPr lang="ru-RU" dirty="0" smtClean="0"/>
              <a:t>2в. Зачатие от духа-призрака.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9569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1850</Words>
  <Application>Microsoft Office PowerPoint</Application>
  <PresentationFormat>Широкоэкранный</PresentationFormat>
  <Paragraphs>61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Понятие Духа в шумеро-аккадской культуре и его основные коннотации</vt:lpstr>
      <vt:lpstr>Дух богов как блаженный северный ветер (Цил. А Гудеа)</vt:lpstr>
      <vt:lpstr>Дух богов в Библии и в шумеро-аккадских текстах</vt:lpstr>
      <vt:lpstr>Исхождение духа из тела умершего</vt:lpstr>
      <vt:lpstr>Значения Abu(m)</vt:lpstr>
      <vt:lpstr>Этимологические версии Abu</vt:lpstr>
      <vt:lpstr>Свидетельства о предмете abu</vt:lpstr>
      <vt:lpstr>Игры в Абу и культ Гильгамеша</vt:lpstr>
      <vt:lpstr>Марк Коэн о предмете abu</vt:lpstr>
      <vt:lpstr>Abu в свете лингвистики дальнего родства</vt:lpstr>
      <vt:lpstr>                                      Обо/ово</vt:lpstr>
      <vt:lpstr>Функции обо</vt:lpstr>
      <vt:lpstr>                                    Обон</vt:lpstr>
      <vt:lpstr>Символика Обон</vt:lpstr>
      <vt:lpstr>Выводы</vt:lpstr>
      <vt:lpstr>Зачатие от духа – несчастье в стране</vt:lpstr>
      <vt:lpstr>Выводы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«Добрый ветер богов» в шумеро-аккадской культуре: к прообразу Святого Духа</dc:title>
  <dc:creator>Владимир</dc:creator>
  <cp:lastModifiedBy>Владимир</cp:lastModifiedBy>
  <cp:revision>5</cp:revision>
  <dcterms:created xsi:type="dcterms:W3CDTF">2024-11-18T21:45:51Z</dcterms:created>
  <dcterms:modified xsi:type="dcterms:W3CDTF">2024-12-02T13:56:34Z</dcterms:modified>
</cp:coreProperties>
</file>