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88" r:id="rId3"/>
    <p:sldId id="473" r:id="rId4"/>
    <p:sldId id="390" r:id="rId5"/>
    <p:sldId id="402" r:id="rId6"/>
    <p:sldId id="465" r:id="rId7"/>
    <p:sldId id="404" r:id="rId8"/>
    <p:sldId id="458" r:id="rId9"/>
    <p:sldId id="469" r:id="rId10"/>
    <p:sldId id="456" r:id="rId11"/>
    <p:sldId id="389" r:id="rId12"/>
    <p:sldId id="394" r:id="rId13"/>
    <p:sldId id="468" r:id="rId14"/>
    <p:sldId id="393" r:id="rId15"/>
    <p:sldId id="467" r:id="rId16"/>
    <p:sldId id="460" r:id="rId17"/>
    <p:sldId id="461" r:id="rId18"/>
    <p:sldId id="462" r:id="rId19"/>
    <p:sldId id="463" r:id="rId20"/>
    <p:sldId id="471" r:id="rId21"/>
    <p:sldId id="464" r:id="rId22"/>
    <p:sldId id="470" r:id="rId23"/>
    <p:sldId id="397" r:id="rId24"/>
    <p:sldId id="398" r:id="rId25"/>
    <p:sldId id="472" r:id="rId2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9F2B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7CE84F3-28C3-443E-9E96-99CF82512B78}" styleName="Темный стиль 1 - акцент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7" autoAdjust="0"/>
    <p:restoredTop sz="77366" autoAdjust="0"/>
  </p:normalViewPr>
  <p:slideViewPr>
    <p:cSldViewPr>
      <p:cViewPr varScale="1">
        <p:scale>
          <a:sx n="68" d="100"/>
          <a:sy n="68" d="100"/>
        </p:scale>
        <p:origin x="1668" y="45"/>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C0FD2D2-E023-4993-AAEC-956BF61DA57E}" type="datetimeFigureOut">
              <a:rPr lang="ru-RU"/>
              <a:pPr>
                <a:defRPr/>
              </a:pPr>
              <a:t>27.08.2024</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6F2EDFD-6EC9-4729-9DEA-250444D1659C}" type="slidenum">
              <a:rPr lang="ru-RU"/>
              <a:pPr>
                <a:defRPr/>
              </a:pPr>
              <a:t>‹#›</a:t>
            </a:fld>
            <a:endParaRPr lang="ru-RU" dirty="0"/>
          </a:p>
        </p:txBody>
      </p:sp>
    </p:spTree>
    <p:extLst>
      <p:ext uri="{BB962C8B-B14F-4D97-AF65-F5344CB8AC3E}">
        <p14:creationId xmlns:p14="http://schemas.microsoft.com/office/powerpoint/2010/main" val="2146445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a:p>
        </p:txBody>
      </p:sp>
      <p:sp>
        <p:nvSpPr>
          <p:cNvPr id="4" name="Номер слайда 3"/>
          <p:cNvSpPr>
            <a:spLocks noGrp="1"/>
          </p:cNvSpPr>
          <p:nvPr>
            <p:ph type="sldNum" sz="quarter" idx="5"/>
          </p:nvPr>
        </p:nvSpPr>
        <p:spPr/>
        <p:txBody>
          <a:bodyPr/>
          <a:lstStyle/>
          <a:p>
            <a:pPr>
              <a:defRPr/>
            </a:pPr>
            <a:fld id="{61706182-AC91-4649-AD14-226A8B65B175}" type="slidenum">
              <a:rPr lang="ru-RU" smtClean="0"/>
              <a:pPr>
                <a:defRPr/>
              </a:pPr>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36F2EDFD-6EC9-4729-9DEA-250444D1659C}" type="slidenum">
              <a:rPr lang="ru-RU" smtClean="0"/>
              <a:pPr>
                <a:defRPr/>
              </a:pPr>
              <a:t>14</a:t>
            </a:fld>
            <a:endParaRPr lang="ru-RU" dirty="0"/>
          </a:p>
        </p:txBody>
      </p:sp>
    </p:spTree>
    <p:extLst>
      <p:ext uri="{BB962C8B-B14F-4D97-AF65-F5344CB8AC3E}">
        <p14:creationId xmlns:p14="http://schemas.microsoft.com/office/powerpoint/2010/main" val="1344466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349C497F-9F43-4D52-BEF6-74A27C7DDCBF}" type="datetime1">
              <a:rPr lang="ru-RU"/>
              <a:pPr>
                <a:defRPr/>
              </a:pPr>
              <a:t>27.08.2024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F52D1AB-12BD-4AF8-900A-9316E6AFDD31}" type="slidenum">
              <a:rPr lang="ru-RU"/>
              <a:pPr>
                <a:defRPr/>
              </a:pPr>
              <a:t>‹#›</a:t>
            </a:fld>
            <a:endParaRPr lang="ru-RU" dirty="0"/>
          </a:p>
        </p:txBody>
      </p:sp>
    </p:spTree>
    <p:extLst>
      <p:ext uri="{BB962C8B-B14F-4D97-AF65-F5344CB8AC3E}">
        <p14:creationId xmlns:p14="http://schemas.microsoft.com/office/powerpoint/2010/main" val="594176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E4F68AAC-0527-4F82-94DD-2495ACB1FAE6}" type="datetime1">
              <a:rPr lang="ru-RU"/>
              <a:pPr>
                <a:defRPr/>
              </a:pPr>
              <a:t>27.08.2024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1D301E5-70B8-4ED6-8FD6-4F66056C05B5}" type="slidenum">
              <a:rPr lang="ru-RU"/>
              <a:pPr>
                <a:defRPr/>
              </a:pPr>
              <a:t>‹#›</a:t>
            </a:fld>
            <a:endParaRPr lang="ru-RU" dirty="0"/>
          </a:p>
        </p:txBody>
      </p:sp>
    </p:spTree>
    <p:extLst>
      <p:ext uri="{BB962C8B-B14F-4D97-AF65-F5344CB8AC3E}">
        <p14:creationId xmlns:p14="http://schemas.microsoft.com/office/powerpoint/2010/main" val="632717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6B2D9868-97E7-4035-94EE-DA1EB68F85A9}" type="datetime1">
              <a:rPr lang="ru-RU"/>
              <a:pPr>
                <a:defRPr/>
              </a:pPr>
              <a:t>27.08.2024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C55AE99-A78A-4803-835E-191E43D7D51D}" type="slidenum">
              <a:rPr lang="ru-RU"/>
              <a:pPr>
                <a:defRPr/>
              </a:pPr>
              <a:t>‹#›</a:t>
            </a:fld>
            <a:endParaRPr lang="ru-RU" dirty="0"/>
          </a:p>
        </p:txBody>
      </p:sp>
    </p:spTree>
    <p:extLst>
      <p:ext uri="{BB962C8B-B14F-4D97-AF65-F5344CB8AC3E}">
        <p14:creationId xmlns:p14="http://schemas.microsoft.com/office/powerpoint/2010/main" val="1176180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9D0656BD-CEC0-43C7-94B3-D7FF35C31912}" type="datetime1">
              <a:rPr lang="ru-RU"/>
              <a:pPr>
                <a:defRPr/>
              </a:pPr>
              <a:t>27.08.2024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12188F8-44E7-4B5F-89A2-85AD6CA6D6B1}" type="slidenum">
              <a:rPr lang="ru-RU"/>
              <a:pPr>
                <a:defRPr/>
              </a:pPr>
              <a:t>‹#›</a:t>
            </a:fld>
            <a:endParaRPr lang="ru-RU" dirty="0"/>
          </a:p>
        </p:txBody>
      </p:sp>
    </p:spTree>
    <p:extLst>
      <p:ext uri="{BB962C8B-B14F-4D97-AF65-F5344CB8AC3E}">
        <p14:creationId xmlns:p14="http://schemas.microsoft.com/office/powerpoint/2010/main" val="691330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B78F786A-8815-409F-AAA7-59F1A2C5B8D2}" type="datetime1">
              <a:rPr lang="ru-RU"/>
              <a:pPr>
                <a:defRPr/>
              </a:pPr>
              <a:t>27.08.2024</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5879D04D-A1D3-4ACB-8215-1E3D294D67F8}" type="slidenum">
              <a:rPr lang="ru-RU"/>
              <a:pPr>
                <a:defRPr/>
              </a:pPr>
              <a:t>‹#›</a:t>
            </a:fld>
            <a:endParaRPr lang="ru-RU" dirty="0"/>
          </a:p>
        </p:txBody>
      </p:sp>
    </p:spTree>
    <p:extLst>
      <p:ext uri="{BB962C8B-B14F-4D97-AF65-F5344CB8AC3E}">
        <p14:creationId xmlns:p14="http://schemas.microsoft.com/office/powerpoint/2010/main" val="186268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45BF13E4-FBDD-4BB1-87B5-FE27B14BDE04}" type="datetime1">
              <a:rPr lang="ru-RU"/>
              <a:pPr>
                <a:defRPr/>
              </a:pPr>
              <a:t>27.08.2024</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A5FF297D-9F24-4645-AB4E-9FB8A364500B}" type="slidenum">
              <a:rPr lang="ru-RU"/>
              <a:pPr>
                <a:defRPr/>
              </a:pPr>
              <a:t>‹#›</a:t>
            </a:fld>
            <a:endParaRPr lang="ru-RU" dirty="0"/>
          </a:p>
        </p:txBody>
      </p:sp>
    </p:spTree>
    <p:extLst>
      <p:ext uri="{BB962C8B-B14F-4D97-AF65-F5344CB8AC3E}">
        <p14:creationId xmlns:p14="http://schemas.microsoft.com/office/powerpoint/2010/main" val="135913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813D6DBC-8481-419C-BA3C-8180EBDF89C6}" type="datetime1">
              <a:rPr lang="ru-RU"/>
              <a:pPr>
                <a:defRPr/>
              </a:pPr>
              <a:t>27.08.2024</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4AC9B44-36B6-47A0-BCD7-D62AC9409E6F}" type="slidenum">
              <a:rPr lang="ru-RU"/>
              <a:pPr>
                <a:defRPr/>
              </a:pPr>
              <a:t>‹#›</a:t>
            </a:fld>
            <a:endParaRPr lang="ru-RU" dirty="0"/>
          </a:p>
        </p:txBody>
      </p:sp>
    </p:spTree>
    <p:extLst>
      <p:ext uri="{BB962C8B-B14F-4D97-AF65-F5344CB8AC3E}">
        <p14:creationId xmlns:p14="http://schemas.microsoft.com/office/powerpoint/2010/main" val="389653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E2C67CC4-3775-4072-9F6E-28216147D0E0}" type="datetime1">
              <a:rPr lang="ru-RU"/>
              <a:pPr>
                <a:defRPr/>
              </a:pPr>
              <a:t>27.08.2024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DCEAC37-929A-445C-A0A7-74ABA944F90E}" type="slidenum">
              <a:rPr lang="ru-RU"/>
              <a:pPr>
                <a:defRPr/>
              </a:pPr>
              <a:t>‹#›</a:t>
            </a:fld>
            <a:endParaRPr lang="ru-RU" dirty="0"/>
          </a:p>
        </p:txBody>
      </p:sp>
    </p:spTree>
    <p:extLst>
      <p:ext uri="{BB962C8B-B14F-4D97-AF65-F5344CB8AC3E}">
        <p14:creationId xmlns:p14="http://schemas.microsoft.com/office/powerpoint/2010/main" val="4131373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9D2E6E80-E229-48B4-A656-CA7D9A962BC5}" type="datetime1">
              <a:rPr lang="ru-RU"/>
              <a:pPr>
                <a:defRPr/>
              </a:pPr>
              <a:t>27.08.2024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11A14A2E-8456-4547-8D8F-0343FE71525D}" type="slidenum">
              <a:rPr lang="ru-RU"/>
              <a:pPr>
                <a:defRPr/>
              </a:pPr>
              <a:t>‹#›</a:t>
            </a:fld>
            <a:endParaRPr lang="ru-RU" dirty="0"/>
          </a:p>
        </p:txBody>
      </p:sp>
    </p:spTree>
    <p:extLst>
      <p:ext uri="{BB962C8B-B14F-4D97-AF65-F5344CB8AC3E}">
        <p14:creationId xmlns:p14="http://schemas.microsoft.com/office/powerpoint/2010/main" val="3391314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6789D9A1-167A-4E6F-BD4F-01FD09CDC032}" type="datetime1">
              <a:rPr lang="ru-RU"/>
              <a:pPr>
                <a:defRPr/>
              </a:pPr>
              <a:t>27.08.2024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6311724-2504-4E36-AAF6-2DB94FA95C17}" type="slidenum">
              <a:rPr lang="ru-RU"/>
              <a:pPr>
                <a:defRPr/>
              </a:pPr>
              <a:t>‹#›</a:t>
            </a:fld>
            <a:endParaRPr lang="ru-RU" dirty="0"/>
          </a:p>
        </p:txBody>
      </p:sp>
    </p:spTree>
    <p:extLst>
      <p:ext uri="{BB962C8B-B14F-4D97-AF65-F5344CB8AC3E}">
        <p14:creationId xmlns:p14="http://schemas.microsoft.com/office/powerpoint/2010/main" val="3835234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A3F5CB6F-C761-458A-A077-D70933DFB812}" type="datetime1">
              <a:rPr lang="ru-RU"/>
              <a:pPr>
                <a:defRPr/>
              </a:pPr>
              <a:t>27.08.2024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DDB7149-CF63-4EAE-9789-C41779AA3206}" type="slidenum">
              <a:rPr lang="ru-RU"/>
              <a:pPr>
                <a:defRPr/>
              </a:pPr>
              <a:t>‹#›</a:t>
            </a:fld>
            <a:endParaRPr lang="ru-RU" dirty="0"/>
          </a:p>
        </p:txBody>
      </p:sp>
    </p:spTree>
    <p:extLst>
      <p:ext uri="{BB962C8B-B14F-4D97-AF65-F5344CB8AC3E}">
        <p14:creationId xmlns:p14="http://schemas.microsoft.com/office/powerpoint/2010/main" val="2824414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126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126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77D1E9E-0B65-47FD-B066-04A83A4BDF9F}" type="datetime1">
              <a:rPr lang="ru-RU"/>
              <a:pPr>
                <a:defRPr/>
              </a:pPr>
              <a:t>27.08.2024</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08FF42B-1A16-49A5-9878-F6CCA56C9E73}"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2290" name="Прямоугольник 3"/>
          <p:cNvSpPr>
            <a:spLocks noChangeArrowheads="1"/>
          </p:cNvSpPr>
          <p:nvPr/>
        </p:nvSpPr>
        <p:spPr bwMode="auto">
          <a:xfrm>
            <a:off x="251520" y="1414512"/>
            <a:ext cx="86760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2800" b="1" dirty="0">
                <a:solidFill>
                  <a:schemeClr val="bg1"/>
                </a:solidFill>
                <a:effectLst/>
                <a:latin typeface="+mj-lt"/>
                <a:ea typeface="Aptos" panose="020B0004020202020204" pitchFamily="34" charset="0"/>
              </a:rPr>
              <a:t>THE PROSPECTS FOR SINO-RUSSIAN COOPERATION ON THE DEVELOPMENT OF THE NORTHERN SEA ROUTE </a:t>
            </a:r>
          </a:p>
          <a:p>
            <a:pPr algn="ctr"/>
            <a:r>
              <a:rPr lang="en-US" sz="2800" b="1" dirty="0">
                <a:solidFill>
                  <a:schemeClr val="bg1"/>
                </a:solidFill>
                <a:effectLst/>
                <a:latin typeface="+mj-lt"/>
                <a:ea typeface="Aptos" panose="020B0004020202020204" pitchFamily="34" charset="0"/>
              </a:rPr>
              <a:t>ON THE ‘BLUE ECONOMY’ PRINCIPLES</a:t>
            </a:r>
            <a:endParaRPr lang="ru-RU" sz="2800" b="1" dirty="0">
              <a:solidFill>
                <a:schemeClr val="bg1"/>
              </a:solidFill>
              <a:effectLst/>
              <a:latin typeface="+mj-lt"/>
              <a:ea typeface="Calibri" panose="020F0502020204030204" pitchFamily="34" charset="0"/>
              <a:cs typeface="Times New Roman" panose="02020603050405020304" pitchFamily="18" charset="0"/>
            </a:endParaRPr>
          </a:p>
          <a:p>
            <a:pPr algn="ctr"/>
            <a:endParaRPr lang="ru-RU" sz="2400" b="1" dirty="0">
              <a:solidFill>
                <a:schemeClr val="bg1"/>
              </a:solidFill>
            </a:endParaRPr>
          </a:p>
          <a:p>
            <a:pPr algn="ctr"/>
            <a:r>
              <a:rPr lang="en-US" sz="2800" b="1" dirty="0">
                <a:solidFill>
                  <a:schemeClr val="bg1"/>
                </a:solidFill>
                <a:latin typeface="+mj-lt"/>
              </a:rPr>
              <a:t>Alexander </a:t>
            </a:r>
            <a:r>
              <a:rPr lang="en-US" sz="2800" b="1" dirty="0" err="1">
                <a:solidFill>
                  <a:schemeClr val="bg1"/>
                </a:solidFill>
                <a:latin typeface="+mj-lt"/>
              </a:rPr>
              <a:t>Sergunin</a:t>
            </a:r>
            <a:endParaRPr lang="en-US" sz="2800" b="1" dirty="0">
              <a:solidFill>
                <a:schemeClr val="bg1"/>
              </a:solidFill>
              <a:latin typeface="+mj-lt"/>
            </a:endParaRPr>
          </a:p>
          <a:p>
            <a:pPr algn="ctr"/>
            <a:r>
              <a:rPr lang="en-US" sz="2000" b="1" dirty="0">
                <a:solidFill>
                  <a:schemeClr val="bg1"/>
                </a:solidFill>
                <a:latin typeface="+mj-lt"/>
              </a:rPr>
              <a:t>St. Petersburg State University</a:t>
            </a:r>
          </a:p>
          <a:p>
            <a:pPr algn="ctr"/>
            <a:endParaRPr lang="ru-RU" sz="1600" b="1" dirty="0">
              <a:solidFill>
                <a:schemeClr val="bg1"/>
              </a:solidFill>
              <a:latin typeface="+mj-lt"/>
            </a:endParaRPr>
          </a:p>
          <a:p>
            <a:pPr algn="ctr"/>
            <a:endParaRPr lang="ru-RU" sz="1600" b="1" dirty="0">
              <a:solidFill>
                <a:schemeClr val="bg1"/>
              </a:solidFill>
              <a:latin typeface="+mj-lt"/>
            </a:endParaRPr>
          </a:p>
          <a:p>
            <a:pPr algn="ctr"/>
            <a:endParaRPr lang="en-US" sz="2000" b="1" dirty="0">
              <a:solidFill>
                <a:schemeClr val="bg1"/>
              </a:solidFill>
              <a:latin typeface="+mj-lt"/>
            </a:endParaRPr>
          </a:p>
          <a:p>
            <a:pPr algn="ctr"/>
            <a:endParaRPr lang="ru-RU" sz="2000" b="1" dirty="0">
              <a:solidFill>
                <a:schemeClr val="bg1"/>
              </a:solidFill>
              <a:latin typeface="+mj-lt"/>
            </a:endParaRPr>
          </a:p>
          <a:p>
            <a:pPr algn="ctr"/>
            <a:r>
              <a:rPr lang="en-US" sz="2000" b="1" i="0" u="none" strike="noStrike" baseline="0" dirty="0">
                <a:solidFill>
                  <a:schemeClr val="bg1"/>
                </a:solidFill>
                <a:latin typeface="+mj-lt"/>
              </a:rPr>
              <a:t>The 13th China-Russia Arctic Workshop</a:t>
            </a:r>
          </a:p>
          <a:p>
            <a:pPr algn="ctr"/>
            <a:r>
              <a:rPr lang="en-GB" sz="2000" b="1" i="0" u="none" strike="noStrike" baseline="0" dirty="0">
                <a:solidFill>
                  <a:schemeClr val="bg1"/>
                </a:solidFill>
                <a:latin typeface="+mj-lt"/>
              </a:rPr>
              <a:t>Ocean University of China</a:t>
            </a:r>
            <a:endParaRPr lang="en-US" sz="2000" b="1" dirty="0">
              <a:solidFill>
                <a:schemeClr val="bg1"/>
              </a:solidFill>
              <a:latin typeface="+mj-lt"/>
            </a:endParaRPr>
          </a:p>
          <a:p>
            <a:pPr algn="ctr"/>
            <a:r>
              <a:rPr lang="en-GB" sz="2000" b="1" i="0" u="none" strike="noStrike" baseline="0" dirty="0">
                <a:solidFill>
                  <a:schemeClr val="bg1"/>
                </a:solidFill>
                <a:latin typeface="+mj-lt"/>
              </a:rPr>
              <a:t>Qingdao, China</a:t>
            </a:r>
            <a:endParaRPr lang="en-US" sz="2000" b="1" i="0" u="none" strike="noStrike" baseline="0" dirty="0">
              <a:solidFill>
                <a:schemeClr val="bg1"/>
              </a:solidFill>
              <a:latin typeface="+mj-lt"/>
            </a:endParaRPr>
          </a:p>
          <a:p>
            <a:pPr algn="ctr"/>
            <a:r>
              <a:rPr lang="en-GB" sz="2000" b="1" i="0" u="none" strike="noStrike" baseline="0" dirty="0">
                <a:solidFill>
                  <a:schemeClr val="bg1"/>
                </a:solidFill>
                <a:latin typeface="+mj-lt"/>
              </a:rPr>
              <a:t>October 23-25, 2024</a:t>
            </a:r>
            <a:endParaRPr lang="ru-RU" sz="2000" b="1" dirty="0">
              <a:solidFill>
                <a:schemeClr val="bg1"/>
              </a:solidFill>
              <a:effectLst/>
              <a:latin typeface="+mj-lt"/>
              <a:ea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1143000"/>
          </a:xfrm>
        </p:spPr>
        <p:txBody>
          <a:bodyPr/>
          <a:lstStyle/>
          <a:p>
            <a:br>
              <a:rPr lang="en-US" dirty="0"/>
            </a:br>
            <a:endParaRPr lang="ru-RU" b="1" dirty="0"/>
          </a:p>
        </p:txBody>
      </p:sp>
      <p:sp>
        <p:nvSpPr>
          <p:cNvPr id="3" name="Содержимое 2"/>
          <p:cNvSpPr>
            <a:spLocks noGrp="1"/>
          </p:cNvSpPr>
          <p:nvPr>
            <p:ph idx="1"/>
          </p:nvPr>
        </p:nvSpPr>
        <p:spPr/>
        <p:txBody>
          <a:bodyPr/>
          <a:lstStyle/>
          <a:p>
            <a:pPr>
              <a:spcBef>
                <a:spcPts val="0"/>
              </a:spcBef>
              <a:buNone/>
            </a:pPr>
            <a:r>
              <a:rPr lang="en-US" sz="4000" b="1" dirty="0"/>
              <a:t>Research agenda</a:t>
            </a:r>
            <a:r>
              <a:rPr lang="ru-RU" sz="4000" b="1" dirty="0"/>
              <a:t>: </a:t>
            </a:r>
          </a:p>
          <a:p>
            <a:pPr>
              <a:spcBef>
                <a:spcPts val="0"/>
              </a:spcBef>
              <a:buNone/>
            </a:pPr>
            <a:r>
              <a:rPr lang="en-US" sz="4000" dirty="0"/>
              <a:t>The objective of this paper is to examine </a:t>
            </a:r>
            <a:r>
              <a:rPr lang="en-US" sz="4000" dirty="0">
                <a:effectLst/>
                <a:ea typeface="Aptos" panose="020B0004020202020204" pitchFamily="34" charset="0"/>
              </a:rPr>
              <a:t>potential areas of Sino-Russian cooperation on the modernization of the Northern Sea Route (NSR) based on the ‘blue economy’ principles.</a:t>
            </a:r>
            <a:endParaRPr lang="ru-RU" sz="4000" dirty="0"/>
          </a:p>
        </p:txBody>
      </p:sp>
      <p:sp>
        <p:nvSpPr>
          <p:cNvPr id="4" name="Номер слайда 3"/>
          <p:cNvSpPr>
            <a:spLocks noGrp="1"/>
          </p:cNvSpPr>
          <p:nvPr>
            <p:ph type="sldNum" sz="quarter" idx="12"/>
          </p:nvPr>
        </p:nvSpPr>
        <p:spPr/>
        <p:txBody>
          <a:bodyPr/>
          <a:lstStyle/>
          <a:p>
            <a:pPr>
              <a:defRPr/>
            </a:pPr>
            <a:fld id="{B1D301E5-70B8-4ED6-8FD6-4F66056C05B5}" type="slidenum">
              <a:rPr lang="ru-RU" smtClean="0"/>
              <a:pPr>
                <a:defRPr/>
              </a:pPr>
              <a:t>2</a:t>
            </a:fld>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normAutofit fontScale="90000"/>
          </a:bodyPr>
          <a:lstStyle/>
          <a:p>
            <a:pPr algn="ctr"/>
            <a:br>
              <a:rPr lang="en-US" sz="3600" b="1" dirty="0">
                <a:solidFill>
                  <a:schemeClr val="tx1"/>
                </a:solidFill>
              </a:rPr>
            </a:br>
            <a:r>
              <a:rPr lang="en-US" sz="3600" b="1" dirty="0">
                <a:solidFill>
                  <a:schemeClr val="tx1"/>
                </a:solidFill>
              </a:rPr>
              <a:t>T</a:t>
            </a:r>
            <a:r>
              <a:rPr lang="en-US" sz="3100" b="1" dirty="0">
                <a:solidFill>
                  <a:schemeClr val="tx1"/>
                </a:solidFill>
              </a:rPr>
              <a:t>he Northern Sea Route</a:t>
            </a:r>
            <a:endParaRPr lang="ru-RU" sz="3100" dirty="0">
              <a:solidFill>
                <a:schemeClr val="tx1"/>
              </a:solidFill>
            </a:endParaRPr>
          </a:p>
        </p:txBody>
      </p:sp>
      <p:pic>
        <p:nvPicPr>
          <p:cNvPr id="4" name="Содержимое 3"/>
          <p:cNvPicPr>
            <a:picLocks noGrp="1" noChangeAspect="1"/>
          </p:cNvPicPr>
          <p:nvPr>
            <p:ph idx="1"/>
          </p:nvPr>
        </p:nvPicPr>
        <p:blipFill>
          <a:blip r:embed="rId2" cstate="print"/>
          <a:srcRect/>
          <a:stretch>
            <a:fillRect/>
          </a:stretch>
        </p:blipFill>
        <p:spPr bwMode="auto">
          <a:xfrm>
            <a:off x="539552" y="1556792"/>
            <a:ext cx="7956000" cy="5053762"/>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838EC9-A89A-86C7-1D4F-5BD0CBF2F64B}"/>
              </a:ext>
            </a:extLst>
          </p:cNvPr>
          <p:cNvSpPr>
            <a:spLocks noGrp="1"/>
          </p:cNvSpPr>
          <p:nvPr>
            <p:ph type="title"/>
          </p:nvPr>
        </p:nvSpPr>
        <p:spPr>
          <a:xfrm>
            <a:off x="457200" y="629816"/>
            <a:ext cx="8229600" cy="1143000"/>
          </a:xfrm>
        </p:spPr>
        <p:txBody>
          <a:bodyPr/>
          <a:lstStyle/>
          <a:p>
            <a:r>
              <a:rPr lang="en-US" sz="3000" b="1" dirty="0"/>
              <a:t>“Blue economy” definition</a:t>
            </a:r>
            <a:endParaRPr lang="ru-RU" sz="3000" b="1" dirty="0"/>
          </a:p>
        </p:txBody>
      </p:sp>
      <p:sp>
        <p:nvSpPr>
          <p:cNvPr id="3" name="Объект 2">
            <a:extLst>
              <a:ext uri="{FF2B5EF4-FFF2-40B4-BE49-F238E27FC236}">
                <a16:creationId xmlns:a16="http://schemas.microsoft.com/office/drawing/2014/main" id="{AF44A542-BEE9-E865-E1DD-0BE7FCEED585}"/>
              </a:ext>
            </a:extLst>
          </p:cNvPr>
          <p:cNvSpPr>
            <a:spLocks noGrp="1"/>
          </p:cNvSpPr>
          <p:nvPr>
            <p:ph idx="1"/>
          </p:nvPr>
        </p:nvSpPr>
        <p:spPr>
          <a:xfrm>
            <a:off x="0" y="1412776"/>
            <a:ext cx="9036496" cy="4525963"/>
          </a:xfrm>
        </p:spPr>
        <p:txBody>
          <a:bodyPr/>
          <a:lstStyle/>
          <a:p>
            <a:pPr algn="just">
              <a:lnSpc>
                <a:spcPct val="80000"/>
              </a:lnSpc>
              <a:spcBef>
                <a:spcPts val="0"/>
              </a:spcBef>
            </a:pPr>
            <a:r>
              <a:rPr lang="en-US" sz="3000" dirty="0"/>
              <a:t>The term "blue economy" (BE) was first introduced in a report by German scientist Gunther Pauli to the Club of Rome (2009). </a:t>
            </a:r>
          </a:p>
          <a:p>
            <a:pPr algn="just">
              <a:lnSpc>
                <a:spcPct val="80000"/>
              </a:lnSpc>
              <a:spcBef>
                <a:spcPts val="0"/>
              </a:spcBef>
            </a:pPr>
            <a:r>
              <a:rPr lang="en-US" sz="3000" dirty="0"/>
              <a:t>In the broadest sense, it refers to marine economic activities based on high environmental standards and the concept of sustainable development. </a:t>
            </a:r>
          </a:p>
          <a:p>
            <a:pPr algn="just">
              <a:lnSpc>
                <a:spcPct val="80000"/>
              </a:lnSpc>
              <a:spcBef>
                <a:spcPts val="0"/>
              </a:spcBef>
            </a:pPr>
            <a:r>
              <a:rPr lang="en-US" sz="3000" dirty="0"/>
              <a:t>BE includes all sectors of the marine economy – fishing, shipping, shipbuilding, port infrastructure, aquaculture, marine tourism, mining, creation of artificial islands, laying pipelines and communication lines along the seabed, means of maritime navigation and much more. </a:t>
            </a:r>
          </a:p>
          <a:p>
            <a:pPr algn="just">
              <a:lnSpc>
                <a:spcPct val="80000"/>
              </a:lnSpc>
              <a:spcBef>
                <a:spcPts val="0"/>
              </a:spcBef>
            </a:pPr>
            <a:r>
              <a:rPr lang="en-US" sz="3000" dirty="0"/>
              <a:t>The functioning of maritime transport corridors, which include the NSR, is also included in the BE concept.</a:t>
            </a:r>
            <a:endParaRPr lang="ru-RU" sz="3000" dirty="0"/>
          </a:p>
        </p:txBody>
      </p:sp>
      <p:sp>
        <p:nvSpPr>
          <p:cNvPr id="4" name="Номер слайда 3">
            <a:extLst>
              <a:ext uri="{FF2B5EF4-FFF2-40B4-BE49-F238E27FC236}">
                <a16:creationId xmlns:a16="http://schemas.microsoft.com/office/drawing/2014/main" id="{16C4FD5D-CCC7-90B1-A3CA-F0D25E0E5BEF}"/>
              </a:ext>
            </a:extLst>
          </p:cNvPr>
          <p:cNvSpPr>
            <a:spLocks noGrp="1"/>
          </p:cNvSpPr>
          <p:nvPr>
            <p:ph type="sldNum" sz="quarter" idx="12"/>
          </p:nvPr>
        </p:nvSpPr>
        <p:spPr/>
        <p:txBody>
          <a:bodyPr/>
          <a:lstStyle/>
          <a:p>
            <a:pPr>
              <a:defRPr/>
            </a:pPr>
            <a:fld id="{B1D301E5-70B8-4ED6-8FD6-4F66056C05B5}" type="slidenum">
              <a:rPr lang="ru-RU" smtClean="0"/>
              <a:pPr>
                <a:defRPr/>
              </a:pPr>
              <a:t>4</a:t>
            </a:fld>
            <a:endParaRPr lang="ru-RU" dirty="0"/>
          </a:p>
        </p:txBody>
      </p:sp>
    </p:spTree>
    <p:extLst>
      <p:ext uri="{BB962C8B-B14F-4D97-AF65-F5344CB8AC3E}">
        <p14:creationId xmlns:p14="http://schemas.microsoft.com/office/powerpoint/2010/main" val="3942833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85BBDE-3BDC-24AA-BEDE-8DB984CF2110}"/>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02AB9002-C4D0-D8E9-61E0-34AFBFE0B53A}"/>
              </a:ext>
            </a:extLst>
          </p:cNvPr>
          <p:cNvSpPr>
            <a:spLocks noGrp="1"/>
          </p:cNvSpPr>
          <p:nvPr>
            <p:ph idx="1"/>
          </p:nvPr>
        </p:nvSpPr>
        <p:spPr>
          <a:xfrm>
            <a:off x="457200" y="1196752"/>
            <a:ext cx="8229600" cy="4525963"/>
          </a:xfrm>
        </p:spPr>
        <p:txBody>
          <a:bodyPr/>
          <a:lstStyle/>
          <a:p>
            <a:pPr marL="0" indent="0">
              <a:buNone/>
            </a:pPr>
            <a:r>
              <a:rPr lang="en-US" sz="3600" dirty="0"/>
              <a:t>In relation to the Northern Sea Route, two BE aspects are important:</a:t>
            </a:r>
          </a:p>
          <a:p>
            <a:r>
              <a:rPr lang="en-US" sz="3600" dirty="0"/>
              <a:t>The development of port infrastructure in accordance with this concept.</a:t>
            </a:r>
            <a:endParaRPr lang="ru-RU" sz="3600" dirty="0"/>
          </a:p>
          <a:p>
            <a:r>
              <a:rPr lang="en-US" sz="3600" dirty="0"/>
              <a:t>Ensuring the safety of navigation and reducing/preventing pollution of the marine environment (implementation of the IMO Polar Code of 2014-15).</a:t>
            </a:r>
          </a:p>
        </p:txBody>
      </p:sp>
      <p:sp>
        <p:nvSpPr>
          <p:cNvPr id="4" name="Номер слайда 3">
            <a:extLst>
              <a:ext uri="{FF2B5EF4-FFF2-40B4-BE49-F238E27FC236}">
                <a16:creationId xmlns:a16="http://schemas.microsoft.com/office/drawing/2014/main" id="{7DA9FB19-0D59-4826-5110-9B6E640A5DF2}"/>
              </a:ext>
            </a:extLst>
          </p:cNvPr>
          <p:cNvSpPr>
            <a:spLocks noGrp="1"/>
          </p:cNvSpPr>
          <p:nvPr>
            <p:ph type="sldNum" sz="quarter" idx="12"/>
          </p:nvPr>
        </p:nvSpPr>
        <p:spPr/>
        <p:txBody>
          <a:bodyPr/>
          <a:lstStyle/>
          <a:p>
            <a:pPr>
              <a:defRPr/>
            </a:pPr>
            <a:fld id="{B1D301E5-70B8-4ED6-8FD6-4F66056C05B5}" type="slidenum">
              <a:rPr lang="ru-RU" smtClean="0"/>
              <a:pPr>
                <a:defRPr/>
              </a:pPr>
              <a:t>5</a:t>
            </a:fld>
            <a:endParaRPr lang="ru-RU" dirty="0"/>
          </a:p>
        </p:txBody>
      </p:sp>
    </p:spTree>
    <p:extLst>
      <p:ext uri="{BB962C8B-B14F-4D97-AF65-F5344CB8AC3E}">
        <p14:creationId xmlns:p14="http://schemas.microsoft.com/office/powerpoint/2010/main" val="2860779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F9815B-F3EB-1832-C601-2E2577E0E81B}"/>
              </a:ext>
            </a:extLst>
          </p:cNvPr>
          <p:cNvSpPr>
            <a:spLocks noGrp="1"/>
          </p:cNvSpPr>
          <p:nvPr>
            <p:ph type="title"/>
          </p:nvPr>
        </p:nvSpPr>
        <p:spPr>
          <a:xfrm>
            <a:off x="457200" y="413792"/>
            <a:ext cx="8229600" cy="1143000"/>
          </a:xfrm>
        </p:spPr>
        <p:txBody>
          <a:bodyPr/>
          <a:lstStyle/>
          <a:p>
            <a:br>
              <a:rPr lang="en-US" sz="3200" b="1" dirty="0"/>
            </a:br>
            <a:r>
              <a:rPr lang="en-US" sz="3200" b="1" dirty="0"/>
              <a:t>The NSR port infrastructure</a:t>
            </a:r>
            <a:endParaRPr lang="ru-RU" sz="3200" b="1" dirty="0"/>
          </a:p>
        </p:txBody>
      </p:sp>
      <p:sp>
        <p:nvSpPr>
          <p:cNvPr id="3" name="Объект 2">
            <a:extLst>
              <a:ext uri="{FF2B5EF4-FFF2-40B4-BE49-F238E27FC236}">
                <a16:creationId xmlns:a16="http://schemas.microsoft.com/office/drawing/2014/main" id="{6D8CBA1C-FDB8-44A8-E70D-B7F2E30A3863}"/>
              </a:ext>
            </a:extLst>
          </p:cNvPr>
          <p:cNvSpPr>
            <a:spLocks noGrp="1"/>
          </p:cNvSpPr>
          <p:nvPr>
            <p:ph idx="1"/>
          </p:nvPr>
        </p:nvSpPr>
        <p:spPr>
          <a:xfrm>
            <a:off x="0" y="1412776"/>
            <a:ext cx="9036496" cy="4525963"/>
          </a:xfrm>
        </p:spPr>
        <p:txBody>
          <a:bodyPr/>
          <a:lstStyle/>
          <a:p>
            <a:pPr>
              <a:lnSpc>
                <a:spcPct val="90000"/>
              </a:lnSpc>
              <a:spcBef>
                <a:spcPts val="0"/>
              </a:spcBef>
            </a:pPr>
            <a:r>
              <a:rPr lang="en-US" sz="2800" kern="0" dirty="0">
                <a:effectLst/>
                <a:ea typeface="Calibri" panose="020F0502020204030204" pitchFamily="34" charset="0"/>
                <a:cs typeface="Times New Roman" panose="02020603050405020304" pitchFamily="18" charset="0"/>
              </a:rPr>
              <a:t>There are more than 20 large, medium and small ports along the NSR. Of these, the most important ports are </a:t>
            </a:r>
            <a:r>
              <a:rPr lang="en-US" sz="2800" kern="0" dirty="0" err="1">
                <a:effectLst/>
                <a:ea typeface="Calibri" panose="020F0502020204030204" pitchFamily="34" charset="0"/>
                <a:cs typeface="Times New Roman" panose="02020603050405020304" pitchFamily="18" charset="0"/>
              </a:rPr>
              <a:t>Amderma</a:t>
            </a:r>
            <a:r>
              <a:rPr lang="en-US" sz="2800" kern="0" dirty="0">
                <a:effectLst/>
                <a:ea typeface="Calibri" panose="020F0502020204030204" pitchFamily="34" charset="0"/>
                <a:cs typeface="Times New Roman" panose="02020603050405020304" pitchFamily="18" charset="0"/>
              </a:rPr>
              <a:t>, Anadyr, </a:t>
            </a:r>
            <a:r>
              <a:rPr lang="en-US" sz="2800" kern="0" dirty="0" err="1">
                <a:effectLst/>
                <a:ea typeface="Calibri" panose="020F0502020204030204" pitchFamily="34" charset="0"/>
                <a:cs typeface="Times New Roman" panose="02020603050405020304" pitchFamily="18" charset="0"/>
              </a:rPr>
              <a:t>Baydaratskaya</a:t>
            </a:r>
            <a:r>
              <a:rPr lang="en-US" sz="2800" kern="0" dirty="0">
                <a:effectLst/>
                <a:ea typeface="Calibri" panose="020F0502020204030204" pitchFamily="34" charset="0"/>
                <a:cs typeface="Times New Roman" panose="02020603050405020304" pitchFamily="18" charset="0"/>
              </a:rPr>
              <a:t> Bay, Dixon, Dudinka, Green Cape, </a:t>
            </a:r>
            <a:r>
              <a:rPr lang="en-US" sz="2800" kern="0" dirty="0" err="1">
                <a:effectLst/>
                <a:ea typeface="Calibri" panose="020F0502020204030204" pitchFamily="34" charset="0"/>
                <a:cs typeface="Times New Roman" panose="02020603050405020304" pitchFamily="18" charset="0"/>
              </a:rPr>
              <a:t>Igarka</a:t>
            </a:r>
            <a:r>
              <a:rPr lang="en-US" sz="2800" kern="0" dirty="0">
                <a:effectLst/>
                <a:ea typeface="Calibri" panose="020F0502020204030204" pitchFamily="34" charset="0"/>
                <a:cs typeface="Times New Roman" panose="02020603050405020304" pitchFamily="18" charset="0"/>
              </a:rPr>
              <a:t>, Cape </a:t>
            </a:r>
            <a:r>
              <a:rPr lang="en-US" sz="2800" kern="0" dirty="0" err="1">
                <a:effectLst/>
                <a:ea typeface="Calibri" panose="020F0502020204030204" pitchFamily="34" charset="0"/>
                <a:cs typeface="Times New Roman" panose="02020603050405020304" pitchFamily="18" charset="0"/>
              </a:rPr>
              <a:t>Kamenny</a:t>
            </a:r>
            <a:r>
              <a:rPr lang="en-US" sz="2800" kern="0" dirty="0">
                <a:effectLst/>
                <a:ea typeface="Calibri" panose="020F0502020204030204" pitchFamily="34" charset="0"/>
                <a:cs typeface="Times New Roman" panose="02020603050405020304" pitchFamily="18" charset="0"/>
              </a:rPr>
              <a:t>, Cape Schmidt, Novaya Zemlya, </a:t>
            </a:r>
            <a:r>
              <a:rPr lang="en-US" sz="2800" kern="0" dirty="0" err="1">
                <a:effectLst/>
                <a:ea typeface="Calibri" panose="020F0502020204030204" pitchFamily="34" charset="0"/>
                <a:cs typeface="Times New Roman" panose="02020603050405020304" pitchFamily="18" charset="0"/>
              </a:rPr>
              <a:t>Pevek</a:t>
            </a:r>
            <a:r>
              <a:rPr lang="en-US" sz="2800" kern="0" dirty="0">
                <a:effectLst/>
                <a:ea typeface="Calibri" panose="020F0502020204030204" pitchFamily="34" charset="0"/>
                <a:cs typeface="Times New Roman" panose="02020603050405020304" pitchFamily="18" charset="0"/>
              </a:rPr>
              <a:t>, Providence, </a:t>
            </a:r>
            <a:r>
              <a:rPr lang="en-US" sz="2800" kern="0" dirty="0" err="1">
                <a:effectLst/>
                <a:ea typeface="Calibri" panose="020F0502020204030204" pitchFamily="34" charset="0"/>
                <a:cs typeface="Times New Roman" panose="02020603050405020304" pitchFamily="18" charset="0"/>
              </a:rPr>
              <a:t>Sabetta</a:t>
            </a:r>
            <a:r>
              <a:rPr lang="en-US" sz="2800" kern="0" dirty="0">
                <a:effectLst/>
                <a:ea typeface="Calibri" panose="020F0502020204030204" pitchFamily="34" charset="0"/>
                <a:cs typeface="Times New Roman" panose="02020603050405020304" pitchFamily="18" charset="0"/>
              </a:rPr>
              <a:t>, Tiksi, </a:t>
            </a:r>
            <a:r>
              <a:rPr lang="en-US" sz="2800" kern="0" dirty="0" err="1">
                <a:effectLst/>
                <a:ea typeface="Calibri" panose="020F0502020204030204" pitchFamily="34" charset="0"/>
                <a:cs typeface="Times New Roman" panose="02020603050405020304" pitchFamily="18" charset="0"/>
              </a:rPr>
              <a:t>Kharasaway</a:t>
            </a:r>
            <a:r>
              <a:rPr lang="en-US" sz="2800" kern="0" dirty="0">
                <a:effectLst/>
                <a:ea typeface="Calibri" panose="020F0502020204030204" pitchFamily="34" charset="0"/>
                <a:cs typeface="Times New Roman" panose="02020603050405020304" pitchFamily="18" charset="0"/>
              </a:rPr>
              <a:t>, Khatanga and </a:t>
            </a:r>
            <a:r>
              <a:rPr lang="en-US" sz="2800" kern="0" dirty="0" err="1">
                <a:effectLst/>
                <a:ea typeface="Calibri" panose="020F0502020204030204" pitchFamily="34" charset="0"/>
                <a:cs typeface="Times New Roman" panose="02020603050405020304" pitchFamily="18" charset="0"/>
              </a:rPr>
              <a:t>Egvekinot</a:t>
            </a:r>
            <a:r>
              <a:rPr lang="en-US" sz="2800" kern="0" dirty="0">
                <a:effectLst/>
                <a:ea typeface="Calibri" panose="020F0502020204030204" pitchFamily="34" charset="0"/>
                <a:cs typeface="Times New Roman" panose="02020603050405020304" pitchFamily="18" charset="0"/>
              </a:rPr>
              <a:t>. </a:t>
            </a:r>
          </a:p>
          <a:p>
            <a:pPr>
              <a:lnSpc>
                <a:spcPct val="90000"/>
              </a:lnSpc>
              <a:spcBef>
                <a:spcPts val="0"/>
              </a:spcBef>
            </a:pPr>
            <a:r>
              <a:rPr lang="en-US" sz="2800" kern="0" dirty="0">
                <a:effectLst/>
                <a:ea typeface="Calibri" panose="020F0502020204030204" pitchFamily="34" charset="0"/>
                <a:cs typeface="Times New Roman" panose="02020603050405020304" pitchFamily="18" charset="0"/>
              </a:rPr>
              <a:t>Some of them are situated on the Arctic Ocean’s coast, some are at the mouths of Siberian rivers or near them and the AZRF industrial centers. </a:t>
            </a:r>
          </a:p>
          <a:p>
            <a:pPr>
              <a:lnSpc>
                <a:spcPct val="90000"/>
              </a:lnSpc>
              <a:spcBef>
                <a:spcPts val="0"/>
              </a:spcBef>
            </a:pPr>
            <a:r>
              <a:rPr lang="en-US" sz="2800" kern="0" dirty="0">
                <a:effectLst/>
                <a:ea typeface="Calibri" panose="020F0502020204030204" pitchFamily="34" charset="0"/>
                <a:cs typeface="Times New Roman" panose="02020603050405020304" pitchFamily="18" charset="0"/>
              </a:rPr>
              <a:t>Most of these ports were built in Soviet times. Ports such as </a:t>
            </a:r>
            <a:r>
              <a:rPr lang="en-US" sz="2800" kern="0" dirty="0" err="1">
                <a:effectLst/>
                <a:ea typeface="Calibri" panose="020F0502020204030204" pitchFamily="34" charset="0"/>
                <a:cs typeface="Times New Roman" panose="02020603050405020304" pitchFamily="18" charset="0"/>
              </a:rPr>
              <a:t>Sabetta</a:t>
            </a:r>
            <a:r>
              <a:rPr lang="en-US" sz="2800" kern="0" dirty="0">
                <a:effectLst/>
                <a:ea typeface="Calibri" panose="020F0502020204030204" pitchFamily="34" charset="0"/>
                <a:cs typeface="Times New Roman" panose="02020603050405020304" pitchFamily="18" charset="0"/>
              </a:rPr>
              <a:t> and the “Arctic Gate” have been built over the past decade. New ports are being built - terminal "</a:t>
            </a:r>
            <a:r>
              <a:rPr lang="en-US" sz="2800" kern="0" dirty="0" err="1">
                <a:effectLst/>
                <a:ea typeface="Calibri" panose="020F0502020204030204" pitchFamily="34" charset="0"/>
                <a:cs typeface="Times New Roman" panose="02020603050405020304" pitchFamily="18" charset="0"/>
              </a:rPr>
              <a:t>Utrennee</a:t>
            </a:r>
            <a:r>
              <a:rPr lang="en-US" sz="2800" kern="0" dirty="0">
                <a:effectLst/>
                <a:ea typeface="Calibri" panose="020F0502020204030204" pitchFamily="34" charset="0"/>
                <a:cs typeface="Times New Roman" panose="02020603050405020304" pitchFamily="18" charset="0"/>
              </a:rPr>
              <a:t>", "Bay North", coal terminal "Chaika", etc.</a:t>
            </a:r>
            <a:endParaRPr lang="ru-RU" sz="2800" kern="100" dirty="0">
              <a:effectLst/>
              <a:ea typeface="Calibri" panose="020F0502020204030204" pitchFamily="34"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6E8ECA4D-BBA6-EC44-305B-BBCEB0D4BA67}"/>
              </a:ext>
            </a:extLst>
          </p:cNvPr>
          <p:cNvSpPr>
            <a:spLocks noGrp="1"/>
          </p:cNvSpPr>
          <p:nvPr>
            <p:ph type="sldNum" sz="quarter" idx="12"/>
          </p:nvPr>
        </p:nvSpPr>
        <p:spPr/>
        <p:txBody>
          <a:bodyPr/>
          <a:lstStyle/>
          <a:p>
            <a:pPr>
              <a:defRPr/>
            </a:pPr>
            <a:fld id="{B1D301E5-70B8-4ED6-8FD6-4F66056C05B5}" type="slidenum">
              <a:rPr lang="ru-RU" smtClean="0"/>
              <a:pPr>
                <a:defRPr/>
              </a:pPr>
              <a:t>6</a:t>
            </a:fld>
            <a:endParaRPr lang="ru-RU" dirty="0"/>
          </a:p>
        </p:txBody>
      </p:sp>
    </p:spTree>
    <p:extLst>
      <p:ext uri="{BB962C8B-B14F-4D97-AF65-F5344CB8AC3E}">
        <p14:creationId xmlns:p14="http://schemas.microsoft.com/office/powerpoint/2010/main" val="233093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88C821-18FC-993F-87E3-569304ED6B96}"/>
              </a:ext>
            </a:extLst>
          </p:cNvPr>
          <p:cNvSpPr>
            <a:spLocks noGrp="1"/>
          </p:cNvSpPr>
          <p:nvPr>
            <p:ph type="title"/>
          </p:nvPr>
        </p:nvSpPr>
        <p:spPr/>
        <p:txBody>
          <a:bodyPr/>
          <a:lstStyle/>
          <a:p>
            <a:endParaRPr lang="ru-RU"/>
          </a:p>
        </p:txBody>
      </p:sp>
      <p:sp>
        <p:nvSpPr>
          <p:cNvPr id="4" name="Номер слайда 3">
            <a:extLst>
              <a:ext uri="{FF2B5EF4-FFF2-40B4-BE49-F238E27FC236}">
                <a16:creationId xmlns:a16="http://schemas.microsoft.com/office/drawing/2014/main" id="{49D646F5-A78A-AD08-AC90-47654C90FE54}"/>
              </a:ext>
            </a:extLst>
          </p:cNvPr>
          <p:cNvSpPr>
            <a:spLocks noGrp="1"/>
          </p:cNvSpPr>
          <p:nvPr>
            <p:ph type="sldNum" sz="quarter" idx="12"/>
          </p:nvPr>
        </p:nvSpPr>
        <p:spPr/>
        <p:txBody>
          <a:bodyPr/>
          <a:lstStyle/>
          <a:p>
            <a:pPr>
              <a:defRPr/>
            </a:pPr>
            <a:fld id="{B1D301E5-70B8-4ED6-8FD6-4F66056C05B5}" type="slidenum">
              <a:rPr lang="ru-RU" smtClean="0"/>
              <a:pPr>
                <a:defRPr/>
              </a:pPr>
              <a:t>7</a:t>
            </a:fld>
            <a:endParaRPr lang="ru-RU" dirty="0"/>
          </a:p>
        </p:txBody>
      </p:sp>
      <p:pic>
        <p:nvPicPr>
          <p:cNvPr id="6" name="Объект 5" descr="Изображение выглядит как текст, карта, атлас&#10;&#10;Автоматически созданное описание">
            <a:extLst>
              <a:ext uri="{FF2B5EF4-FFF2-40B4-BE49-F238E27FC236}">
                <a16:creationId xmlns:a16="http://schemas.microsoft.com/office/drawing/2014/main" id="{46737E2E-0D11-BA80-2C05-8C4EA17F785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3" y="1219035"/>
            <a:ext cx="8928000" cy="4946269"/>
          </a:xfrm>
          <a:prstGeom prst="rect">
            <a:avLst/>
          </a:prstGeom>
          <a:noFill/>
          <a:ln>
            <a:noFill/>
          </a:ln>
        </p:spPr>
      </p:pic>
    </p:spTree>
    <p:extLst>
      <p:ext uri="{BB962C8B-B14F-4D97-AF65-F5344CB8AC3E}">
        <p14:creationId xmlns:p14="http://schemas.microsoft.com/office/powerpoint/2010/main" val="3218647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174957-01AE-42DF-8332-C49588925B32}"/>
              </a:ext>
            </a:extLst>
          </p:cNvPr>
          <p:cNvSpPr>
            <a:spLocks noGrp="1"/>
          </p:cNvSpPr>
          <p:nvPr>
            <p:ph type="title"/>
          </p:nvPr>
        </p:nvSpPr>
        <p:spPr>
          <a:xfrm>
            <a:off x="457200" y="701824"/>
            <a:ext cx="8229600" cy="1143000"/>
          </a:xfrm>
        </p:spPr>
        <p:txBody>
          <a:bodyPr/>
          <a:lstStyle/>
          <a:p>
            <a:r>
              <a:rPr lang="en-US" sz="3200" b="1" dirty="0"/>
              <a:t>The NSR port infrastructure</a:t>
            </a:r>
            <a:endParaRPr lang="ru-RU" sz="3200" dirty="0"/>
          </a:p>
        </p:txBody>
      </p:sp>
      <p:sp>
        <p:nvSpPr>
          <p:cNvPr id="3" name="Объект 2">
            <a:extLst>
              <a:ext uri="{FF2B5EF4-FFF2-40B4-BE49-F238E27FC236}">
                <a16:creationId xmlns:a16="http://schemas.microsoft.com/office/drawing/2014/main" id="{2CFB02E2-3CC4-FEFB-E75D-1A4D65D37D62}"/>
              </a:ext>
            </a:extLst>
          </p:cNvPr>
          <p:cNvSpPr>
            <a:spLocks noGrp="1"/>
          </p:cNvSpPr>
          <p:nvPr>
            <p:ph idx="1"/>
          </p:nvPr>
        </p:nvSpPr>
        <p:spPr>
          <a:xfrm>
            <a:off x="107504" y="1567333"/>
            <a:ext cx="8928992" cy="4525963"/>
          </a:xfrm>
        </p:spPr>
        <p:txBody>
          <a:bodyPr/>
          <a:lstStyle/>
          <a:p>
            <a:pPr>
              <a:spcBef>
                <a:spcPts val="0"/>
              </a:spcBef>
            </a:pPr>
            <a:r>
              <a:rPr lang="en-US" kern="0" dirty="0">
                <a:effectLst/>
                <a:ea typeface="Calibri" panose="020F0502020204030204" pitchFamily="34" charset="0"/>
              </a:rPr>
              <a:t>The outdated Arctic port infrastructure is a serious barrier to the NSR’s integration into the world’s maritime transport system. Obviously, the old Arctic ports need reconstruction to create a world-class transport corridor in the High North. </a:t>
            </a:r>
          </a:p>
          <a:p>
            <a:pPr>
              <a:spcBef>
                <a:spcPts val="0"/>
              </a:spcBef>
            </a:pPr>
            <a:r>
              <a:rPr lang="en-US" kern="0" dirty="0">
                <a:solidFill>
                  <a:srgbClr val="000000"/>
                </a:solidFill>
                <a:effectLst/>
                <a:ea typeface="Calibri" panose="020F0502020204030204" pitchFamily="34" charset="0"/>
              </a:rPr>
              <a:t>The most recent NSR development</a:t>
            </a:r>
            <a:r>
              <a:rPr lang="en-US" kern="0" dirty="0">
                <a:effectLst/>
                <a:ea typeface="Calibri" panose="020F0502020204030204" pitchFamily="34" charset="0"/>
              </a:rPr>
              <a:t> plan (2022) suggests that 14 ports will be either modernized or build anew. The cost of this program is about 237 billion rubles. </a:t>
            </a:r>
          </a:p>
        </p:txBody>
      </p:sp>
      <p:sp>
        <p:nvSpPr>
          <p:cNvPr id="4" name="Номер слайда 3">
            <a:extLst>
              <a:ext uri="{FF2B5EF4-FFF2-40B4-BE49-F238E27FC236}">
                <a16:creationId xmlns:a16="http://schemas.microsoft.com/office/drawing/2014/main" id="{9E7682C0-F373-F1E6-1F48-B6516A4D6CD4}"/>
              </a:ext>
            </a:extLst>
          </p:cNvPr>
          <p:cNvSpPr>
            <a:spLocks noGrp="1"/>
          </p:cNvSpPr>
          <p:nvPr>
            <p:ph type="sldNum" sz="quarter" idx="12"/>
          </p:nvPr>
        </p:nvSpPr>
        <p:spPr/>
        <p:txBody>
          <a:bodyPr/>
          <a:lstStyle/>
          <a:p>
            <a:pPr>
              <a:defRPr/>
            </a:pPr>
            <a:fld id="{B1D301E5-70B8-4ED6-8FD6-4F66056C05B5}" type="slidenum">
              <a:rPr lang="ru-RU" smtClean="0"/>
              <a:pPr>
                <a:defRPr/>
              </a:pPr>
              <a:t>8</a:t>
            </a:fld>
            <a:endParaRPr lang="ru-RU" dirty="0"/>
          </a:p>
        </p:txBody>
      </p:sp>
    </p:spTree>
    <p:extLst>
      <p:ext uri="{BB962C8B-B14F-4D97-AF65-F5344CB8AC3E}">
        <p14:creationId xmlns:p14="http://schemas.microsoft.com/office/powerpoint/2010/main" val="793306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DDBAA0-6F40-7812-360C-A2AC3D56D7EC}"/>
              </a:ext>
            </a:extLst>
          </p:cNvPr>
          <p:cNvSpPr>
            <a:spLocks noGrp="1"/>
          </p:cNvSpPr>
          <p:nvPr>
            <p:ph type="title"/>
          </p:nvPr>
        </p:nvSpPr>
        <p:spPr>
          <a:xfrm>
            <a:off x="457200" y="701824"/>
            <a:ext cx="8229600" cy="1143000"/>
          </a:xfrm>
        </p:spPr>
        <p:txBody>
          <a:bodyPr/>
          <a:lstStyle/>
          <a:p>
            <a:r>
              <a:rPr lang="en-US" sz="3600" b="1" dirty="0"/>
              <a:t>The NSR port infrastructure</a:t>
            </a:r>
            <a:endParaRPr lang="ru-RU" sz="3600" dirty="0"/>
          </a:p>
        </p:txBody>
      </p:sp>
      <p:sp>
        <p:nvSpPr>
          <p:cNvPr id="3" name="Объект 2">
            <a:extLst>
              <a:ext uri="{FF2B5EF4-FFF2-40B4-BE49-F238E27FC236}">
                <a16:creationId xmlns:a16="http://schemas.microsoft.com/office/drawing/2014/main" id="{F0C6A3CC-7426-1F91-9D91-3D39EC809137}"/>
              </a:ext>
            </a:extLst>
          </p:cNvPr>
          <p:cNvSpPr>
            <a:spLocks noGrp="1"/>
          </p:cNvSpPr>
          <p:nvPr>
            <p:ph idx="1"/>
          </p:nvPr>
        </p:nvSpPr>
        <p:spPr>
          <a:xfrm>
            <a:off x="107504" y="1567333"/>
            <a:ext cx="8928992" cy="4525963"/>
          </a:xfrm>
        </p:spPr>
        <p:txBody>
          <a:bodyPr/>
          <a:lstStyle/>
          <a:p>
            <a:r>
              <a:rPr lang="en-US" sz="3200" kern="0" dirty="0">
                <a:effectLst/>
                <a:ea typeface="Calibri" panose="020F0502020204030204" pitchFamily="34" charset="0"/>
              </a:rPr>
              <a:t>Unfortunately, the modernization plans for these ports aim more at increasing their efficiency (in particular, increasing their cargo turnover, receiving vessels of larger tonnage) than at complying with high international environmental standards. The only environmental problem that was mentioned in </a:t>
            </a:r>
            <a:r>
              <a:rPr lang="en-US" sz="3200" kern="0" dirty="0">
                <a:solidFill>
                  <a:srgbClr val="000000"/>
                </a:solidFill>
                <a:effectLst/>
                <a:ea typeface="Calibri" panose="020F0502020204030204" pitchFamily="34" charset="0"/>
              </a:rPr>
              <a:t>the 2022 NSR development strategy was pollution of atmospheric air and water areas during transshipment of dusty bulk cargo in the NSR ports.</a:t>
            </a:r>
            <a:endParaRPr lang="ru-RU" sz="3200" dirty="0"/>
          </a:p>
          <a:p>
            <a:endParaRPr lang="ru-RU" dirty="0"/>
          </a:p>
        </p:txBody>
      </p:sp>
      <p:sp>
        <p:nvSpPr>
          <p:cNvPr id="4" name="Номер слайда 3">
            <a:extLst>
              <a:ext uri="{FF2B5EF4-FFF2-40B4-BE49-F238E27FC236}">
                <a16:creationId xmlns:a16="http://schemas.microsoft.com/office/drawing/2014/main" id="{15387124-3169-70F8-E27F-751E711D5D31}"/>
              </a:ext>
            </a:extLst>
          </p:cNvPr>
          <p:cNvSpPr>
            <a:spLocks noGrp="1"/>
          </p:cNvSpPr>
          <p:nvPr>
            <p:ph type="sldNum" sz="quarter" idx="12"/>
          </p:nvPr>
        </p:nvSpPr>
        <p:spPr/>
        <p:txBody>
          <a:bodyPr/>
          <a:lstStyle/>
          <a:p>
            <a:pPr>
              <a:defRPr/>
            </a:pPr>
            <a:fld id="{B1D301E5-70B8-4ED6-8FD6-4F66056C05B5}" type="slidenum">
              <a:rPr lang="ru-RU" smtClean="0"/>
              <a:pPr>
                <a:defRPr/>
              </a:pPr>
              <a:t>9</a:t>
            </a:fld>
            <a:endParaRPr lang="ru-RU" dirty="0"/>
          </a:p>
        </p:txBody>
      </p:sp>
    </p:spTree>
    <p:extLst>
      <p:ext uri="{BB962C8B-B14F-4D97-AF65-F5344CB8AC3E}">
        <p14:creationId xmlns:p14="http://schemas.microsoft.com/office/powerpoint/2010/main" val="2130557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3ADD0F-1A90-72B3-976D-2D3584F30E0F}"/>
              </a:ext>
            </a:extLst>
          </p:cNvPr>
          <p:cNvSpPr>
            <a:spLocks noGrp="1"/>
          </p:cNvSpPr>
          <p:nvPr>
            <p:ph type="title"/>
          </p:nvPr>
        </p:nvSpPr>
        <p:spPr>
          <a:xfrm>
            <a:off x="457200" y="629816"/>
            <a:ext cx="8229600" cy="1143000"/>
          </a:xfrm>
        </p:spPr>
        <p:txBody>
          <a:bodyPr/>
          <a:lstStyle/>
          <a:p>
            <a:r>
              <a:rPr lang="en-US" sz="2400" b="1" dirty="0">
                <a:solidFill>
                  <a:srgbClr val="454545"/>
                </a:solidFill>
                <a:effectLst/>
                <a:latin typeface="+mn-lt"/>
                <a:ea typeface="Calibri" panose="020F0502020204030204" pitchFamily="34" charset="0"/>
              </a:rPr>
              <a:t>The NSR cargo traffic, million tons</a:t>
            </a:r>
            <a:r>
              <a:rPr lang="ru-RU" sz="2400" b="1" dirty="0">
                <a:solidFill>
                  <a:srgbClr val="454545"/>
                </a:solidFill>
                <a:effectLst/>
                <a:latin typeface="+mn-lt"/>
                <a:ea typeface="Calibri" panose="020F0502020204030204" pitchFamily="34" charset="0"/>
              </a:rPr>
              <a:t> (1933-2023 гг.).</a:t>
            </a:r>
            <a:endParaRPr lang="ru-RU" sz="2400" b="1" dirty="0">
              <a:latin typeface="+mn-lt"/>
            </a:endParaRPr>
          </a:p>
        </p:txBody>
      </p:sp>
      <p:graphicFrame>
        <p:nvGraphicFramePr>
          <p:cNvPr id="7" name="Объект 6">
            <a:extLst>
              <a:ext uri="{FF2B5EF4-FFF2-40B4-BE49-F238E27FC236}">
                <a16:creationId xmlns:a16="http://schemas.microsoft.com/office/drawing/2014/main" id="{8E52415B-6985-87BC-A06B-7D9F7599C454}"/>
              </a:ext>
            </a:extLst>
          </p:cNvPr>
          <p:cNvGraphicFramePr>
            <a:graphicFrameLocks noGrp="1"/>
          </p:cNvGraphicFramePr>
          <p:nvPr>
            <p:ph idx="1"/>
          </p:nvPr>
        </p:nvGraphicFramePr>
        <p:xfrm>
          <a:off x="323528" y="6021288"/>
          <a:ext cx="8568947" cy="576064"/>
        </p:xfrm>
        <a:graphic>
          <a:graphicData uri="http://schemas.openxmlformats.org/drawingml/2006/table">
            <a:tbl>
              <a:tblPr firstRow="1" firstCol="1" bandRow="1">
                <a:tableStyleId>{5C22544A-7EE6-4342-B048-85BDC9FD1C3A}</a:tableStyleId>
              </a:tblPr>
              <a:tblGrid>
                <a:gridCol w="388789">
                  <a:extLst>
                    <a:ext uri="{9D8B030D-6E8A-4147-A177-3AD203B41FA5}">
                      <a16:colId xmlns:a16="http://schemas.microsoft.com/office/drawing/2014/main" val="397181264"/>
                    </a:ext>
                  </a:extLst>
                </a:gridCol>
                <a:gridCol w="388789">
                  <a:extLst>
                    <a:ext uri="{9D8B030D-6E8A-4147-A177-3AD203B41FA5}">
                      <a16:colId xmlns:a16="http://schemas.microsoft.com/office/drawing/2014/main" val="2183848284"/>
                    </a:ext>
                  </a:extLst>
                </a:gridCol>
                <a:gridCol w="388789">
                  <a:extLst>
                    <a:ext uri="{9D8B030D-6E8A-4147-A177-3AD203B41FA5}">
                      <a16:colId xmlns:a16="http://schemas.microsoft.com/office/drawing/2014/main" val="546383164"/>
                    </a:ext>
                  </a:extLst>
                </a:gridCol>
                <a:gridCol w="388789">
                  <a:extLst>
                    <a:ext uri="{9D8B030D-6E8A-4147-A177-3AD203B41FA5}">
                      <a16:colId xmlns:a16="http://schemas.microsoft.com/office/drawing/2014/main" val="491001309"/>
                    </a:ext>
                  </a:extLst>
                </a:gridCol>
                <a:gridCol w="388789">
                  <a:extLst>
                    <a:ext uri="{9D8B030D-6E8A-4147-A177-3AD203B41FA5}">
                      <a16:colId xmlns:a16="http://schemas.microsoft.com/office/drawing/2014/main" val="2698751840"/>
                    </a:ext>
                  </a:extLst>
                </a:gridCol>
                <a:gridCol w="388789">
                  <a:extLst>
                    <a:ext uri="{9D8B030D-6E8A-4147-A177-3AD203B41FA5}">
                      <a16:colId xmlns:a16="http://schemas.microsoft.com/office/drawing/2014/main" val="4158076745"/>
                    </a:ext>
                  </a:extLst>
                </a:gridCol>
                <a:gridCol w="388789">
                  <a:extLst>
                    <a:ext uri="{9D8B030D-6E8A-4147-A177-3AD203B41FA5}">
                      <a16:colId xmlns:a16="http://schemas.microsoft.com/office/drawing/2014/main" val="1969487119"/>
                    </a:ext>
                  </a:extLst>
                </a:gridCol>
                <a:gridCol w="388789">
                  <a:extLst>
                    <a:ext uri="{9D8B030D-6E8A-4147-A177-3AD203B41FA5}">
                      <a16:colId xmlns:a16="http://schemas.microsoft.com/office/drawing/2014/main" val="1752847841"/>
                    </a:ext>
                  </a:extLst>
                </a:gridCol>
                <a:gridCol w="388789">
                  <a:extLst>
                    <a:ext uri="{9D8B030D-6E8A-4147-A177-3AD203B41FA5}">
                      <a16:colId xmlns:a16="http://schemas.microsoft.com/office/drawing/2014/main" val="2710953837"/>
                    </a:ext>
                  </a:extLst>
                </a:gridCol>
                <a:gridCol w="388789">
                  <a:extLst>
                    <a:ext uri="{9D8B030D-6E8A-4147-A177-3AD203B41FA5}">
                      <a16:colId xmlns:a16="http://schemas.microsoft.com/office/drawing/2014/main" val="804256397"/>
                    </a:ext>
                  </a:extLst>
                </a:gridCol>
                <a:gridCol w="388789">
                  <a:extLst>
                    <a:ext uri="{9D8B030D-6E8A-4147-A177-3AD203B41FA5}">
                      <a16:colId xmlns:a16="http://schemas.microsoft.com/office/drawing/2014/main" val="1587556343"/>
                    </a:ext>
                  </a:extLst>
                </a:gridCol>
                <a:gridCol w="388789">
                  <a:extLst>
                    <a:ext uri="{9D8B030D-6E8A-4147-A177-3AD203B41FA5}">
                      <a16:colId xmlns:a16="http://schemas.microsoft.com/office/drawing/2014/main" val="3922060152"/>
                    </a:ext>
                  </a:extLst>
                </a:gridCol>
                <a:gridCol w="388789">
                  <a:extLst>
                    <a:ext uri="{9D8B030D-6E8A-4147-A177-3AD203B41FA5}">
                      <a16:colId xmlns:a16="http://schemas.microsoft.com/office/drawing/2014/main" val="3249946518"/>
                    </a:ext>
                  </a:extLst>
                </a:gridCol>
                <a:gridCol w="388789">
                  <a:extLst>
                    <a:ext uri="{9D8B030D-6E8A-4147-A177-3AD203B41FA5}">
                      <a16:colId xmlns:a16="http://schemas.microsoft.com/office/drawing/2014/main" val="3153264197"/>
                    </a:ext>
                  </a:extLst>
                </a:gridCol>
                <a:gridCol w="389706">
                  <a:extLst>
                    <a:ext uri="{9D8B030D-6E8A-4147-A177-3AD203B41FA5}">
                      <a16:colId xmlns:a16="http://schemas.microsoft.com/office/drawing/2014/main" val="2338911300"/>
                    </a:ext>
                  </a:extLst>
                </a:gridCol>
                <a:gridCol w="393374">
                  <a:extLst>
                    <a:ext uri="{9D8B030D-6E8A-4147-A177-3AD203B41FA5}">
                      <a16:colId xmlns:a16="http://schemas.microsoft.com/office/drawing/2014/main" val="886539449"/>
                    </a:ext>
                  </a:extLst>
                </a:gridCol>
                <a:gridCol w="393374">
                  <a:extLst>
                    <a:ext uri="{9D8B030D-6E8A-4147-A177-3AD203B41FA5}">
                      <a16:colId xmlns:a16="http://schemas.microsoft.com/office/drawing/2014/main" val="4144583240"/>
                    </a:ext>
                  </a:extLst>
                </a:gridCol>
                <a:gridCol w="393374">
                  <a:extLst>
                    <a:ext uri="{9D8B030D-6E8A-4147-A177-3AD203B41FA5}">
                      <a16:colId xmlns:a16="http://schemas.microsoft.com/office/drawing/2014/main" val="1394673375"/>
                    </a:ext>
                  </a:extLst>
                </a:gridCol>
                <a:gridCol w="393374">
                  <a:extLst>
                    <a:ext uri="{9D8B030D-6E8A-4147-A177-3AD203B41FA5}">
                      <a16:colId xmlns:a16="http://schemas.microsoft.com/office/drawing/2014/main" val="1897825800"/>
                    </a:ext>
                  </a:extLst>
                </a:gridCol>
                <a:gridCol w="393374">
                  <a:extLst>
                    <a:ext uri="{9D8B030D-6E8A-4147-A177-3AD203B41FA5}">
                      <a16:colId xmlns:a16="http://schemas.microsoft.com/office/drawing/2014/main" val="1294182653"/>
                    </a:ext>
                  </a:extLst>
                </a:gridCol>
                <a:gridCol w="393374">
                  <a:extLst>
                    <a:ext uri="{9D8B030D-6E8A-4147-A177-3AD203B41FA5}">
                      <a16:colId xmlns:a16="http://schemas.microsoft.com/office/drawing/2014/main" val="770150711"/>
                    </a:ext>
                  </a:extLst>
                </a:gridCol>
                <a:gridCol w="375951">
                  <a:extLst>
                    <a:ext uri="{9D8B030D-6E8A-4147-A177-3AD203B41FA5}">
                      <a16:colId xmlns:a16="http://schemas.microsoft.com/office/drawing/2014/main" val="884205741"/>
                    </a:ext>
                  </a:extLst>
                </a:gridCol>
              </a:tblGrid>
              <a:tr h="288032">
                <a:tc>
                  <a:txBody>
                    <a:bodyPr/>
                    <a:lstStyle/>
                    <a:p>
                      <a:pPr algn="ctr">
                        <a:lnSpc>
                          <a:spcPct val="107000"/>
                        </a:lnSpc>
                        <a:spcAft>
                          <a:spcPts val="800"/>
                        </a:spcAft>
                      </a:pPr>
                      <a:r>
                        <a:rPr lang="en-US" sz="700" kern="0">
                          <a:effectLst/>
                        </a:rPr>
                        <a:t>1933</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1943</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1953</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1963</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1971</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1981</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1986</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1991</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1996</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2006</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2011</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2013</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2014</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2015</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2016</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2017</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2018</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2019</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2020</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2021</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2022</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ru-RU" sz="700" kern="0">
                          <a:effectLst/>
                        </a:rPr>
                        <a:t>2023</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extLst>
                  <a:ext uri="{0D108BD9-81ED-4DB2-BD59-A6C34878D82A}">
                    <a16:rowId xmlns:a16="http://schemas.microsoft.com/office/drawing/2014/main" val="4120624644"/>
                  </a:ext>
                </a:extLst>
              </a:tr>
              <a:tr h="288032">
                <a:tc>
                  <a:txBody>
                    <a:bodyPr/>
                    <a:lstStyle/>
                    <a:p>
                      <a:pPr algn="ctr">
                        <a:lnSpc>
                          <a:spcPct val="107000"/>
                        </a:lnSpc>
                        <a:spcAft>
                          <a:spcPts val="800"/>
                        </a:spcAft>
                      </a:pPr>
                      <a:r>
                        <a:rPr lang="en-US" sz="700" kern="0">
                          <a:effectLst/>
                        </a:rPr>
                        <a:t>130</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289</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505</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1264</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3032</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5005</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6455</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4804</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1800</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1956</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3111</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3930</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3982</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5392</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7265</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10691</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19700</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31500</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32970</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en-US" sz="700" kern="0">
                          <a:effectLst/>
                        </a:rPr>
                        <a:t>34850</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ru-RU" sz="700" kern="100">
                          <a:effectLst/>
                          <a:highlight>
                            <a:srgbClr val="FFFFFF"/>
                          </a:highlight>
                        </a:rPr>
                        <a:t>34034</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tc>
                  <a:txBody>
                    <a:bodyPr/>
                    <a:lstStyle/>
                    <a:p>
                      <a:pPr algn="ctr">
                        <a:lnSpc>
                          <a:spcPct val="107000"/>
                        </a:lnSpc>
                        <a:spcAft>
                          <a:spcPts val="800"/>
                        </a:spcAft>
                      </a:pPr>
                      <a:r>
                        <a:rPr lang="ru-RU" sz="700" kern="100" dirty="0">
                          <a:effectLst/>
                          <a:highlight>
                            <a:srgbClr val="FFFFFF"/>
                          </a:highlight>
                        </a:rPr>
                        <a:t>36200</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8415" marR="18415" marT="0" marB="0"/>
                </a:tc>
                <a:extLst>
                  <a:ext uri="{0D108BD9-81ED-4DB2-BD59-A6C34878D82A}">
                    <a16:rowId xmlns:a16="http://schemas.microsoft.com/office/drawing/2014/main" val="55985032"/>
                  </a:ext>
                </a:extLst>
              </a:tr>
            </a:tbl>
          </a:graphicData>
        </a:graphic>
      </p:graphicFrame>
      <p:sp>
        <p:nvSpPr>
          <p:cNvPr id="4" name="Номер слайда 3">
            <a:extLst>
              <a:ext uri="{FF2B5EF4-FFF2-40B4-BE49-F238E27FC236}">
                <a16:creationId xmlns:a16="http://schemas.microsoft.com/office/drawing/2014/main" id="{24AED779-9138-6900-62DF-52D5E87891C1}"/>
              </a:ext>
            </a:extLst>
          </p:cNvPr>
          <p:cNvSpPr>
            <a:spLocks noGrp="1"/>
          </p:cNvSpPr>
          <p:nvPr>
            <p:ph type="sldNum" sz="quarter" idx="12"/>
          </p:nvPr>
        </p:nvSpPr>
        <p:spPr/>
        <p:txBody>
          <a:bodyPr/>
          <a:lstStyle/>
          <a:p>
            <a:pPr>
              <a:defRPr/>
            </a:pPr>
            <a:fld id="{B1D301E5-70B8-4ED6-8FD6-4F66056C05B5}" type="slidenum">
              <a:rPr lang="ru-RU" smtClean="0"/>
              <a:pPr>
                <a:defRPr/>
              </a:pPr>
              <a:t>10</a:t>
            </a:fld>
            <a:endParaRPr lang="ru-RU" dirty="0"/>
          </a:p>
        </p:txBody>
      </p:sp>
      <p:pic>
        <p:nvPicPr>
          <p:cNvPr id="8" name="Рисунок 7">
            <a:extLst>
              <a:ext uri="{FF2B5EF4-FFF2-40B4-BE49-F238E27FC236}">
                <a16:creationId xmlns:a16="http://schemas.microsoft.com/office/drawing/2014/main" id="{1C1A4834-C8A4-5860-5FF8-9B8CA9519C90}"/>
              </a:ext>
            </a:extLst>
          </p:cNvPr>
          <p:cNvPicPr>
            <a:picLocks noChangeAspect="1"/>
          </p:cNvPicPr>
          <p:nvPr/>
        </p:nvPicPr>
        <p:blipFill rotWithShape="1">
          <a:blip r:embed="rId2"/>
          <a:srcRect l="16759" t="53049" r="25748" b="43917"/>
          <a:stretch/>
        </p:blipFill>
        <p:spPr bwMode="auto">
          <a:xfrm>
            <a:off x="179512" y="1687009"/>
            <a:ext cx="8820000" cy="41902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58018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462BD6-3752-7A4E-4F99-B28355CB6BC1}"/>
              </a:ext>
            </a:extLst>
          </p:cNvPr>
          <p:cNvSpPr>
            <a:spLocks noGrp="1"/>
          </p:cNvSpPr>
          <p:nvPr>
            <p:ph type="title"/>
          </p:nvPr>
        </p:nvSpPr>
        <p:spPr>
          <a:xfrm>
            <a:off x="457200" y="-99392"/>
            <a:ext cx="8229600" cy="1143000"/>
          </a:xfrm>
        </p:spPr>
        <p:txBody>
          <a:bodyPr/>
          <a:lstStyle/>
          <a:p>
            <a:br>
              <a:rPr lang="ru-RU" sz="3200" b="1" dirty="0"/>
            </a:br>
            <a:br>
              <a:rPr lang="ru-RU" sz="3200" b="1" dirty="0"/>
            </a:br>
            <a:br>
              <a:rPr lang="ru-RU" sz="3200" b="1" dirty="0"/>
            </a:br>
            <a:r>
              <a:rPr lang="en-US" sz="3200" b="1" dirty="0"/>
              <a:t>What should be done?</a:t>
            </a:r>
            <a:endParaRPr lang="ru-RU" sz="3200" b="1" dirty="0"/>
          </a:p>
        </p:txBody>
      </p:sp>
      <p:sp>
        <p:nvSpPr>
          <p:cNvPr id="3" name="Объект 2">
            <a:extLst>
              <a:ext uri="{FF2B5EF4-FFF2-40B4-BE49-F238E27FC236}">
                <a16:creationId xmlns:a16="http://schemas.microsoft.com/office/drawing/2014/main" id="{83704F89-3465-A7D7-1D36-4EC4ACF0CD25}"/>
              </a:ext>
            </a:extLst>
          </p:cNvPr>
          <p:cNvSpPr>
            <a:spLocks noGrp="1"/>
          </p:cNvSpPr>
          <p:nvPr>
            <p:ph idx="1"/>
          </p:nvPr>
        </p:nvSpPr>
        <p:spPr>
          <a:xfrm>
            <a:off x="107504" y="1484784"/>
            <a:ext cx="8928992" cy="5040560"/>
          </a:xfrm>
        </p:spPr>
        <p:txBody>
          <a:bodyPr/>
          <a:lstStyle/>
          <a:p>
            <a:pPr>
              <a:lnSpc>
                <a:spcPct val="80000"/>
              </a:lnSpc>
              <a:spcBef>
                <a:spcPts val="0"/>
              </a:spcBef>
            </a:pPr>
            <a:r>
              <a:rPr lang="en-US" sz="3000" kern="0" dirty="0">
                <a:solidFill>
                  <a:srgbClr val="000000"/>
                </a:solidFill>
                <a:effectLst/>
                <a:ea typeface="Calibri" panose="020F0502020204030204" pitchFamily="34" charset="0"/>
              </a:rPr>
              <a:t>Make safer and environmentally cleaner the NSR ports and terminals dealing with dangerous and hazardous cargo such as crude oil, fuel, chemicals, coal, fertilizers, explosives, etc. The new ports have already been built in line with stricter safety and environmental standards, but old ports, such as </a:t>
            </a:r>
            <a:r>
              <a:rPr lang="en-US" sz="3000" kern="0" dirty="0" err="1">
                <a:effectLst/>
                <a:ea typeface="Calibri" panose="020F0502020204030204" pitchFamily="34" charset="0"/>
              </a:rPr>
              <a:t>Amderma</a:t>
            </a:r>
            <a:r>
              <a:rPr lang="en-US" sz="3000" kern="0" dirty="0">
                <a:effectLst/>
                <a:ea typeface="Calibri" panose="020F0502020204030204" pitchFamily="34" charset="0"/>
              </a:rPr>
              <a:t>, Anadyr, Dixon, Dudinka, </a:t>
            </a:r>
            <a:r>
              <a:rPr lang="en-US" sz="3000" kern="0" dirty="0" err="1">
                <a:effectLst/>
                <a:ea typeface="Calibri" panose="020F0502020204030204" pitchFamily="34" charset="0"/>
              </a:rPr>
              <a:t>Igarka</a:t>
            </a:r>
            <a:r>
              <a:rPr lang="en-US" sz="3000" kern="0" dirty="0">
                <a:effectLst/>
                <a:ea typeface="Calibri" panose="020F0502020204030204" pitchFamily="34" charset="0"/>
              </a:rPr>
              <a:t>, </a:t>
            </a:r>
            <a:r>
              <a:rPr lang="en-US" sz="3000" kern="0" dirty="0" err="1">
                <a:effectLst/>
                <a:ea typeface="Calibri" panose="020F0502020204030204" pitchFamily="34" charset="0"/>
              </a:rPr>
              <a:t>Pevek</a:t>
            </a:r>
            <a:r>
              <a:rPr lang="en-US" sz="3000" kern="0" dirty="0">
                <a:effectLst/>
                <a:ea typeface="Calibri" panose="020F0502020204030204" pitchFamily="34" charset="0"/>
              </a:rPr>
              <a:t>, Providence, Tiksi, Khatanga and </a:t>
            </a:r>
            <a:r>
              <a:rPr lang="en-US" sz="3000" kern="0" dirty="0" err="1">
                <a:effectLst/>
                <a:ea typeface="Calibri" panose="020F0502020204030204" pitchFamily="34" charset="0"/>
              </a:rPr>
              <a:t>Egvekinot</a:t>
            </a:r>
            <a:r>
              <a:rPr lang="en-US" sz="3000" kern="0" dirty="0">
                <a:effectLst/>
                <a:ea typeface="Calibri" panose="020F0502020204030204" pitchFamily="34" charset="0"/>
              </a:rPr>
              <a:t> badly need modernization. This is especially important for terminals that reload coal to ships travelling </a:t>
            </a:r>
            <a:r>
              <a:rPr lang="en-US" sz="3000" i="1" kern="0" dirty="0">
                <a:effectLst/>
                <a:ea typeface="Calibri" panose="020F0502020204030204" pitchFamily="34" charset="0"/>
              </a:rPr>
              <a:t>via</a:t>
            </a:r>
            <a:r>
              <a:rPr lang="en-US" sz="3000" kern="0" dirty="0">
                <a:effectLst/>
                <a:ea typeface="Calibri" panose="020F0502020204030204" pitchFamily="34" charset="0"/>
              </a:rPr>
              <a:t> the NSR.</a:t>
            </a:r>
          </a:p>
          <a:p>
            <a:pPr>
              <a:lnSpc>
                <a:spcPct val="80000"/>
              </a:lnSpc>
              <a:spcBef>
                <a:spcPts val="0"/>
              </a:spcBef>
            </a:pPr>
            <a:r>
              <a:rPr lang="en-US" sz="3000" kern="0" dirty="0">
                <a:ea typeface="Calibri" panose="020F0502020204030204" pitchFamily="34" charset="0"/>
              </a:rPr>
              <a:t>Chinese expertise, technologies and investments are needed.</a:t>
            </a:r>
            <a:endParaRPr lang="ru-RU" sz="3000" dirty="0"/>
          </a:p>
        </p:txBody>
      </p:sp>
      <p:sp>
        <p:nvSpPr>
          <p:cNvPr id="4" name="Номер слайда 3">
            <a:extLst>
              <a:ext uri="{FF2B5EF4-FFF2-40B4-BE49-F238E27FC236}">
                <a16:creationId xmlns:a16="http://schemas.microsoft.com/office/drawing/2014/main" id="{AE2FDDFE-E953-8101-2EC4-CC8F99697A33}"/>
              </a:ext>
            </a:extLst>
          </p:cNvPr>
          <p:cNvSpPr>
            <a:spLocks noGrp="1"/>
          </p:cNvSpPr>
          <p:nvPr>
            <p:ph type="sldNum" sz="quarter" idx="12"/>
          </p:nvPr>
        </p:nvSpPr>
        <p:spPr/>
        <p:txBody>
          <a:bodyPr/>
          <a:lstStyle/>
          <a:p>
            <a:pPr>
              <a:defRPr/>
            </a:pPr>
            <a:fld id="{B1D301E5-70B8-4ED6-8FD6-4F66056C05B5}" type="slidenum">
              <a:rPr lang="ru-RU" smtClean="0"/>
              <a:pPr>
                <a:defRPr/>
              </a:pPr>
              <a:t>11</a:t>
            </a:fld>
            <a:endParaRPr lang="ru-RU" dirty="0"/>
          </a:p>
        </p:txBody>
      </p:sp>
    </p:spTree>
    <p:extLst>
      <p:ext uri="{BB962C8B-B14F-4D97-AF65-F5344CB8AC3E}">
        <p14:creationId xmlns:p14="http://schemas.microsoft.com/office/powerpoint/2010/main" val="832032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7DEEFD-82B6-9085-7448-03D3B54D985F}"/>
              </a:ext>
            </a:extLst>
          </p:cNvPr>
          <p:cNvSpPr>
            <a:spLocks noGrp="1"/>
          </p:cNvSpPr>
          <p:nvPr>
            <p:ph type="title"/>
          </p:nvPr>
        </p:nvSpPr>
        <p:spPr>
          <a:xfrm>
            <a:off x="457200" y="620688"/>
            <a:ext cx="8229600" cy="1143000"/>
          </a:xfrm>
        </p:spPr>
        <p:txBody>
          <a:bodyPr/>
          <a:lstStyle/>
          <a:p>
            <a:r>
              <a:rPr lang="en-US" sz="2800" b="1" dirty="0"/>
              <a:t>Towards a ‘smart Arctic port’?</a:t>
            </a:r>
            <a:endParaRPr lang="ru-RU" sz="2800" dirty="0"/>
          </a:p>
        </p:txBody>
      </p:sp>
      <p:sp>
        <p:nvSpPr>
          <p:cNvPr id="3" name="Объект 2">
            <a:extLst>
              <a:ext uri="{FF2B5EF4-FFF2-40B4-BE49-F238E27FC236}">
                <a16:creationId xmlns:a16="http://schemas.microsoft.com/office/drawing/2014/main" id="{52A94DCD-0D65-7AD9-4050-160671754484}"/>
              </a:ext>
            </a:extLst>
          </p:cNvPr>
          <p:cNvSpPr>
            <a:spLocks noGrp="1"/>
          </p:cNvSpPr>
          <p:nvPr>
            <p:ph idx="1"/>
          </p:nvPr>
        </p:nvSpPr>
        <p:spPr>
          <a:xfrm>
            <a:off x="0" y="1556792"/>
            <a:ext cx="9180512" cy="4824536"/>
          </a:xfrm>
        </p:spPr>
        <p:txBody>
          <a:bodyPr/>
          <a:lstStyle/>
          <a:p>
            <a:pPr>
              <a:lnSpc>
                <a:spcPct val="90000"/>
              </a:lnSpc>
              <a:spcBef>
                <a:spcPts val="0"/>
              </a:spcBef>
            </a:pPr>
            <a:r>
              <a:rPr lang="en-US" sz="2800" dirty="0">
                <a:solidFill>
                  <a:srgbClr val="202122"/>
                </a:solidFill>
                <a:effectLst/>
                <a:ea typeface="Calibri" panose="020F0502020204030204" pitchFamily="34" charset="0"/>
              </a:rPr>
              <a:t>The BE principles can be introduced to the port logistic system, including emission reduction schemes. </a:t>
            </a:r>
            <a:r>
              <a:rPr lang="en-US" sz="2800" kern="0" dirty="0">
                <a:solidFill>
                  <a:srgbClr val="000000"/>
                </a:solidFill>
                <a:effectLst/>
                <a:ea typeface="Calibri" panose="020F0502020204030204" pitchFamily="34" charset="0"/>
              </a:rPr>
              <a:t>The port logistics sector has a significant impact on global greenhouse gas emissions. In addition to greenhouse gases, the mobility and logistics sector also produces other emissions that are important parameters for making transportation more eco-friendly. These include noise, air pollutants, and particulate emissions. Opportunities to reduce emissions can be realized, for example, by increasing</a:t>
            </a:r>
            <a:r>
              <a:rPr lang="en-US" sz="2800" dirty="0">
                <a:solidFill>
                  <a:srgbClr val="202122"/>
                </a:solidFill>
                <a:effectLst/>
                <a:ea typeface="Calibri" panose="020F0502020204030204" pitchFamily="34" charset="0"/>
              </a:rPr>
              <a:t> p</a:t>
            </a:r>
            <a:r>
              <a:rPr lang="en-US" sz="2800" kern="0" dirty="0">
                <a:solidFill>
                  <a:srgbClr val="000000"/>
                </a:solidFill>
                <a:effectLst/>
                <a:ea typeface="Calibri" panose="020F0502020204030204" pitchFamily="34" charset="0"/>
              </a:rPr>
              <a:t>ort transport efficiency, reducing transport volumes, optimizing routes, shifting transport to more environmentally friendly modes of transport, or using more energy-efficient vehicles.</a:t>
            </a:r>
          </a:p>
        </p:txBody>
      </p:sp>
      <p:sp>
        <p:nvSpPr>
          <p:cNvPr id="4" name="Номер слайда 3">
            <a:extLst>
              <a:ext uri="{FF2B5EF4-FFF2-40B4-BE49-F238E27FC236}">
                <a16:creationId xmlns:a16="http://schemas.microsoft.com/office/drawing/2014/main" id="{3A797727-501E-0493-F22C-FCB7CEDF60FF}"/>
              </a:ext>
            </a:extLst>
          </p:cNvPr>
          <p:cNvSpPr>
            <a:spLocks noGrp="1"/>
          </p:cNvSpPr>
          <p:nvPr>
            <p:ph type="sldNum" sz="quarter" idx="12"/>
          </p:nvPr>
        </p:nvSpPr>
        <p:spPr/>
        <p:txBody>
          <a:bodyPr/>
          <a:lstStyle/>
          <a:p>
            <a:pPr>
              <a:defRPr/>
            </a:pPr>
            <a:fld id="{B1D301E5-70B8-4ED6-8FD6-4F66056C05B5}" type="slidenum">
              <a:rPr lang="ru-RU" smtClean="0"/>
              <a:pPr>
                <a:defRPr/>
              </a:pPr>
              <a:t>12</a:t>
            </a:fld>
            <a:endParaRPr lang="ru-RU" dirty="0"/>
          </a:p>
        </p:txBody>
      </p:sp>
    </p:spTree>
    <p:extLst>
      <p:ext uri="{BB962C8B-B14F-4D97-AF65-F5344CB8AC3E}">
        <p14:creationId xmlns:p14="http://schemas.microsoft.com/office/powerpoint/2010/main" val="1673655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99BD8A-5CF9-28C1-9F96-E559CBAC3124}"/>
              </a:ext>
            </a:extLst>
          </p:cNvPr>
          <p:cNvSpPr>
            <a:spLocks noGrp="1"/>
          </p:cNvSpPr>
          <p:nvPr>
            <p:ph type="title"/>
          </p:nvPr>
        </p:nvSpPr>
        <p:spPr>
          <a:xfrm>
            <a:off x="446856" y="701824"/>
            <a:ext cx="8229600" cy="1143000"/>
          </a:xfrm>
        </p:spPr>
        <p:txBody>
          <a:bodyPr/>
          <a:lstStyle/>
          <a:p>
            <a:r>
              <a:rPr lang="en-US" sz="4400" b="1" dirty="0"/>
              <a:t>T</a:t>
            </a:r>
            <a:r>
              <a:rPr lang="en-US" sz="3200" b="1" dirty="0"/>
              <a:t>owards a ‘smart Arctic port’?</a:t>
            </a:r>
            <a:endParaRPr lang="ru-RU" sz="3200" dirty="0"/>
          </a:p>
        </p:txBody>
      </p:sp>
      <p:sp>
        <p:nvSpPr>
          <p:cNvPr id="3" name="Объект 2">
            <a:extLst>
              <a:ext uri="{FF2B5EF4-FFF2-40B4-BE49-F238E27FC236}">
                <a16:creationId xmlns:a16="http://schemas.microsoft.com/office/drawing/2014/main" id="{BA725356-38BD-4849-A667-2E352144A807}"/>
              </a:ext>
            </a:extLst>
          </p:cNvPr>
          <p:cNvSpPr>
            <a:spLocks noGrp="1"/>
          </p:cNvSpPr>
          <p:nvPr>
            <p:ph idx="1"/>
          </p:nvPr>
        </p:nvSpPr>
        <p:spPr>
          <a:xfrm>
            <a:off x="0" y="1639341"/>
            <a:ext cx="9108504" cy="4525963"/>
          </a:xfrm>
        </p:spPr>
        <p:txBody>
          <a:bodyPr/>
          <a:lstStyle/>
          <a:p>
            <a:pPr>
              <a:spcBef>
                <a:spcPts val="0"/>
              </a:spcBef>
            </a:pPr>
            <a:r>
              <a:rPr lang="en-US" sz="2200" kern="0" dirty="0">
                <a:effectLst/>
                <a:ea typeface="Calibri" panose="020F0502020204030204" pitchFamily="34" charset="0"/>
              </a:rPr>
              <a:t>For example, the Hamburg Container Terminal </a:t>
            </a:r>
            <a:r>
              <a:rPr lang="en-US" sz="2200" kern="0" dirty="0" err="1">
                <a:effectLst/>
                <a:ea typeface="Calibri" panose="020F0502020204030204" pitchFamily="34" charset="0"/>
              </a:rPr>
              <a:t>Altenwerder</a:t>
            </a:r>
            <a:r>
              <a:rPr lang="en-US" sz="2200" kern="0" dirty="0">
                <a:effectLst/>
                <a:ea typeface="Calibri" panose="020F0502020204030204" pitchFamily="34" charset="0"/>
              </a:rPr>
              <a:t> (HCTA) model can be applicable to modernization of the NSR ports. </a:t>
            </a:r>
            <a:r>
              <a:rPr lang="en-US" sz="2200" dirty="0">
                <a:effectLst/>
                <a:ea typeface="Times New Roman" panose="02020603050405020304" pitchFamily="18" charset="0"/>
              </a:rPr>
              <a:t>HCTA uses 90 so-called automated guided vehicles (AGV) to move containers between the quay side and the yard. Until recently, AGVs were diesel-hydraulically and diesel-electrically driven. Since 2017, they started to use lithium-ion batteries. This technology has substantially reduced CO2 emissions, particulate matter, soot, nitrogen emissions and noise. These vehicles are refueled during off-peak hours to withdraw excess electric energy from the power grid. They also can feed energy back into the power grid as so-called primary control power. This is done to regulate load peaks in the power grid and make the network frequency stable. To implement this project, a number of charging stations was increased on the HCTA. A special control software to determine a number of AGVs required for container handling and optimize the charging strategies on the terminal was developed.</a:t>
            </a:r>
            <a:endParaRPr lang="ru-RU" sz="2200" dirty="0"/>
          </a:p>
        </p:txBody>
      </p:sp>
      <p:sp>
        <p:nvSpPr>
          <p:cNvPr id="4" name="Номер слайда 3">
            <a:extLst>
              <a:ext uri="{FF2B5EF4-FFF2-40B4-BE49-F238E27FC236}">
                <a16:creationId xmlns:a16="http://schemas.microsoft.com/office/drawing/2014/main" id="{340C3E32-31BD-6877-22D1-3FDC2F590115}"/>
              </a:ext>
            </a:extLst>
          </p:cNvPr>
          <p:cNvSpPr>
            <a:spLocks noGrp="1"/>
          </p:cNvSpPr>
          <p:nvPr>
            <p:ph type="sldNum" sz="quarter" idx="12"/>
          </p:nvPr>
        </p:nvSpPr>
        <p:spPr/>
        <p:txBody>
          <a:bodyPr/>
          <a:lstStyle/>
          <a:p>
            <a:pPr>
              <a:defRPr/>
            </a:pPr>
            <a:fld id="{B1D301E5-70B8-4ED6-8FD6-4F66056C05B5}" type="slidenum">
              <a:rPr lang="ru-RU" smtClean="0"/>
              <a:pPr>
                <a:defRPr/>
              </a:pPr>
              <a:t>13</a:t>
            </a:fld>
            <a:endParaRPr lang="ru-RU" dirty="0"/>
          </a:p>
        </p:txBody>
      </p:sp>
    </p:spTree>
    <p:extLst>
      <p:ext uri="{BB962C8B-B14F-4D97-AF65-F5344CB8AC3E}">
        <p14:creationId xmlns:p14="http://schemas.microsoft.com/office/powerpoint/2010/main" val="3607494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225509-6C33-08D5-5E37-BD256D8351C3}"/>
              </a:ext>
            </a:extLst>
          </p:cNvPr>
          <p:cNvSpPr>
            <a:spLocks noGrp="1"/>
          </p:cNvSpPr>
          <p:nvPr>
            <p:ph type="title"/>
          </p:nvPr>
        </p:nvSpPr>
        <p:spPr>
          <a:xfrm>
            <a:off x="457200" y="701824"/>
            <a:ext cx="8229600" cy="1143000"/>
          </a:xfrm>
        </p:spPr>
        <p:txBody>
          <a:bodyPr/>
          <a:lstStyle/>
          <a:p>
            <a:r>
              <a:rPr lang="en-US" sz="3600" b="1" dirty="0"/>
              <a:t>What should be done?</a:t>
            </a:r>
            <a:endParaRPr lang="ru-RU" sz="3600" b="1" dirty="0"/>
          </a:p>
        </p:txBody>
      </p:sp>
      <p:sp>
        <p:nvSpPr>
          <p:cNvPr id="3" name="Объект 2">
            <a:extLst>
              <a:ext uri="{FF2B5EF4-FFF2-40B4-BE49-F238E27FC236}">
                <a16:creationId xmlns:a16="http://schemas.microsoft.com/office/drawing/2014/main" id="{40A04007-6C39-03BF-639A-994DC06C8347}"/>
              </a:ext>
            </a:extLst>
          </p:cNvPr>
          <p:cNvSpPr>
            <a:spLocks noGrp="1"/>
          </p:cNvSpPr>
          <p:nvPr>
            <p:ph idx="1"/>
          </p:nvPr>
        </p:nvSpPr>
        <p:spPr>
          <a:xfrm>
            <a:off x="0" y="1700808"/>
            <a:ext cx="9108504" cy="5256584"/>
          </a:xfrm>
        </p:spPr>
        <p:txBody>
          <a:bodyPr/>
          <a:lstStyle/>
          <a:p>
            <a:pPr algn="l">
              <a:lnSpc>
                <a:spcPct val="90000"/>
              </a:lnSpc>
              <a:spcBef>
                <a:spcPts val="0"/>
              </a:spcBef>
            </a:pPr>
            <a:r>
              <a:rPr lang="en-US" kern="0" dirty="0">
                <a:ea typeface="Calibri" panose="020F0502020204030204" pitchFamily="34" charset="0"/>
              </a:rPr>
              <a:t>A</a:t>
            </a:r>
            <a:r>
              <a:rPr lang="en-US" kern="0" dirty="0">
                <a:effectLst/>
                <a:ea typeface="Calibri" panose="020F0502020204030204" pitchFamily="34" charset="0"/>
              </a:rPr>
              <a:t>ccording to the BE concept, ‘smart ports’ should be supported by the environment-friendly coastal transport infrastructure. Currently, only four NSR ports are linked to Russia’s national transportation system </a:t>
            </a:r>
            <a:r>
              <a:rPr lang="en-US" i="1" kern="0" dirty="0">
                <a:effectLst/>
                <a:ea typeface="Calibri" panose="020F0502020204030204" pitchFamily="34" charset="0"/>
              </a:rPr>
              <a:t>via</a:t>
            </a:r>
            <a:r>
              <a:rPr lang="en-US" kern="0" dirty="0">
                <a:effectLst/>
                <a:ea typeface="Calibri" panose="020F0502020204030204" pitchFamily="34" charset="0"/>
              </a:rPr>
              <a:t> railways and 40% of Arctic ports are experiencing problems with the reception of large tonnage vessels. Many NSR ports are hardly accessible from the land because of their remote location: there are no railways or highways connecting them with the Russian urban and industrial centers located in ‘mainland’ Russia. </a:t>
            </a:r>
            <a:endParaRPr lang="ru-RU" dirty="0"/>
          </a:p>
        </p:txBody>
      </p:sp>
      <p:sp>
        <p:nvSpPr>
          <p:cNvPr id="4" name="Номер слайда 3">
            <a:extLst>
              <a:ext uri="{FF2B5EF4-FFF2-40B4-BE49-F238E27FC236}">
                <a16:creationId xmlns:a16="http://schemas.microsoft.com/office/drawing/2014/main" id="{37CCF195-83AE-91B2-AB53-425AF927BEBF}"/>
              </a:ext>
            </a:extLst>
          </p:cNvPr>
          <p:cNvSpPr>
            <a:spLocks noGrp="1"/>
          </p:cNvSpPr>
          <p:nvPr>
            <p:ph type="sldNum" sz="quarter" idx="12"/>
          </p:nvPr>
        </p:nvSpPr>
        <p:spPr/>
        <p:txBody>
          <a:bodyPr/>
          <a:lstStyle/>
          <a:p>
            <a:pPr>
              <a:defRPr/>
            </a:pPr>
            <a:fld id="{B1D301E5-70B8-4ED6-8FD6-4F66056C05B5}" type="slidenum">
              <a:rPr lang="ru-RU" smtClean="0"/>
              <a:pPr>
                <a:defRPr/>
              </a:pPr>
              <a:t>14</a:t>
            </a:fld>
            <a:endParaRPr lang="ru-RU" dirty="0"/>
          </a:p>
        </p:txBody>
      </p:sp>
    </p:spTree>
    <p:extLst>
      <p:ext uri="{BB962C8B-B14F-4D97-AF65-F5344CB8AC3E}">
        <p14:creationId xmlns:p14="http://schemas.microsoft.com/office/powerpoint/2010/main" val="1972727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B4E42E-6702-8D03-AECD-BAB99F9E4A70}"/>
              </a:ext>
            </a:extLst>
          </p:cNvPr>
          <p:cNvSpPr>
            <a:spLocks noGrp="1"/>
          </p:cNvSpPr>
          <p:nvPr>
            <p:ph type="title"/>
          </p:nvPr>
        </p:nvSpPr>
        <p:spPr>
          <a:xfrm>
            <a:off x="457200" y="629816"/>
            <a:ext cx="8229600" cy="1143000"/>
          </a:xfrm>
        </p:spPr>
        <p:txBody>
          <a:bodyPr/>
          <a:lstStyle/>
          <a:p>
            <a:r>
              <a:rPr lang="en-US" sz="3200" b="1" dirty="0"/>
              <a:t>What should be done?</a:t>
            </a:r>
            <a:endParaRPr lang="ru-RU" sz="3200" dirty="0"/>
          </a:p>
        </p:txBody>
      </p:sp>
      <p:sp>
        <p:nvSpPr>
          <p:cNvPr id="3" name="Объект 2">
            <a:extLst>
              <a:ext uri="{FF2B5EF4-FFF2-40B4-BE49-F238E27FC236}">
                <a16:creationId xmlns:a16="http://schemas.microsoft.com/office/drawing/2014/main" id="{FE9B604B-35E1-CAF1-42BE-70E5DC556DD8}"/>
              </a:ext>
            </a:extLst>
          </p:cNvPr>
          <p:cNvSpPr>
            <a:spLocks noGrp="1"/>
          </p:cNvSpPr>
          <p:nvPr>
            <p:ph idx="1"/>
          </p:nvPr>
        </p:nvSpPr>
        <p:spPr>
          <a:xfrm>
            <a:off x="107504" y="1412776"/>
            <a:ext cx="9036496" cy="4525963"/>
          </a:xfrm>
        </p:spPr>
        <p:txBody>
          <a:bodyPr/>
          <a:lstStyle/>
          <a:p>
            <a:pPr marL="0" indent="0">
              <a:spcBef>
                <a:spcPts val="0"/>
              </a:spcBef>
              <a:buNone/>
            </a:pPr>
            <a:r>
              <a:rPr lang="en-US" sz="2800" kern="0" dirty="0">
                <a:effectLst/>
                <a:ea typeface="Calibri" panose="020F0502020204030204" pitchFamily="34" charset="0"/>
              </a:rPr>
              <a:t>	To solve this problem Moscow plans to build several railways that should connect major Arctic ports with the industrial centers of Ural and West and East Siberia. Among them the railways </a:t>
            </a:r>
            <a:r>
              <a:rPr lang="en-US" sz="2800" kern="0" dirty="0" err="1">
                <a:effectLst/>
                <a:ea typeface="Calibri" panose="020F0502020204030204" pitchFamily="34" charset="0"/>
              </a:rPr>
              <a:t>Belcomur</a:t>
            </a:r>
            <a:r>
              <a:rPr lang="en-US" sz="2800" kern="0" dirty="0">
                <a:effectLst/>
                <a:ea typeface="Calibri" panose="020F0502020204030204" pitchFamily="34" charset="0"/>
              </a:rPr>
              <a:t> (Arkhangelsk-Syktyvkar-</a:t>
            </a:r>
            <a:r>
              <a:rPr lang="en-US" sz="2800" kern="0" dirty="0" err="1">
                <a:effectLst/>
                <a:ea typeface="Calibri" panose="020F0502020204030204" pitchFamily="34" charset="0"/>
              </a:rPr>
              <a:t>Solikamsk</a:t>
            </a:r>
            <a:r>
              <a:rPr lang="en-US" sz="2800" kern="0" dirty="0">
                <a:effectLst/>
                <a:ea typeface="Calibri" panose="020F0502020204030204" pitchFamily="34" charset="0"/>
              </a:rPr>
              <a:t> (Perm)) that should connect the White Sea ports with Ural industrial centers, </a:t>
            </a:r>
            <a:r>
              <a:rPr lang="en-US" sz="2800" kern="0" dirty="0">
                <a:solidFill>
                  <a:srgbClr val="202122"/>
                </a:solidFill>
                <a:effectLst/>
                <a:ea typeface="Calibri" panose="020F0502020204030204" pitchFamily="34" charset="0"/>
              </a:rPr>
              <a:t>the Northern Latitudinal Railway in the </a:t>
            </a:r>
            <a:r>
              <a:rPr lang="en-US" sz="2800" kern="0" dirty="0">
                <a:solidFill>
                  <a:srgbClr val="000000"/>
                </a:solidFill>
                <a:effectLst/>
                <a:ea typeface="Calibri" panose="020F0502020204030204" pitchFamily="34" charset="0"/>
              </a:rPr>
              <a:t>Yamal-Nenets Autonomous District (</a:t>
            </a:r>
            <a:r>
              <a:rPr lang="en-US" sz="2800" kern="0" dirty="0" err="1">
                <a:solidFill>
                  <a:srgbClr val="202122"/>
                </a:solidFill>
                <a:effectLst/>
                <a:ea typeface="Calibri" panose="020F0502020204030204" pitchFamily="34" charset="0"/>
              </a:rPr>
              <a:t>Obskaya-</a:t>
            </a:r>
            <a:r>
              <a:rPr lang="en-US" sz="2800" kern="0" dirty="0" err="1">
                <a:solidFill>
                  <a:srgbClr val="000000"/>
                </a:solidFill>
                <a:effectLst/>
                <a:ea typeface="Calibri" panose="020F0502020204030204" pitchFamily="34" charset="0"/>
              </a:rPr>
              <a:t>Salekhard</a:t>
            </a:r>
            <a:r>
              <a:rPr lang="en-US" sz="2800" kern="0" dirty="0" err="1">
                <a:solidFill>
                  <a:srgbClr val="202122"/>
                </a:solidFill>
                <a:effectLst/>
                <a:ea typeface="Calibri" panose="020F0502020204030204" pitchFamily="34" charset="0"/>
              </a:rPr>
              <a:t>-</a:t>
            </a:r>
            <a:r>
              <a:rPr lang="en-US" sz="2800" kern="0" dirty="0" err="1">
                <a:solidFill>
                  <a:srgbClr val="000000"/>
                </a:solidFill>
                <a:effectLst/>
                <a:ea typeface="Calibri" panose="020F0502020204030204" pitchFamily="34" charset="0"/>
              </a:rPr>
              <a:t>Nadym</a:t>
            </a:r>
            <a:r>
              <a:rPr lang="en-US" sz="2800" kern="0" dirty="0" err="1">
                <a:solidFill>
                  <a:srgbClr val="202122"/>
                </a:solidFill>
                <a:effectLst/>
                <a:ea typeface="Calibri" panose="020F0502020204030204" pitchFamily="34" charset="0"/>
              </a:rPr>
              <a:t>-</a:t>
            </a:r>
            <a:r>
              <a:rPr lang="en-US" sz="2800" kern="0" dirty="0" err="1">
                <a:solidFill>
                  <a:srgbClr val="000000"/>
                </a:solidFill>
                <a:effectLst/>
                <a:ea typeface="Calibri" panose="020F0502020204030204" pitchFamily="34" charset="0"/>
              </a:rPr>
              <a:t>Novy</a:t>
            </a:r>
            <a:r>
              <a:rPr lang="en-US" sz="2800" kern="0" dirty="0">
                <a:solidFill>
                  <a:srgbClr val="000000"/>
                </a:solidFill>
                <a:effectLst/>
                <a:ea typeface="Calibri" panose="020F0502020204030204" pitchFamily="34" charset="0"/>
              </a:rPr>
              <a:t> </a:t>
            </a:r>
            <a:r>
              <a:rPr lang="en-US" sz="2800" kern="0" dirty="0" err="1">
                <a:solidFill>
                  <a:srgbClr val="000000"/>
                </a:solidFill>
                <a:effectLst/>
                <a:ea typeface="Calibri" panose="020F0502020204030204" pitchFamily="34" charset="0"/>
              </a:rPr>
              <a:t>Urengoy</a:t>
            </a:r>
            <a:r>
              <a:rPr lang="en-US" sz="2800" kern="0" dirty="0">
                <a:solidFill>
                  <a:srgbClr val="202122"/>
                </a:solidFill>
                <a:effectLst/>
                <a:ea typeface="Calibri" panose="020F0502020204030204" pitchFamily="34" charset="0"/>
              </a:rPr>
              <a:t>–</a:t>
            </a:r>
            <a:r>
              <a:rPr lang="en-US" sz="2800" kern="0" dirty="0" err="1">
                <a:solidFill>
                  <a:srgbClr val="202122"/>
                </a:solidFill>
                <a:effectLst/>
                <a:ea typeface="Calibri" panose="020F0502020204030204" pitchFamily="34" charset="0"/>
              </a:rPr>
              <a:t>Korotchaevo</a:t>
            </a:r>
            <a:r>
              <a:rPr lang="en-US" sz="2800" kern="0" dirty="0">
                <a:solidFill>
                  <a:srgbClr val="202122"/>
                </a:solidFill>
                <a:effectLst/>
                <a:ea typeface="Calibri" panose="020F0502020204030204" pitchFamily="34" charset="0"/>
              </a:rPr>
              <a:t>), </a:t>
            </a:r>
            <a:r>
              <a:rPr lang="en-US" sz="2800" kern="0" dirty="0" err="1">
                <a:solidFill>
                  <a:srgbClr val="202122"/>
                </a:solidFill>
                <a:effectLst/>
                <a:ea typeface="Calibri" panose="020F0502020204030204" pitchFamily="34" charset="0"/>
              </a:rPr>
              <a:t>Lavna-Vykhodnoe</a:t>
            </a:r>
            <a:r>
              <a:rPr lang="en-US" sz="2800" kern="0" dirty="0">
                <a:solidFill>
                  <a:srgbClr val="202122"/>
                </a:solidFill>
                <a:effectLst/>
                <a:ea typeface="Calibri" panose="020F0502020204030204" pitchFamily="34" charset="0"/>
              </a:rPr>
              <a:t> in the Murmansk Region, Siberian Meridian (connecting the AZRF ports with Asian harbors </a:t>
            </a:r>
            <a:r>
              <a:rPr lang="en-US" sz="2800" i="1" kern="0" dirty="0">
                <a:solidFill>
                  <a:srgbClr val="202122"/>
                </a:solidFill>
                <a:effectLst/>
                <a:ea typeface="Calibri" panose="020F0502020204030204" pitchFamily="34" charset="0"/>
              </a:rPr>
              <a:t>via</a:t>
            </a:r>
            <a:r>
              <a:rPr lang="en-US" sz="2800" kern="0" dirty="0">
                <a:solidFill>
                  <a:srgbClr val="202122"/>
                </a:solidFill>
                <a:effectLst/>
                <a:ea typeface="Calibri" panose="020F0502020204030204" pitchFamily="34" charset="0"/>
              </a:rPr>
              <a:t> Siberia).</a:t>
            </a:r>
          </a:p>
          <a:p>
            <a:pPr marL="0" indent="0">
              <a:spcBef>
                <a:spcPts val="0"/>
              </a:spcBef>
              <a:buNone/>
            </a:pPr>
            <a:r>
              <a:rPr lang="en-US" sz="2800" kern="0" dirty="0">
                <a:solidFill>
                  <a:srgbClr val="202122"/>
                </a:solidFill>
                <a:ea typeface="Calibri" panose="020F0502020204030204" pitchFamily="34" charset="0"/>
              </a:rPr>
              <a:t>	Chinese investments and ‘blue technologies’ are welcome. </a:t>
            </a:r>
            <a:endParaRPr lang="ru-RU" sz="2800" dirty="0"/>
          </a:p>
        </p:txBody>
      </p:sp>
      <p:sp>
        <p:nvSpPr>
          <p:cNvPr id="4" name="Номер слайда 3">
            <a:extLst>
              <a:ext uri="{FF2B5EF4-FFF2-40B4-BE49-F238E27FC236}">
                <a16:creationId xmlns:a16="http://schemas.microsoft.com/office/drawing/2014/main" id="{3AB260BE-1952-39FA-49DF-55E92FBF02E1}"/>
              </a:ext>
            </a:extLst>
          </p:cNvPr>
          <p:cNvSpPr>
            <a:spLocks noGrp="1"/>
          </p:cNvSpPr>
          <p:nvPr>
            <p:ph type="sldNum" sz="quarter" idx="12"/>
          </p:nvPr>
        </p:nvSpPr>
        <p:spPr/>
        <p:txBody>
          <a:bodyPr/>
          <a:lstStyle/>
          <a:p>
            <a:pPr>
              <a:defRPr/>
            </a:pPr>
            <a:fld id="{B1D301E5-70B8-4ED6-8FD6-4F66056C05B5}" type="slidenum">
              <a:rPr lang="ru-RU" smtClean="0"/>
              <a:pPr>
                <a:defRPr/>
              </a:pPr>
              <a:t>15</a:t>
            </a:fld>
            <a:endParaRPr lang="ru-RU" dirty="0"/>
          </a:p>
        </p:txBody>
      </p:sp>
    </p:spTree>
    <p:extLst>
      <p:ext uri="{BB962C8B-B14F-4D97-AF65-F5344CB8AC3E}">
        <p14:creationId xmlns:p14="http://schemas.microsoft.com/office/powerpoint/2010/main" val="1763250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DCC6F7-0884-3336-E461-521D712A0702}"/>
              </a:ext>
            </a:extLst>
          </p:cNvPr>
          <p:cNvSpPr>
            <a:spLocks noGrp="1"/>
          </p:cNvSpPr>
          <p:nvPr>
            <p:ph type="title"/>
          </p:nvPr>
        </p:nvSpPr>
        <p:spPr>
          <a:xfrm>
            <a:off x="457200" y="413792"/>
            <a:ext cx="8229600" cy="1143000"/>
          </a:xfrm>
        </p:spPr>
        <p:txBody>
          <a:bodyPr/>
          <a:lstStyle/>
          <a:p>
            <a:br>
              <a:rPr lang="en-US" sz="3200" b="1" dirty="0"/>
            </a:br>
            <a:r>
              <a:rPr lang="en-US" sz="3200" b="1" dirty="0"/>
              <a:t>Polar Code requirements</a:t>
            </a:r>
            <a:endParaRPr lang="ru-RU" sz="3200" b="1" dirty="0"/>
          </a:p>
        </p:txBody>
      </p:sp>
      <p:sp>
        <p:nvSpPr>
          <p:cNvPr id="3" name="Объект 2">
            <a:extLst>
              <a:ext uri="{FF2B5EF4-FFF2-40B4-BE49-F238E27FC236}">
                <a16:creationId xmlns:a16="http://schemas.microsoft.com/office/drawing/2014/main" id="{E4DD526E-D561-344D-13C6-1C3AD3A4110A}"/>
              </a:ext>
            </a:extLst>
          </p:cNvPr>
          <p:cNvSpPr>
            <a:spLocks noGrp="1"/>
          </p:cNvSpPr>
          <p:nvPr>
            <p:ph idx="1"/>
          </p:nvPr>
        </p:nvSpPr>
        <p:spPr>
          <a:xfrm>
            <a:off x="107504" y="1484784"/>
            <a:ext cx="9001000" cy="4525963"/>
          </a:xfrm>
        </p:spPr>
        <p:txBody>
          <a:bodyPr/>
          <a:lstStyle/>
          <a:p>
            <a:pPr algn="just">
              <a:lnSpc>
                <a:spcPct val="90000"/>
              </a:lnSpc>
              <a:spcBef>
                <a:spcPts val="0"/>
              </a:spcBef>
              <a:buSzPts val="1200"/>
              <a:buFont typeface="Wingdings" panose="05000000000000000000" pitchFamily="2" charset="2"/>
              <a:buChar char="Ø"/>
            </a:pPr>
            <a:r>
              <a:rPr lang="en-US" sz="2400" dirty="0">
                <a:solidFill>
                  <a:srgbClr val="000000"/>
                </a:solidFill>
                <a:effectLst/>
                <a:ea typeface="Calibri" panose="020F0502020204030204" pitchFamily="34" charset="0"/>
              </a:rPr>
              <a:t>Prohibition of any discharge into the sea of oil or oily mixtures from any ship travelling in Arctic waters.</a:t>
            </a:r>
            <a:endParaRPr lang="en-US" sz="2400" dirty="0">
              <a:solidFill>
                <a:srgbClr val="000000"/>
              </a:solidFill>
              <a:ea typeface="Calibri" panose="020F0502020204030204" pitchFamily="34" charset="0"/>
            </a:endParaRPr>
          </a:p>
          <a:p>
            <a:pPr algn="just">
              <a:lnSpc>
                <a:spcPct val="90000"/>
              </a:lnSpc>
              <a:spcBef>
                <a:spcPts val="0"/>
              </a:spcBef>
              <a:buSzPts val="1200"/>
              <a:buFont typeface="Wingdings" panose="05000000000000000000" pitchFamily="2" charset="2"/>
              <a:buChar char="Ø"/>
            </a:pPr>
            <a:r>
              <a:rPr lang="en-US" sz="2400" dirty="0">
                <a:solidFill>
                  <a:srgbClr val="000000"/>
                </a:solidFill>
                <a:effectLst/>
                <a:ea typeface="Calibri" panose="020F0502020204030204" pitchFamily="34" charset="0"/>
              </a:rPr>
              <a:t>For ships with large oil fuel capacity, all fuel tanks should be detached from the outer shell by a distance of not less than 0.76 meters.</a:t>
            </a:r>
            <a:endParaRPr lang="en-US" sz="2400" dirty="0">
              <a:solidFill>
                <a:srgbClr val="000000"/>
              </a:solidFill>
              <a:ea typeface="Calibri" panose="020F0502020204030204" pitchFamily="34" charset="0"/>
            </a:endParaRPr>
          </a:p>
          <a:p>
            <a:pPr algn="just">
              <a:lnSpc>
                <a:spcPct val="90000"/>
              </a:lnSpc>
              <a:spcBef>
                <a:spcPts val="0"/>
              </a:spcBef>
              <a:buSzPts val="1200"/>
              <a:buFont typeface="Wingdings" panose="05000000000000000000" pitchFamily="2" charset="2"/>
              <a:buChar char="Ø"/>
            </a:pPr>
            <a:r>
              <a:rPr lang="en-US" sz="2400" dirty="0">
                <a:solidFill>
                  <a:srgbClr val="000000"/>
                </a:solidFill>
                <a:effectLst/>
                <a:ea typeface="Calibri" panose="020F0502020204030204" pitchFamily="34" charset="0"/>
              </a:rPr>
              <a:t>For large tankers, the double bottom tanks are mandatory.</a:t>
            </a:r>
            <a:endParaRPr lang="en-US" sz="2400" dirty="0">
              <a:solidFill>
                <a:srgbClr val="000000"/>
              </a:solidFill>
              <a:ea typeface="Calibri" panose="020F0502020204030204" pitchFamily="34" charset="0"/>
            </a:endParaRPr>
          </a:p>
          <a:p>
            <a:pPr algn="just">
              <a:lnSpc>
                <a:spcPct val="90000"/>
              </a:lnSpc>
              <a:spcBef>
                <a:spcPts val="0"/>
              </a:spcBef>
              <a:buSzPts val="1200"/>
              <a:buFont typeface="Wingdings" panose="05000000000000000000" pitchFamily="2" charset="2"/>
              <a:buChar char="Ø"/>
            </a:pPr>
            <a:r>
              <a:rPr lang="en-US" sz="2400" dirty="0">
                <a:solidFill>
                  <a:srgbClr val="000000"/>
                </a:solidFill>
                <a:effectLst/>
                <a:ea typeface="Calibri" panose="020F0502020204030204" pitchFamily="34" charset="0"/>
              </a:rPr>
              <a:t>For most ships’ categories, all oily bilge water holding tanks and oil residue tanks shall be detached from the outer shell by a distance of not less than 0.76 meters.</a:t>
            </a:r>
            <a:endParaRPr lang="en-US" sz="2400" dirty="0">
              <a:solidFill>
                <a:srgbClr val="000000"/>
              </a:solidFill>
              <a:ea typeface="Calibri" panose="020F0502020204030204" pitchFamily="34" charset="0"/>
            </a:endParaRPr>
          </a:p>
          <a:p>
            <a:pPr algn="just">
              <a:lnSpc>
                <a:spcPct val="90000"/>
              </a:lnSpc>
              <a:spcBef>
                <a:spcPts val="0"/>
              </a:spcBef>
              <a:buSzPts val="1200"/>
              <a:buFont typeface="Wingdings" panose="05000000000000000000" pitchFamily="2" charset="2"/>
              <a:buChar char="Ø"/>
            </a:pPr>
            <a:r>
              <a:rPr lang="en-US" sz="2400" dirty="0">
                <a:solidFill>
                  <a:srgbClr val="000000"/>
                </a:solidFill>
                <a:effectLst/>
                <a:ea typeface="Calibri" panose="020F0502020204030204" pitchFamily="34" charset="0"/>
              </a:rPr>
              <a:t>Any discharge into the sea of noxious liquid substances, or mixtures having such substances, should not be allowed.</a:t>
            </a:r>
            <a:endParaRPr lang="en-US" sz="2400" dirty="0">
              <a:solidFill>
                <a:srgbClr val="000000"/>
              </a:solidFill>
              <a:ea typeface="Calibri" panose="020F0502020204030204" pitchFamily="34" charset="0"/>
            </a:endParaRPr>
          </a:p>
          <a:p>
            <a:pPr algn="just">
              <a:lnSpc>
                <a:spcPct val="90000"/>
              </a:lnSpc>
              <a:spcBef>
                <a:spcPts val="0"/>
              </a:spcBef>
              <a:buSzPts val="1200"/>
              <a:buFont typeface="Wingdings" panose="05000000000000000000" pitchFamily="2" charset="2"/>
              <a:buChar char="Ø"/>
            </a:pPr>
            <a:r>
              <a:rPr lang="en-US" sz="2400" dirty="0">
                <a:solidFill>
                  <a:srgbClr val="000000"/>
                </a:solidFill>
                <a:effectLst/>
                <a:ea typeface="Calibri" panose="020F0502020204030204" pitchFamily="34" charset="0"/>
              </a:rPr>
              <a:t>Discharges of sewage into the sea are not allowed with rare exceptions.</a:t>
            </a:r>
            <a:endParaRPr lang="en-US" sz="2400" dirty="0">
              <a:solidFill>
                <a:srgbClr val="000000"/>
              </a:solidFill>
              <a:ea typeface="Calibri" panose="020F0502020204030204" pitchFamily="34" charset="0"/>
            </a:endParaRPr>
          </a:p>
          <a:p>
            <a:pPr algn="just">
              <a:lnSpc>
                <a:spcPct val="90000"/>
              </a:lnSpc>
              <a:spcBef>
                <a:spcPts val="0"/>
              </a:spcBef>
              <a:buSzPts val="1200"/>
              <a:buFont typeface="Wingdings" panose="05000000000000000000" pitchFamily="2" charset="2"/>
              <a:buChar char="Ø"/>
            </a:pPr>
            <a:r>
              <a:rPr lang="en-US" sz="2400" dirty="0">
                <a:effectLst/>
                <a:ea typeface="Calibri" panose="020F0502020204030204" pitchFamily="34" charset="0"/>
              </a:rPr>
              <a:t>Some rules of discharge of garbage into polar waters were established.</a:t>
            </a:r>
            <a:endParaRPr lang="ru-RU" sz="2400" dirty="0"/>
          </a:p>
        </p:txBody>
      </p:sp>
      <p:sp>
        <p:nvSpPr>
          <p:cNvPr id="4" name="Номер слайда 3">
            <a:extLst>
              <a:ext uri="{FF2B5EF4-FFF2-40B4-BE49-F238E27FC236}">
                <a16:creationId xmlns:a16="http://schemas.microsoft.com/office/drawing/2014/main" id="{E70D76D9-A226-C0E0-1F11-54D05CB90366}"/>
              </a:ext>
            </a:extLst>
          </p:cNvPr>
          <p:cNvSpPr>
            <a:spLocks noGrp="1"/>
          </p:cNvSpPr>
          <p:nvPr>
            <p:ph type="sldNum" sz="quarter" idx="12"/>
          </p:nvPr>
        </p:nvSpPr>
        <p:spPr/>
        <p:txBody>
          <a:bodyPr/>
          <a:lstStyle/>
          <a:p>
            <a:pPr>
              <a:defRPr/>
            </a:pPr>
            <a:fld id="{B1D301E5-70B8-4ED6-8FD6-4F66056C05B5}" type="slidenum">
              <a:rPr lang="ru-RU" smtClean="0"/>
              <a:pPr>
                <a:defRPr/>
              </a:pPr>
              <a:t>16</a:t>
            </a:fld>
            <a:endParaRPr lang="ru-RU" dirty="0"/>
          </a:p>
        </p:txBody>
      </p:sp>
    </p:spTree>
    <p:extLst>
      <p:ext uri="{BB962C8B-B14F-4D97-AF65-F5344CB8AC3E}">
        <p14:creationId xmlns:p14="http://schemas.microsoft.com/office/powerpoint/2010/main" val="1873187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6E1B8F-2343-BE86-DAA2-D24B4ABD7566}"/>
              </a:ext>
            </a:extLst>
          </p:cNvPr>
          <p:cNvSpPr>
            <a:spLocks noGrp="1"/>
          </p:cNvSpPr>
          <p:nvPr>
            <p:ph type="title"/>
          </p:nvPr>
        </p:nvSpPr>
        <p:spPr>
          <a:xfrm>
            <a:off x="457200" y="413792"/>
            <a:ext cx="8229600" cy="1143000"/>
          </a:xfrm>
        </p:spPr>
        <p:txBody>
          <a:bodyPr/>
          <a:lstStyle/>
          <a:p>
            <a:br>
              <a:rPr lang="en-US" sz="3200" b="1" dirty="0"/>
            </a:br>
            <a:r>
              <a:rPr lang="en-US" sz="3200" b="1" dirty="0"/>
              <a:t>2019 NSR Development Action Plan </a:t>
            </a:r>
            <a:endParaRPr lang="ru-RU" sz="3200" b="1" dirty="0"/>
          </a:p>
        </p:txBody>
      </p:sp>
      <p:sp>
        <p:nvSpPr>
          <p:cNvPr id="3" name="Объект 2">
            <a:extLst>
              <a:ext uri="{FF2B5EF4-FFF2-40B4-BE49-F238E27FC236}">
                <a16:creationId xmlns:a16="http://schemas.microsoft.com/office/drawing/2014/main" id="{85BB18B5-6BA6-E4EB-E998-061C583B691A}"/>
              </a:ext>
            </a:extLst>
          </p:cNvPr>
          <p:cNvSpPr>
            <a:spLocks noGrp="1"/>
          </p:cNvSpPr>
          <p:nvPr>
            <p:ph idx="1"/>
          </p:nvPr>
        </p:nvSpPr>
        <p:spPr>
          <a:xfrm>
            <a:off x="107504" y="1484784"/>
            <a:ext cx="9001000" cy="4525963"/>
          </a:xfrm>
        </p:spPr>
        <p:txBody>
          <a:bodyPr/>
          <a:lstStyle/>
          <a:p>
            <a:pPr marL="342900" lvl="0" indent="-342900" algn="just">
              <a:spcBef>
                <a:spcPts val="0"/>
              </a:spcBef>
              <a:spcAft>
                <a:spcPts val="0"/>
              </a:spcAft>
              <a:buFont typeface="Symbol" panose="05050102010706020507" pitchFamily="18" charset="2"/>
              <a:buChar char=""/>
            </a:pPr>
            <a:r>
              <a:rPr lang="en-US" sz="2400" kern="0" dirty="0">
                <a:solidFill>
                  <a:srgbClr val="000000"/>
                </a:solidFill>
                <a:effectLst/>
                <a:ea typeface="Calibri" panose="020F0502020204030204" pitchFamily="34" charset="0"/>
                <a:cs typeface="Times New Roman" panose="02020603050405020304" pitchFamily="18" charset="0"/>
              </a:rPr>
              <a:t>Preparation of proposals for the mandatory use of the best available technologies to reduce pollution in the Arctic seas.</a:t>
            </a:r>
            <a:endParaRPr lang="ru-RU" sz="2400" kern="100" dirty="0">
              <a:effectLst/>
              <a:ea typeface="Calibri" panose="020F0502020204030204" pitchFamily="34" charset="0"/>
              <a:cs typeface="Times New Roman" panose="02020603050405020304" pitchFamily="18" charset="0"/>
            </a:endParaRPr>
          </a:p>
          <a:p>
            <a:pPr marL="342900" lvl="0" indent="-342900" algn="just">
              <a:spcBef>
                <a:spcPts val="0"/>
              </a:spcBef>
              <a:spcAft>
                <a:spcPts val="0"/>
              </a:spcAft>
              <a:buFont typeface="Symbol" panose="05050102010706020507" pitchFamily="18" charset="2"/>
              <a:buChar char=""/>
            </a:pPr>
            <a:r>
              <a:rPr lang="en-US" sz="2400" kern="0" dirty="0">
                <a:solidFill>
                  <a:srgbClr val="000000"/>
                </a:solidFill>
                <a:effectLst/>
                <a:ea typeface="Calibri" panose="020F0502020204030204" pitchFamily="34" charset="0"/>
                <a:cs typeface="Times New Roman" panose="02020603050405020304" pitchFamily="18" charset="0"/>
              </a:rPr>
              <a:t>Preparation of proposals for the development of integrated monitoring of the Arctic lithosphere, biosphere, hydrosphere and atmosphere.</a:t>
            </a:r>
            <a:endParaRPr lang="ru-RU" sz="2400" kern="100" dirty="0">
              <a:effectLst/>
              <a:ea typeface="Calibri" panose="020F0502020204030204" pitchFamily="34" charset="0"/>
              <a:cs typeface="Times New Roman" panose="02020603050405020304" pitchFamily="18" charset="0"/>
            </a:endParaRPr>
          </a:p>
          <a:p>
            <a:pPr marL="342900" lvl="0" indent="-342900" algn="just">
              <a:spcBef>
                <a:spcPts val="0"/>
              </a:spcBef>
              <a:spcAft>
                <a:spcPts val="0"/>
              </a:spcAft>
              <a:buFont typeface="Symbol" panose="05050102010706020507" pitchFamily="18" charset="2"/>
              <a:buChar char=""/>
            </a:pPr>
            <a:r>
              <a:rPr lang="en-US" sz="2400" kern="0" dirty="0">
                <a:solidFill>
                  <a:srgbClr val="000000"/>
                </a:solidFill>
                <a:effectLst/>
                <a:ea typeface="Calibri" panose="020F0502020204030204" pitchFamily="34" charset="0"/>
                <a:cs typeface="Times New Roman" panose="02020603050405020304" pitchFamily="18" charset="0"/>
              </a:rPr>
              <a:t>Creation of local monitoring systems to control pollution produced by loading and unloading operations in the NSR seaports.</a:t>
            </a:r>
            <a:endParaRPr lang="ru-RU" sz="2400" kern="100" dirty="0">
              <a:effectLst/>
              <a:ea typeface="Calibri" panose="020F0502020204030204" pitchFamily="34" charset="0"/>
              <a:cs typeface="Times New Roman" panose="02020603050405020304" pitchFamily="18" charset="0"/>
            </a:endParaRPr>
          </a:p>
          <a:p>
            <a:pPr marL="342900" lvl="0" indent="-342900" algn="just">
              <a:spcBef>
                <a:spcPts val="0"/>
              </a:spcBef>
              <a:spcAft>
                <a:spcPts val="0"/>
              </a:spcAft>
              <a:buFont typeface="Symbol" panose="05050102010706020507" pitchFamily="18" charset="2"/>
              <a:buChar char=""/>
            </a:pPr>
            <a:r>
              <a:rPr lang="en-US" sz="2400" kern="0" dirty="0">
                <a:solidFill>
                  <a:srgbClr val="000000"/>
                </a:solidFill>
                <a:effectLst/>
                <a:ea typeface="Calibri" panose="020F0502020204030204" pitchFamily="34" charset="0"/>
                <a:cs typeface="Times New Roman" panose="02020603050405020304" pitchFamily="18" charset="0"/>
              </a:rPr>
              <a:t>Development of local observational meteorological networks in the Arctic seaports to provide hydrometeorological support for transport operations in the NSR waters.</a:t>
            </a:r>
            <a:endParaRPr lang="ru-RU" sz="2400" kern="100" dirty="0">
              <a:effectLst/>
              <a:ea typeface="Calibri" panose="020F0502020204030204" pitchFamily="34" charset="0"/>
              <a:cs typeface="Times New Roman" panose="02020603050405020304" pitchFamily="18" charset="0"/>
            </a:endParaRPr>
          </a:p>
          <a:p>
            <a:pPr>
              <a:spcBef>
                <a:spcPts val="0"/>
              </a:spcBef>
              <a:spcAft>
                <a:spcPts val="0"/>
              </a:spcAft>
            </a:pPr>
            <a:r>
              <a:rPr lang="en-US" sz="2400" kern="0" dirty="0">
                <a:solidFill>
                  <a:srgbClr val="000000"/>
                </a:solidFill>
                <a:effectLst/>
                <a:ea typeface="Calibri" panose="020F0502020204030204" pitchFamily="34" charset="0"/>
              </a:rPr>
              <a:t>Regular update of legal regulations aimed to prevent pollution from ships in line with the 1973 International Convention on the Prevention of Pollution from Ships (MARPOL 73/78) and the IMO’s Polar Code).</a:t>
            </a:r>
            <a:endParaRPr lang="ru-RU" sz="2400" dirty="0"/>
          </a:p>
        </p:txBody>
      </p:sp>
      <p:sp>
        <p:nvSpPr>
          <p:cNvPr id="4" name="Номер слайда 3">
            <a:extLst>
              <a:ext uri="{FF2B5EF4-FFF2-40B4-BE49-F238E27FC236}">
                <a16:creationId xmlns:a16="http://schemas.microsoft.com/office/drawing/2014/main" id="{D7417ADC-D096-AD93-6B09-6831A5E9B873}"/>
              </a:ext>
            </a:extLst>
          </p:cNvPr>
          <p:cNvSpPr>
            <a:spLocks noGrp="1"/>
          </p:cNvSpPr>
          <p:nvPr>
            <p:ph type="sldNum" sz="quarter" idx="12"/>
          </p:nvPr>
        </p:nvSpPr>
        <p:spPr/>
        <p:txBody>
          <a:bodyPr/>
          <a:lstStyle/>
          <a:p>
            <a:pPr>
              <a:defRPr/>
            </a:pPr>
            <a:fld id="{B1D301E5-70B8-4ED6-8FD6-4F66056C05B5}" type="slidenum">
              <a:rPr lang="ru-RU" smtClean="0"/>
              <a:pPr>
                <a:defRPr/>
              </a:pPr>
              <a:t>17</a:t>
            </a:fld>
            <a:endParaRPr lang="ru-RU" dirty="0"/>
          </a:p>
        </p:txBody>
      </p:sp>
    </p:spTree>
    <p:extLst>
      <p:ext uri="{BB962C8B-B14F-4D97-AF65-F5344CB8AC3E}">
        <p14:creationId xmlns:p14="http://schemas.microsoft.com/office/powerpoint/2010/main" val="2741955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B1A910-6888-8CE3-F987-07C9AAF720F9}"/>
              </a:ext>
            </a:extLst>
          </p:cNvPr>
          <p:cNvSpPr>
            <a:spLocks noGrp="1"/>
          </p:cNvSpPr>
          <p:nvPr>
            <p:ph type="title"/>
          </p:nvPr>
        </p:nvSpPr>
        <p:spPr>
          <a:xfrm>
            <a:off x="457200" y="413792"/>
            <a:ext cx="8229600" cy="1143000"/>
          </a:xfrm>
        </p:spPr>
        <p:txBody>
          <a:bodyPr/>
          <a:lstStyle/>
          <a:p>
            <a:br>
              <a:rPr lang="en-US" sz="3200" b="1" dirty="0"/>
            </a:br>
            <a:r>
              <a:rPr lang="en-US" sz="3200" b="1" dirty="0"/>
              <a:t>Russia’s Arctic Strategy-2035 (2020)</a:t>
            </a:r>
            <a:endParaRPr lang="ru-RU" sz="3200" b="1" dirty="0"/>
          </a:p>
        </p:txBody>
      </p:sp>
      <p:sp>
        <p:nvSpPr>
          <p:cNvPr id="3" name="Объект 2">
            <a:extLst>
              <a:ext uri="{FF2B5EF4-FFF2-40B4-BE49-F238E27FC236}">
                <a16:creationId xmlns:a16="http://schemas.microsoft.com/office/drawing/2014/main" id="{5B3103C3-3F50-5D6F-6C5D-2862FF1505C2}"/>
              </a:ext>
            </a:extLst>
          </p:cNvPr>
          <p:cNvSpPr>
            <a:spLocks noGrp="1"/>
          </p:cNvSpPr>
          <p:nvPr>
            <p:ph idx="1"/>
          </p:nvPr>
        </p:nvSpPr>
        <p:spPr>
          <a:xfrm>
            <a:off x="0" y="1495325"/>
            <a:ext cx="9036496" cy="4525963"/>
          </a:xfrm>
        </p:spPr>
        <p:txBody>
          <a:bodyPr/>
          <a:lstStyle/>
          <a:p>
            <a:pPr>
              <a:lnSpc>
                <a:spcPct val="80000"/>
              </a:lnSpc>
              <a:spcBef>
                <a:spcPts val="0"/>
              </a:spcBef>
            </a:pPr>
            <a:r>
              <a:rPr lang="en-US" sz="2400" dirty="0">
                <a:solidFill>
                  <a:srgbClr val="000000"/>
                </a:solidFill>
                <a:effectLst/>
                <a:ea typeface="Calibri" panose="020F0502020204030204" pitchFamily="34" charset="0"/>
              </a:rPr>
              <a:t>Encouraging shipping companies to use LNG and other kinds of light fuel for sea and river ships operating in the NSR waters and adjacent rivers.</a:t>
            </a:r>
            <a:endParaRPr lang="ru-RU" sz="2400" dirty="0">
              <a:solidFill>
                <a:srgbClr val="000000"/>
              </a:solidFill>
              <a:effectLst/>
              <a:ea typeface="Calibri" panose="020F0502020204030204" pitchFamily="34" charset="0"/>
            </a:endParaRPr>
          </a:p>
          <a:p>
            <a:pPr marL="342900" lvl="0" indent="-342900" algn="just">
              <a:lnSpc>
                <a:spcPct val="80000"/>
              </a:lnSpc>
              <a:spcBef>
                <a:spcPts val="0"/>
              </a:spcBef>
              <a:buFont typeface="Symbol" panose="05050102010706020507" pitchFamily="18" charset="2"/>
              <a:buChar char=""/>
            </a:pPr>
            <a:r>
              <a:rPr lang="en-US" sz="2400" dirty="0">
                <a:solidFill>
                  <a:srgbClr val="000000"/>
                </a:solidFill>
                <a:effectLst/>
                <a:ea typeface="Calibri" panose="020F0502020204030204" pitchFamily="34" charset="0"/>
              </a:rPr>
              <a:t>Development of a state environmental monitoring system in the Russian Far North on the basis of cutting-edge information and communication technologies.</a:t>
            </a:r>
            <a:endParaRPr lang="ru-RU" sz="2400" dirty="0">
              <a:solidFill>
                <a:srgbClr val="000000"/>
              </a:solidFill>
              <a:effectLst/>
              <a:ea typeface="Calibri" panose="020F0502020204030204" pitchFamily="34" charset="0"/>
            </a:endParaRPr>
          </a:p>
          <a:p>
            <a:pPr marL="342900" lvl="0" indent="-342900" algn="just">
              <a:lnSpc>
                <a:spcPct val="80000"/>
              </a:lnSpc>
              <a:spcBef>
                <a:spcPts val="0"/>
              </a:spcBef>
              <a:buFont typeface="Symbol" panose="05050102010706020507" pitchFamily="18" charset="2"/>
              <a:buChar char=""/>
            </a:pPr>
            <a:r>
              <a:rPr lang="en-US" sz="2400" dirty="0">
                <a:solidFill>
                  <a:srgbClr val="000000"/>
                </a:solidFill>
                <a:effectLst/>
                <a:ea typeface="Calibri" panose="020F0502020204030204" pitchFamily="34" charset="0"/>
              </a:rPr>
              <a:t>Based on the recommendations of the World Meteorological Organization, increasing the density of the observation network in the AZRF and improvement of the technical equipment of environmental monitoring systems.</a:t>
            </a:r>
            <a:endParaRPr lang="ru-RU" sz="2400" dirty="0">
              <a:solidFill>
                <a:srgbClr val="000000"/>
              </a:solidFill>
              <a:effectLst/>
              <a:ea typeface="Calibri" panose="020F0502020204030204" pitchFamily="34" charset="0"/>
            </a:endParaRPr>
          </a:p>
          <a:p>
            <a:pPr marL="342900" lvl="0" indent="-342900" algn="just">
              <a:lnSpc>
                <a:spcPct val="80000"/>
              </a:lnSpc>
              <a:spcBef>
                <a:spcPts val="0"/>
              </a:spcBef>
              <a:buFont typeface="Symbol" panose="05050102010706020507" pitchFamily="18" charset="2"/>
              <a:buChar char=""/>
            </a:pPr>
            <a:r>
              <a:rPr lang="en-US" sz="2400" dirty="0">
                <a:solidFill>
                  <a:srgbClr val="000000"/>
                </a:solidFill>
                <a:effectLst/>
                <a:ea typeface="Calibri" panose="020F0502020204030204" pitchFamily="34" charset="0"/>
              </a:rPr>
              <a:t>Reduction of air and water emissions by the AZRF industries on the basis of the best available technologies.</a:t>
            </a:r>
            <a:endParaRPr lang="ru-RU" sz="2400" dirty="0">
              <a:solidFill>
                <a:srgbClr val="000000"/>
              </a:solidFill>
              <a:effectLst/>
              <a:ea typeface="Calibri" panose="020F0502020204030204" pitchFamily="34" charset="0"/>
            </a:endParaRPr>
          </a:p>
          <a:p>
            <a:pPr marL="342900" lvl="0" indent="-342900" algn="just">
              <a:lnSpc>
                <a:spcPct val="80000"/>
              </a:lnSpc>
              <a:spcBef>
                <a:spcPts val="0"/>
              </a:spcBef>
              <a:buFont typeface="Symbol" panose="05050102010706020507" pitchFamily="18" charset="2"/>
              <a:buChar char=""/>
            </a:pPr>
            <a:r>
              <a:rPr lang="en-US" sz="2400" dirty="0">
                <a:solidFill>
                  <a:srgbClr val="000000"/>
                </a:solidFill>
                <a:effectLst/>
                <a:ea typeface="Calibri" panose="020F0502020204030204" pitchFamily="34" charset="0"/>
              </a:rPr>
              <a:t>Development of a unified state system to prevent and cope with emergency situations, including oil spills in the NSR water area.</a:t>
            </a:r>
            <a:endParaRPr lang="ru-RU" sz="2400" dirty="0">
              <a:solidFill>
                <a:srgbClr val="000000"/>
              </a:solidFill>
              <a:effectLst/>
              <a:ea typeface="Calibri" panose="020F0502020204030204" pitchFamily="34" charset="0"/>
            </a:endParaRPr>
          </a:p>
          <a:p>
            <a:pPr marL="342900" lvl="0" indent="-342900" algn="just">
              <a:lnSpc>
                <a:spcPct val="80000"/>
              </a:lnSpc>
              <a:spcBef>
                <a:spcPts val="0"/>
              </a:spcBef>
              <a:buFont typeface="Symbol" panose="05050102010706020507" pitchFamily="18" charset="2"/>
              <a:buChar char=""/>
            </a:pPr>
            <a:r>
              <a:rPr lang="en-US" sz="2400" dirty="0">
                <a:solidFill>
                  <a:srgbClr val="000000"/>
                </a:solidFill>
                <a:effectLst/>
                <a:ea typeface="Calibri" panose="020F0502020204030204" pitchFamily="34" charset="0"/>
              </a:rPr>
              <a:t>Development of a network of SAR centers in the region.</a:t>
            </a:r>
            <a:endParaRPr lang="ru-RU" sz="2400" dirty="0">
              <a:solidFill>
                <a:srgbClr val="000000"/>
              </a:solidFill>
              <a:effectLst/>
              <a:ea typeface="Calibri" panose="020F0502020204030204" pitchFamily="34" charset="0"/>
            </a:endParaRPr>
          </a:p>
          <a:p>
            <a:pPr>
              <a:lnSpc>
                <a:spcPct val="80000"/>
              </a:lnSpc>
              <a:spcBef>
                <a:spcPts val="0"/>
              </a:spcBef>
            </a:pPr>
            <a:r>
              <a:rPr lang="en-US" sz="2400" dirty="0">
                <a:solidFill>
                  <a:srgbClr val="000000"/>
                </a:solidFill>
                <a:effectLst/>
                <a:ea typeface="Calibri" panose="020F0502020204030204" pitchFamily="34" charset="0"/>
              </a:rPr>
              <a:t>Solving the problem of spent nuclear fuel and radioactive waste dumped in the Barents and Kara seas.</a:t>
            </a:r>
            <a:endParaRPr lang="ru-RU" sz="2400" dirty="0">
              <a:solidFill>
                <a:srgbClr val="000000"/>
              </a:solidFill>
              <a:effectLst/>
              <a:ea typeface="Calibri" panose="020F0502020204030204" pitchFamily="34" charset="0"/>
            </a:endParaRPr>
          </a:p>
        </p:txBody>
      </p:sp>
      <p:sp>
        <p:nvSpPr>
          <p:cNvPr id="4" name="Номер слайда 3">
            <a:extLst>
              <a:ext uri="{FF2B5EF4-FFF2-40B4-BE49-F238E27FC236}">
                <a16:creationId xmlns:a16="http://schemas.microsoft.com/office/drawing/2014/main" id="{DD7503CE-F179-B5F4-92B6-E09E660AC598}"/>
              </a:ext>
            </a:extLst>
          </p:cNvPr>
          <p:cNvSpPr>
            <a:spLocks noGrp="1"/>
          </p:cNvSpPr>
          <p:nvPr>
            <p:ph type="sldNum" sz="quarter" idx="12"/>
          </p:nvPr>
        </p:nvSpPr>
        <p:spPr/>
        <p:txBody>
          <a:bodyPr/>
          <a:lstStyle/>
          <a:p>
            <a:pPr>
              <a:defRPr/>
            </a:pPr>
            <a:fld id="{B1D301E5-70B8-4ED6-8FD6-4F66056C05B5}" type="slidenum">
              <a:rPr lang="ru-RU" smtClean="0"/>
              <a:pPr>
                <a:defRPr/>
              </a:pPr>
              <a:t>18</a:t>
            </a:fld>
            <a:endParaRPr lang="ru-RU" dirty="0"/>
          </a:p>
        </p:txBody>
      </p:sp>
    </p:spTree>
    <p:extLst>
      <p:ext uri="{BB962C8B-B14F-4D97-AF65-F5344CB8AC3E}">
        <p14:creationId xmlns:p14="http://schemas.microsoft.com/office/powerpoint/2010/main" val="798351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CA5686-D3AA-DF3E-B4EE-AC6F12C8520E}"/>
              </a:ext>
            </a:extLst>
          </p:cNvPr>
          <p:cNvSpPr>
            <a:spLocks noGrp="1"/>
          </p:cNvSpPr>
          <p:nvPr>
            <p:ph type="title"/>
          </p:nvPr>
        </p:nvSpPr>
        <p:spPr>
          <a:xfrm>
            <a:off x="457200" y="413792"/>
            <a:ext cx="8229600" cy="1143000"/>
          </a:xfrm>
        </p:spPr>
        <p:txBody>
          <a:bodyPr/>
          <a:lstStyle/>
          <a:p>
            <a:br>
              <a:rPr lang="en-US" sz="3200" b="1" dirty="0"/>
            </a:br>
            <a:r>
              <a:rPr lang="en-US" sz="2800" b="1" dirty="0"/>
              <a:t>2022 NSR Development Action Plan</a:t>
            </a:r>
            <a:endParaRPr lang="ru-RU" sz="2800" dirty="0"/>
          </a:p>
        </p:txBody>
      </p:sp>
      <p:sp>
        <p:nvSpPr>
          <p:cNvPr id="3" name="Объект 2">
            <a:extLst>
              <a:ext uri="{FF2B5EF4-FFF2-40B4-BE49-F238E27FC236}">
                <a16:creationId xmlns:a16="http://schemas.microsoft.com/office/drawing/2014/main" id="{59F0D361-B70D-8B3F-E080-CD68C6E841AE}"/>
              </a:ext>
            </a:extLst>
          </p:cNvPr>
          <p:cNvSpPr>
            <a:spLocks noGrp="1"/>
          </p:cNvSpPr>
          <p:nvPr>
            <p:ph idx="1"/>
          </p:nvPr>
        </p:nvSpPr>
        <p:spPr>
          <a:xfrm>
            <a:off x="107504" y="1412776"/>
            <a:ext cx="8928992" cy="4525963"/>
          </a:xfrm>
        </p:spPr>
        <p:txBody>
          <a:bodyPr/>
          <a:lstStyle/>
          <a:p>
            <a:pPr marL="342900" lvl="0" indent="-342900" algn="just">
              <a:spcBef>
                <a:spcPts val="0"/>
              </a:spcBef>
              <a:spcAft>
                <a:spcPts val="0"/>
              </a:spcAft>
              <a:buFont typeface="Symbol" panose="05050102010706020507" pitchFamily="18" charset="2"/>
              <a:buChar char=""/>
            </a:pPr>
            <a:r>
              <a:rPr lang="en-US" sz="2800" kern="0" dirty="0">
                <a:solidFill>
                  <a:srgbClr val="000000"/>
                </a:solidFill>
                <a:effectLst/>
                <a:ea typeface="Calibri" panose="020F0502020204030204" pitchFamily="34" charset="0"/>
                <a:cs typeface="Times New Roman" panose="02020603050405020304" pitchFamily="18" charset="0"/>
              </a:rPr>
              <a:t>Establishing a state environmental monitoring system in the NSR water area.</a:t>
            </a:r>
            <a:endParaRPr lang="ru-RU" sz="2800" kern="100" dirty="0">
              <a:effectLst/>
              <a:ea typeface="Calibri" panose="020F0502020204030204" pitchFamily="34" charset="0"/>
              <a:cs typeface="Times New Roman" panose="02020603050405020304" pitchFamily="18" charset="0"/>
            </a:endParaRPr>
          </a:p>
          <a:p>
            <a:pPr marL="342900" lvl="0" indent="-342900" algn="just">
              <a:spcBef>
                <a:spcPts val="0"/>
              </a:spcBef>
              <a:spcAft>
                <a:spcPts val="0"/>
              </a:spcAft>
              <a:buFont typeface="Symbol" panose="05050102010706020507" pitchFamily="18" charset="2"/>
              <a:buChar char=""/>
            </a:pPr>
            <a:r>
              <a:rPr lang="en-US" sz="2800" kern="0" dirty="0">
                <a:solidFill>
                  <a:srgbClr val="000000"/>
                </a:solidFill>
                <a:effectLst/>
                <a:ea typeface="Calibri" panose="020F0502020204030204" pitchFamily="34" charset="0"/>
                <a:cs typeface="Times New Roman" panose="02020603050405020304" pitchFamily="18" charset="0"/>
              </a:rPr>
              <a:t>Developing a long-term program for the removal of radioactive objects dumped in the Arctic seas.</a:t>
            </a:r>
            <a:endParaRPr lang="ru-RU" sz="2800" kern="100" dirty="0">
              <a:effectLst/>
              <a:ea typeface="Calibri" panose="020F0502020204030204" pitchFamily="34" charset="0"/>
              <a:cs typeface="Times New Roman" panose="02020603050405020304" pitchFamily="18" charset="0"/>
            </a:endParaRPr>
          </a:p>
          <a:p>
            <a:pPr marL="342900" lvl="0" indent="-342900" algn="just">
              <a:spcBef>
                <a:spcPts val="0"/>
              </a:spcBef>
              <a:spcAft>
                <a:spcPts val="0"/>
              </a:spcAft>
              <a:buFont typeface="Symbol" panose="05050102010706020507" pitchFamily="18" charset="2"/>
              <a:buChar char=""/>
            </a:pPr>
            <a:r>
              <a:rPr lang="en-US" sz="2800" kern="0" dirty="0">
                <a:solidFill>
                  <a:srgbClr val="000000"/>
                </a:solidFill>
                <a:effectLst/>
                <a:ea typeface="Calibri" panose="020F0502020204030204" pitchFamily="34" charset="0"/>
                <a:cs typeface="Times New Roman" panose="02020603050405020304" pitchFamily="18" charset="0"/>
              </a:rPr>
              <a:t>Removal of six most dangerous sunken radioactive objects, including the nuclear submarines K-27 and B-159 with spent nuclear fuel aboard.</a:t>
            </a:r>
            <a:endParaRPr lang="ru-RU" sz="2800" kern="100" dirty="0">
              <a:effectLst/>
              <a:ea typeface="Calibri" panose="020F0502020204030204" pitchFamily="34" charset="0"/>
              <a:cs typeface="Times New Roman" panose="02020603050405020304" pitchFamily="18" charset="0"/>
            </a:endParaRPr>
          </a:p>
          <a:p>
            <a:pPr marL="342900" lvl="0" indent="-342900" algn="just">
              <a:spcBef>
                <a:spcPts val="0"/>
              </a:spcBef>
              <a:spcAft>
                <a:spcPts val="0"/>
              </a:spcAft>
              <a:buFont typeface="Symbol" panose="05050102010706020507" pitchFamily="18" charset="2"/>
              <a:buChar char=""/>
            </a:pPr>
            <a:r>
              <a:rPr lang="en-US" sz="2800" kern="0" dirty="0">
                <a:solidFill>
                  <a:srgbClr val="000000"/>
                </a:solidFill>
                <a:effectLst/>
                <a:ea typeface="Calibri" panose="020F0502020204030204" pitchFamily="34" charset="0"/>
                <a:cs typeface="Times New Roman" panose="02020603050405020304" pitchFamily="18" charset="0"/>
              </a:rPr>
              <a:t>Organizing an environmental monitoring system to control air and water pollution caused by transshipment of dusty bulk cargo in the NSR ports.</a:t>
            </a:r>
            <a:endParaRPr lang="ru-RU" sz="2800" kern="100" dirty="0">
              <a:effectLst/>
              <a:ea typeface="Calibri" panose="020F0502020204030204" pitchFamily="34" charset="0"/>
              <a:cs typeface="Times New Roman" panose="02020603050405020304" pitchFamily="18" charset="0"/>
            </a:endParaRPr>
          </a:p>
          <a:p>
            <a:pPr>
              <a:spcBef>
                <a:spcPts val="0"/>
              </a:spcBef>
              <a:spcAft>
                <a:spcPts val="0"/>
              </a:spcAft>
            </a:pPr>
            <a:r>
              <a:rPr lang="en-US" sz="2800" kern="0" dirty="0">
                <a:solidFill>
                  <a:srgbClr val="000000"/>
                </a:solidFill>
                <a:effectLst/>
                <a:ea typeface="Calibri" panose="020F0502020204030204" pitchFamily="34" charset="0"/>
              </a:rPr>
              <a:t>Systemic monitoring and reducing environmental risks from cargo traffic along the NSR.</a:t>
            </a:r>
          </a:p>
        </p:txBody>
      </p:sp>
      <p:sp>
        <p:nvSpPr>
          <p:cNvPr id="4" name="Номер слайда 3">
            <a:extLst>
              <a:ext uri="{FF2B5EF4-FFF2-40B4-BE49-F238E27FC236}">
                <a16:creationId xmlns:a16="http://schemas.microsoft.com/office/drawing/2014/main" id="{A79AA01C-F601-9B47-8D51-1E8353F68974}"/>
              </a:ext>
            </a:extLst>
          </p:cNvPr>
          <p:cNvSpPr>
            <a:spLocks noGrp="1"/>
          </p:cNvSpPr>
          <p:nvPr>
            <p:ph type="sldNum" sz="quarter" idx="12"/>
          </p:nvPr>
        </p:nvSpPr>
        <p:spPr/>
        <p:txBody>
          <a:bodyPr/>
          <a:lstStyle/>
          <a:p>
            <a:pPr>
              <a:defRPr/>
            </a:pPr>
            <a:fld id="{B1D301E5-70B8-4ED6-8FD6-4F66056C05B5}" type="slidenum">
              <a:rPr lang="ru-RU" smtClean="0"/>
              <a:pPr>
                <a:defRPr/>
              </a:pPr>
              <a:t>19</a:t>
            </a:fld>
            <a:endParaRPr lang="ru-RU" dirty="0"/>
          </a:p>
        </p:txBody>
      </p:sp>
    </p:spTree>
    <p:extLst>
      <p:ext uri="{BB962C8B-B14F-4D97-AF65-F5344CB8AC3E}">
        <p14:creationId xmlns:p14="http://schemas.microsoft.com/office/powerpoint/2010/main" val="3591113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908720"/>
            <a:ext cx="8856984" cy="1143000"/>
          </a:xfrm>
        </p:spPr>
        <p:txBody>
          <a:bodyPr>
            <a:noAutofit/>
          </a:bodyPr>
          <a:lstStyle/>
          <a:p>
            <a:r>
              <a:rPr lang="en-US" sz="3200" b="1" dirty="0"/>
              <a:t>P</a:t>
            </a:r>
            <a:r>
              <a:rPr lang="en-US" sz="3200" b="1" dirty="0">
                <a:solidFill>
                  <a:schemeClr val="tx1"/>
                </a:solidFill>
              </a:rPr>
              <a:t>otential venues for Sino-Russian cooperation in the Polar Code implementation:</a:t>
            </a:r>
            <a:endParaRPr lang="ru-RU" sz="3200" b="1" dirty="0">
              <a:solidFill>
                <a:schemeClr val="tx1"/>
              </a:solidFill>
            </a:endParaRPr>
          </a:p>
        </p:txBody>
      </p:sp>
      <p:sp>
        <p:nvSpPr>
          <p:cNvPr id="3" name="Содержимое 2"/>
          <p:cNvSpPr>
            <a:spLocks noGrp="1"/>
          </p:cNvSpPr>
          <p:nvPr>
            <p:ph idx="1"/>
          </p:nvPr>
        </p:nvSpPr>
        <p:spPr>
          <a:xfrm>
            <a:off x="252488" y="1628800"/>
            <a:ext cx="8712000" cy="4525963"/>
          </a:xfrm>
        </p:spPr>
        <p:txBody>
          <a:bodyPr>
            <a:noAutofit/>
          </a:bodyPr>
          <a:lstStyle/>
          <a:p>
            <a:pPr marL="0" lvl="0" indent="0">
              <a:spcBef>
                <a:spcPts val="0"/>
              </a:spcBef>
              <a:buNone/>
            </a:pPr>
            <a:endParaRPr lang="en-US" sz="3600" dirty="0"/>
          </a:p>
          <a:p>
            <a:pPr marL="180000" lvl="0" indent="-180000">
              <a:spcBef>
                <a:spcPts val="0"/>
              </a:spcBef>
            </a:pPr>
            <a:r>
              <a:rPr lang="en-US" sz="3600" dirty="0"/>
              <a:t>Exchange of know-how between shipbuilders to construct new and refit existing Polar-class vessels in line with the PC’s safety and environmental requirements.</a:t>
            </a:r>
          </a:p>
          <a:p>
            <a:pPr marL="180000" lvl="0" indent="-180000">
              <a:spcBef>
                <a:spcPts val="0"/>
              </a:spcBef>
            </a:pPr>
            <a:r>
              <a:rPr lang="en-US" sz="3600" dirty="0"/>
              <a:t>Training Chinese crews for navigation in icy waters.</a:t>
            </a:r>
          </a:p>
          <a:p>
            <a:pPr marL="180000" lvl="0" indent="-180000">
              <a:spcBef>
                <a:spcPts val="0"/>
              </a:spcBef>
            </a:pPr>
            <a:r>
              <a:rPr lang="en-US" sz="3600" dirty="0"/>
              <a:t>Cooperation between national classification societies.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B5B84F-0E2A-B20E-2193-C5976F6DE29A}"/>
              </a:ext>
            </a:extLst>
          </p:cNvPr>
          <p:cNvSpPr>
            <a:spLocks noGrp="1"/>
          </p:cNvSpPr>
          <p:nvPr>
            <p:ph type="title"/>
          </p:nvPr>
        </p:nvSpPr>
        <p:spPr>
          <a:xfrm>
            <a:off x="107504" y="485800"/>
            <a:ext cx="9001000" cy="1143000"/>
          </a:xfrm>
        </p:spPr>
        <p:txBody>
          <a:bodyPr/>
          <a:lstStyle/>
          <a:p>
            <a:br>
              <a:rPr lang="en-US" sz="2800" b="1" dirty="0"/>
            </a:br>
            <a:r>
              <a:rPr lang="en-US" sz="2800" b="1" dirty="0"/>
              <a:t>Sino-Russian cooperation on the Polar Code’s improvement</a:t>
            </a:r>
            <a:endParaRPr lang="ru-RU" sz="2800" b="1" dirty="0"/>
          </a:p>
        </p:txBody>
      </p:sp>
      <p:sp>
        <p:nvSpPr>
          <p:cNvPr id="3" name="Объект 2">
            <a:extLst>
              <a:ext uri="{FF2B5EF4-FFF2-40B4-BE49-F238E27FC236}">
                <a16:creationId xmlns:a16="http://schemas.microsoft.com/office/drawing/2014/main" id="{79B61263-C123-BCE8-2DD5-BEF2C7A27035}"/>
              </a:ext>
            </a:extLst>
          </p:cNvPr>
          <p:cNvSpPr>
            <a:spLocks noGrp="1"/>
          </p:cNvSpPr>
          <p:nvPr>
            <p:ph idx="1"/>
          </p:nvPr>
        </p:nvSpPr>
        <p:spPr>
          <a:xfrm>
            <a:off x="107504" y="1711349"/>
            <a:ext cx="9001000" cy="4525963"/>
          </a:xfrm>
        </p:spPr>
        <p:txBody>
          <a:bodyPr/>
          <a:lstStyle/>
          <a:p>
            <a:pPr>
              <a:lnSpc>
                <a:spcPct val="90000"/>
              </a:lnSpc>
              <a:spcBef>
                <a:spcPts val="0"/>
              </a:spcBef>
              <a:spcAft>
                <a:spcPts val="0"/>
              </a:spcAft>
            </a:pPr>
            <a:r>
              <a:rPr lang="en-US" kern="0" dirty="0">
                <a:ea typeface="Calibri" panose="020F0502020204030204" pitchFamily="34" charset="0"/>
              </a:rPr>
              <a:t>A</a:t>
            </a:r>
            <a:r>
              <a:rPr lang="en-US" kern="0" dirty="0">
                <a:effectLst/>
                <a:ea typeface="Calibri" panose="020F0502020204030204" pitchFamily="34" charset="0"/>
              </a:rPr>
              <a:t> new PC version should aim to radical reduction of shipping emissions. For example, many experts suggested that ships in the Arctic should use lighter and cleaner fuels such as LNG and distillates to reduce shipping emissions in the Arctic seas. </a:t>
            </a:r>
          </a:p>
          <a:p>
            <a:pPr>
              <a:lnSpc>
                <a:spcPct val="90000"/>
              </a:lnSpc>
              <a:spcBef>
                <a:spcPts val="0"/>
              </a:spcBef>
              <a:spcAft>
                <a:spcPts val="0"/>
              </a:spcAft>
            </a:pPr>
            <a:r>
              <a:rPr lang="en-US" kern="0" dirty="0">
                <a:ea typeface="Calibri" panose="020F0502020204030204" pitchFamily="34" charset="0"/>
              </a:rPr>
              <a:t>By t</a:t>
            </a:r>
            <a:r>
              <a:rPr lang="en-US" kern="0" dirty="0">
                <a:effectLst/>
                <a:ea typeface="Calibri" panose="020F0502020204030204" pitchFamily="34" charset="0"/>
              </a:rPr>
              <a:t>he IMO’s recent decision a partial heavy fuel oil (HFO) ban was introduced in the Arctic since July 1, 2024 and a full ban by the end of the decade is </a:t>
            </a:r>
            <a:r>
              <a:rPr lang="en-US" kern="0" dirty="0">
                <a:ea typeface="Calibri" panose="020F0502020204030204" pitchFamily="34" charset="0"/>
              </a:rPr>
              <a:t>planned</a:t>
            </a:r>
            <a:r>
              <a:rPr lang="en-US" kern="0" dirty="0">
                <a:effectLst/>
                <a:ea typeface="Calibri" panose="020F0502020204030204" pitchFamily="34" charset="0"/>
              </a:rPr>
              <a:t>. The new generation of oil and LNG tankers had already been used light fuel over several years.</a:t>
            </a:r>
          </a:p>
        </p:txBody>
      </p:sp>
      <p:sp>
        <p:nvSpPr>
          <p:cNvPr id="4" name="Номер слайда 3">
            <a:extLst>
              <a:ext uri="{FF2B5EF4-FFF2-40B4-BE49-F238E27FC236}">
                <a16:creationId xmlns:a16="http://schemas.microsoft.com/office/drawing/2014/main" id="{6046A9EF-3613-C060-C653-0CF7F5FAC1E9}"/>
              </a:ext>
            </a:extLst>
          </p:cNvPr>
          <p:cNvSpPr>
            <a:spLocks noGrp="1"/>
          </p:cNvSpPr>
          <p:nvPr>
            <p:ph type="sldNum" sz="quarter" idx="12"/>
          </p:nvPr>
        </p:nvSpPr>
        <p:spPr/>
        <p:txBody>
          <a:bodyPr/>
          <a:lstStyle/>
          <a:p>
            <a:pPr>
              <a:defRPr/>
            </a:pPr>
            <a:fld id="{B1D301E5-70B8-4ED6-8FD6-4F66056C05B5}" type="slidenum">
              <a:rPr lang="ru-RU" smtClean="0"/>
              <a:pPr>
                <a:defRPr/>
              </a:pPr>
              <a:t>21</a:t>
            </a:fld>
            <a:endParaRPr lang="ru-RU" dirty="0"/>
          </a:p>
        </p:txBody>
      </p:sp>
    </p:spTree>
    <p:extLst>
      <p:ext uri="{BB962C8B-B14F-4D97-AF65-F5344CB8AC3E}">
        <p14:creationId xmlns:p14="http://schemas.microsoft.com/office/powerpoint/2010/main" val="2188315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C0CE2F-58E7-CFD1-C668-F8792F8F10EB}"/>
              </a:ext>
            </a:extLst>
          </p:cNvPr>
          <p:cNvSpPr>
            <a:spLocks noGrp="1"/>
          </p:cNvSpPr>
          <p:nvPr>
            <p:ph type="title"/>
          </p:nvPr>
        </p:nvSpPr>
        <p:spPr>
          <a:xfrm>
            <a:off x="457200" y="701824"/>
            <a:ext cx="8229600" cy="1143000"/>
          </a:xfrm>
        </p:spPr>
        <p:txBody>
          <a:bodyPr/>
          <a:lstStyle/>
          <a:p>
            <a:r>
              <a:rPr lang="en-US" sz="3600" b="1" dirty="0"/>
              <a:t>The Polar Code’s improvement</a:t>
            </a:r>
            <a:endParaRPr lang="ru-RU" sz="3600" dirty="0"/>
          </a:p>
        </p:txBody>
      </p:sp>
      <p:sp>
        <p:nvSpPr>
          <p:cNvPr id="3" name="Объект 2">
            <a:extLst>
              <a:ext uri="{FF2B5EF4-FFF2-40B4-BE49-F238E27FC236}">
                <a16:creationId xmlns:a16="http://schemas.microsoft.com/office/drawing/2014/main" id="{728C0A26-14A5-022D-08F6-668C3FE66F7F}"/>
              </a:ext>
            </a:extLst>
          </p:cNvPr>
          <p:cNvSpPr>
            <a:spLocks noGrp="1"/>
          </p:cNvSpPr>
          <p:nvPr>
            <p:ph idx="1"/>
          </p:nvPr>
        </p:nvSpPr>
        <p:spPr>
          <a:xfrm>
            <a:off x="0" y="1600200"/>
            <a:ext cx="9036496" cy="4525963"/>
          </a:xfrm>
        </p:spPr>
        <p:txBody>
          <a:bodyPr/>
          <a:lstStyle/>
          <a:p>
            <a:pPr>
              <a:lnSpc>
                <a:spcPct val="80000"/>
              </a:lnSpc>
              <a:spcBef>
                <a:spcPts val="0"/>
              </a:spcBef>
              <a:spcAft>
                <a:spcPts val="0"/>
              </a:spcAft>
            </a:pPr>
            <a:r>
              <a:rPr lang="en-US" sz="3000" kern="0" dirty="0">
                <a:ea typeface="Calibri" panose="020F0502020204030204" pitchFamily="34" charset="0"/>
                <a:cs typeface="Times New Roman" panose="02020603050405020304" pitchFamily="18" charset="0"/>
              </a:rPr>
              <a:t>B</a:t>
            </a:r>
            <a:r>
              <a:rPr lang="en-US" sz="3000" kern="0" dirty="0">
                <a:effectLst/>
                <a:ea typeface="Calibri" panose="020F0502020204030204" pitchFamily="34" charset="0"/>
                <a:cs typeface="Times New Roman" panose="02020603050405020304" pitchFamily="18" charset="0"/>
              </a:rPr>
              <a:t>anning ballast and greywater discharge in the polar waters. The NSR operators together with private companies should build in the Arctic ports special facilities to receive, store and reprocess ballast and greywater.</a:t>
            </a:r>
            <a:endParaRPr lang="ru-RU" sz="3000" kern="100" dirty="0">
              <a:effectLst/>
              <a:ea typeface="Calibri" panose="020F0502020204030204" pitchFamily="34" charset="0"/>
              <a:cs typeface="Times New Roman" panose="02020603050405020304" pitchFamily="18" charset="0"/>
            </a:endParaRPr>
          </a:p>
          <a:p>
            <a:pPr>
              <a:lnSpc>
                <a:spcPct val="80000"/>
              </a:lnSpc>
              <a:spcBef>
                <a:spcPts val="0"/>
              </a:spcBef>
              <a:spcAft>
                <a:spcPts val="0"/>
              </a:spcAft>
            </a:pPr>
            <a:r>
              <a:rPr lang="en-US" sz="3000" kern="0" dirty="0">
                <a:effectLst/>
                <a:ea typeface="Calibri" panose="020F0502020204030204" pitchFamily="34" charset="0"/>
              </a:rPr>
              <a:t>Since the PC does not fully prevent disturbances of wildlife, the Code can include a requirement that vessels should avoid not only large marine mammals such as whales, walruses, narwals or polar bears but also the seabird colonies. </a:t>
            </a:r>
          </a:p>
          <a:p>
            <a:pPr>
              <a:lnSpc>
                <a:spcPct val="80000"/>
              </a:lnSpc>
              <a:spcBef>
                <a:spcPts val="0"/>
              </a:spcBef>
              <a:spcAft>
                <a:spcPts val="0"/>
              </a:spcAft>
            </a:pPr>
            <a:r>
              <a:rPr lang="en-US" sz="3000" kern="0" dirty="0">
                <a:effectLst/>
                <a:ea typeface="Calibri" panose="020F0502020204030204" pitchFamily="34" charset="0"/>
              </a:rPr>
              <a:t>There are also should be measures in the PC to prevent the migration of invasive species to the Arctic Ocean and reduce underwater noise.</a:t>
            </a:r>
            <a:endParaRPr lang="ru-RU" sz="3000" dirty="0"/>
          </a:p>
        </p:txBody>
      </p:sp>
      <p:sp>
        <p:nvSpPr>
          <p:cNvPr id="4" name="Номер слайда 3">
            <a:extLst>
              <a:ext uri="{FF2B5EF4-FFF2-40B4-BE49-F238E27FC236}">
                <a16:creationId xmlns:a16="http://schemas.microsoft.com/office/drawing/2014/main" id="{081AAD14-5FA2-0B23-19F4-7384BFD16518}"/>
              </a:ext>
            </a:extLst>
          </p:cNvPr>
          <p:cNvSpPr>
            <a:spLocks noGrp="1"/>
          </p:cNvSpPr>
          <p:nvPr>
            <p:ph type="sldNum" sz="quarter" idx="12"/>
          </p:nvPr>
        </p:nvSpPr>
        <p:spPr/>
        <p:txBody>
          <a:bodyPr/>
          <a:lstStyle/>
          <a:p>
            <a:pPr>
              <a:defRPr/>
            </a:pPr>
            <a:fld id="{B1D301E5-70B8-4ED6-8FD6-4F66056C05B5}" type="slidenum">
              <a:rPr lang="ru-RU" smtClean="0"/>
              <a:pPr>
                <a:defRPr/>
              </a:pPr>
              <a:t>22</a:t>
            </a:fld>
            <a:endParaRPr lang="ru-RU" dirty="0"/>
          </a:p>
        </p:txBody>
      </p:sp>
    </p:spTree>
    <p:extLst>
      <p:ext uri="{BB962C8B-B14F-4D97-AF65-F5344CB8AC3E}">
        <p14:creationId xmlns:p14="http://schemas.microsoft.com/office/powerpoint/2010/main" val="75642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1B0EA8-32DB-B733-272A-1268AFA8A516}"/>
              </a:ext>
            </a:extLst>
          </p:cNvPr>
          <p:cNvSpPr>
            <a:spLocks noGrp="1"/>
          </p:cNvSpPr>
          <p:nvPr>
            <p:ph type="title"/>
          </p:nvPr>
        </p:nvSpPr>
        <p:spPr>
          <a:xfrm>
            <a:off x="457200" y="620688"/>
            <a:ext cx="8229600" cy="1143000"/>
          </a:xfrm>
        </p:spPr>
        <p:txBody>
          <a:bodyPr/>
          <a:lstStyle/>
          <a:p>
            <a:r>
              <a:rPr lang="en-US" sz="2800" b="1" dirty="0"/>
              <a:t>Conclusion</a:t>
            </a:r>
            <a:endParaRPr lang="ru-RU" sz="2800" b="1" dirty="0"/>
          </a:p>
        </p:txBody>
      </p:sp>
      <p:sp>
        <p:nvSpPr>
          <p:cNvPr id="3" name="Объект 2">
            <a:extLst>
              <a:ext uri="{FF2B5EF4-FFF2-40B4-BE49-F238E27FC236}">
                <a16:creationId xmlns:a16="http://schemas.microsoft.com/office/drawing/2014/main" id="{F2CCEC74-AB72-371A-8EB2-3639045919EC}"/>
              </a:ext>
            </a:extLst>
          </p:cNvPr>
          <p:cNvSpPr>
            <a:spLocks noGrp="1"/>
          </p:cNvSpPr>
          <p:nvPr>
            <p:ph idx="1"/>
          </p:nvPr>
        </p:nvSpPr>
        <p:spPr>
          <a:xfrm>
            <a:off x="1" y="1412776"/>
            <a:ext cx="9048134" cy="4525963"/>
          </a:xfrm>
        </p:spPr>
        <p:txBody>
          <a:bodyPr/>
          <a:lstStyle/>
          <a:p>
            <a:pPr>
              <a:spcBef>
                <a:spcPts val="0"/>
              </a:spcBef>
            </a:pPr>
            <a:r>
              <a:rPr lang="en-US" sz="2500" kern="0" dirty="0">
                <a:effectLst/>
                <a:ea typeface="Calibri" panose="020F0502020204030204" pitchFamily="34" charset="0"/>
              </a:rPr>
              <a:t>Currently, Russia has no a NSR development strategy based on the BE principles, which undoubtedly hinders the transition of this sea route to the path of sustainable development and reduction of environmental risks. </a:t>
            </a:r>
          </a:p>
          <a:p>
            <a:pPr>
              <a:spcBef>
                <a:spcPts val="0"/>
              </a:spcBef>
            </a:pPr>
            <a:r>
              <a:rPr lang="en-US" sz="2500" kern="0" dirty="0">
                <a:effectLst/>
                <a:ea typeface="Calibri" panose="020F0502020204030204" pitchFamily="34" charset="0"/>
              </a:rPr>
              <a:t>At the moment, Moscow is mainly concerned with two problems: (1) how to increase the NSR’s capacity and effectiveness and (2) how to ensure the further internationalization of the NSR with the aim to make it an important international transport corridor? </a:t>
            </a:r>
          </a:p>
          <a:p>
            <a:pPr>
              <a:spcBef>
                <a:spcPts val="0"/>
              </a:spcBef>
            </a:pPr>
            <a:r>
              <a:rPr lang="en-US" sz="2500" kern="0" dirty="0">
                <a:effectLst/>
                <a:ea typeface="Calibri" panose="020F0502020204030204" pitchFamily="34" charset="0"/>
              </a:rPr>
              <a:t>Therefore, the measures currently being taken by Russia to modernize its commercial fleet and the NSR port infrastructure are mainly technocratic in nature, aimed at increasing the NSR’s economic efficiency, and not at the environmental aspects of its functioning.</a:t>
            </a:r>
            <a:endParaRPr lang="ru-RU" sz="2500" dirty="0">
              <a:effectLst/>
              <a:ea typeface="Calibri" panose="020F0502020204030204" pitchFamily="34"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2982B205-DAFE-8023-E2FC-959455C18BF9}"/>
              </a:ext>
            </a:extLst>
          </p:cNvPr>
          <p:cNvSpPr>
            <a:spLocks noGrp="1"/>
          </p:cNvSpPr>
          <p:nvPr>
            <p:ph type="sldNum" sz="quarter" idx="12"/>
          </p:nvPr>
        </p:nvSpPr>
        <p:spPr/>
        <p:txBody>
          <a:bodyPr/>
          <a:lstStyle/>
          <a:p>
            <a:pPr>
              <a:defRPr/>
            </a:pPr>
            <a:fld id="{B1D301E5-70B8-4ED6-8FD6-4F66056C05B5}" type="slidenum">
              <a:rPr lang="ru-RU" smtClean="0"/>
              <a:pPr>
                <a:defRPr/>
              </a:pPr>
              <a:t>23</a:t>
            </a:fld>
            <a:endParaRPr lang="ru-RU" dirty="0"/>
          </a:p>
        </p:txBody>
      </p:sp>
    </p:spTree>
    <p:extLst>
      <p:ext uri="{BB962C8B-B14F-4D97-AF65-F5344CB8AC3E}">
        <p14:creationId xmlns:p14="http://schemas.microsoft.com/office/powerpoint/2010/main" val="4157784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DF8EF1-2E99-2670-7898-989C0E5A2316}"/>
              </a:ext>
            </a:extLst>
          </p:cNvPr>
          <p:cNvSpPr>
            <a:spLocks noGrp="1"/>
          </p:cNvSpPr>
          <p:nvPr>
            <p:ph type="title"/>
          </p:nvPr>
        </p:nvSpPr>
        <p:spPr>
          <a:xfrm>
            <a:off x="457200" y="620688"/>
            <a:ext cx="8229600" cy="1143000"/>
          </a:xfrm>
        </p:spPr>
        <p:txBody>
          <a:bodyPr/>
          <a:lstStyle/>
          <a:p>
            <a:r>
              <a:rPr lang="en-US" sz="2800" b="1" dirty="0">
                <a:latin typeface="+mn-lt"/>
              </a:rPr>
              <a:t>Conclusion</a:t>
            </a:r>
            <a:endParaRPr lang="ru-RU" sz="2800" b="1" dirty="0">
              <a:latin typeface="+mn-lt"/>
            </a:endParaRPr>
          </a:p>
        </p:txBody>
      </p:sp>
      <p:sp>
        <p:nvSpPr>
          <p:cNvPr id="3" name="Объект 2">
            <a:extLst>
              <a:ext uri="{FF2B5EF4-FFF2-40B4-BE49-F238E27FC236}">
                <a16:creationId xmlns:a16="http://schemas.microsoft.com/office/drawing/2014/main" id="{11FE4D51-7EEF-569E-84B7-863AA4AAC3A0}"/>
              </a:ext>
            </a:extLst>
          </p:cNvPr>
          <p:cNvSpPr>
            <a:spLocks noGrp="1"/>
          </p:cNvSpPr>
          <p:nvPr>
            <p:ph idx="1"/>
          </p:nvPr>
        </p:nvSpPr>
        <p:spPr>
          <a:xfrm>
            <a:off x="107504" y="1412776"/>
            <a:ext cx="8928992" cy="4525963"/>
          </a:xfrm>
        </p:spPr>
        <p:txBody>
          <a:bodyPr/>
          <a:lstStyle/>
          <a:p>
            <a:pPr>
              <a:spcBef>
                <a:spcPts val="0"/>
              </a:spcBef>
            </a:pPr>
            <a:r>
              <a:rPr lang="en-US" sz="2800" kern="0" dirty="0">
                <a:effectLst/>
                <a:ea typeface="Calibri" panose="020F0502020204030204" pitchFamily="34" charset="0"/>
              </a:rPr>
              <a:t>At the same time, a number of Russian legislative acts, conceptual documents and the NSR development plans contain elements of a BE strategy. This applies to measures to reduce shipping pollution and the risks of marine casualties and oil spills, as well as to modernize the NSR ports to reduce the anthropogenic load on the local environment and communities. </a:t>
            </a:r>
          </a:p>
          <a:p>
            <a:pPr>
              <a:spcBef>
                <a:spcPts val="0"/>
              </a:spcBef>
            </a:pPr>
            <a:r>
              <a:rPr lang="en-US" sz="2800" kern="0" dirty="0">
                <a:ea typeface="Calibri" panose="020F0502020204030204" pitchFamily="34" charset="0"/>
              </a:rPr>
              <a:t>G</a:t>
            </a:r>
            <a:r>
              <a:rPr lang="en-US" sz="2800" kern="0" dirty="0">
                <a:effectLst/>
                <a:ea typeface="Calibri" panose="020F0502020204030204" pitchFamily="34" charset="0"/>
              </a:rPr>
              <a:t>enerally speaking, there is a rather positive dynamics in Russian strategic thinking and planning: the BE concept is gradually taking root in this domain, including the further NSR development. </a:t>
            </a:r>
          </a:p>
        </p:txBody>
      </p:sp>
      <p:sp>
        <p:nvSpPr>
          <p:cNvPr id="4" name="Номер слайда 3">
            <a:extLst>
              <a:ext uri="{FF2B5EF4-FFF2-40B4-BE49-F238E27FC236}">
                <a16:creationId xmlns:a16="http://schemas.microsoft.com/office/drawing/2014/main" id="{3766841A-1333-3FFA-B9A8-C3990EADC116}"/>
              </a:ext>
            </a:extLst>
          </p:cNvPr>
          <p:cNvSpPr>
            <a:spLocks noGrp="1"/>
          </p:cNvSpPr>
          <p:nvPr>
            <p:ph type="sldNum" sz="quarter" idx="12"/>
          </p:nvPr>
        </p:nvSpPr>
        <p:spPr/>
        <p:txBody>
          <a:bodyPr/>
          <a:lstStyle/>
          <a:p>
            <a:pPr>
              <a:defRPr/>
            </a:pPr>
            <a:fld id="{B1D301E5-70B8-4ED6-8FD6-4F66056C05B5}" type="slidenum">
              <a:rPr lang="ru-RU" smtClean="0"/>
              <a:pPr>
                <a:defRPr/>
              </a:pPr>
              <a:t>24</a:t>
            </a:fld>
            <a:endParaRPr lang="ru-RU" dirty="0"/>
          </a:p>
        </p:txBody>
      </p:sp>
    </p:spTree>
    <p:extLst>
      <p:ext uri="{BB962C8B-B14F-4D97-AF65-F5344CB8AC3E}">
        <p14:creationId xmlns:p14="http://schemas.microsoft.com/office/powerpoint/2010/main" val="3058856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B259B1-0348-72C4-9998-5DCF167612FE}"/>
              </a:ext>
            </a:extLst>
          </p:cNvPr>
          <p:cNvSpPr>
            <a:spLocks noGrp="1"/>
          </p:cNvSpPr>
          <p:nvPr>
            <p:ph type="title"/>
          </p:nvPr>
        </p:nvSpPr>
        <p:spPr>
          <a:xfrm>
            <a:off x="457200" y="701824"/>
            <a:ext cx="8229600" cy="1143000"/>
          </a:xfrm>
        </p:spPr>
        <p:txBody>
          <a:bodyPr/>
          <a:lstStyle/>
          <a:p>
            <a:r>
              <a:rPr lang="en-US" sz="3600" b="1" dirty="0"/>
              <a:t>Conclusion</a:t>
            </a:r>
            <a:endParaRPr lang="ru-RU" sz="3600" b="1" dirty="0"/>
          </a:p>
        </p:txBody>
      </p:sp>
      <p:sp>
        <p:nvSpPr>
          <p:cNvPr id="3" name="Объект 2">
            <a:extLst>
              <a:ext uri="{FF2B5EF4-FFF2-40B4-BE49-F238E27FC236}">
                <a16:creationId xmlns:a16="http://schemas.microsoft.com/office/drawing/2014/main" id="{90B5CEE2-172C-E47C-42CA-BDFD8C615EBB}"/>
              </a:ext>
            </a:extLst>
          </p:cNvPr>
          <p:cNvSpPr>
            <a:spLocks noGrp="1"/>
          </p:cNvSpPr>
          <p:nvPr>
            <p:ph idx="1"/>
          </p:nvPr>
        </p:nvSpPr>
        <p:spPr/>
        <p:txBody>
          <a:bodyPr/>
          <a:lstStyle/>
          <a:p>
            <a:r>
              <a:rPr lang="en-US" sz="3200" kern="0" dirty="0">
                <a:effectLst/>
                <a:ea typeface="Calibri" panose="020F0502020204030204" pitchFamily="34" charset="0"/>
              </a:rPr>
              <a:t>There is a high demand on China’s BE expertise in Russia because the PRC managed to develop the BE-type port infrastructure and partially convert its commercial fleet to light fuel. </a:t>
            </a:r>
          </a:p>
          <a:p>
            <a:r>
              <a:rPr lang="en-US" sz="3200" kern="0" dirty="0">
                <a:effectLst/>
                <a:ea typeface="Calibri" panose="020F0502020204030204" pitchFamily="34" charset="0"/>
              </a:rPr>
              <a:t>If the BE principles are implemented in the NSR-related activities, this will become an important driver of sustainable development of the Russian northern regions and the entire Arctic.</a:t>
            </a:r>
            <a:endParaRPr lang="ru-RU" sz="3200" dirty="0"/>
          </a:p>
        </p:txBody>
      </p:sp>
      <p:sp>
        <p:nvSpPr>
          <p:cNvPr id="4" name="Номер слайда 3">
            <a:extLst>
              <a:ext uri="{FF2B5EF4-FFF2-40B4-BE49-F238E27FC236}">
                <a16:creationId xmlns:a16="http://schemas.microsoft.com/office/drawing/2014/main" id="{2065E180-D979-3939-E3FE-3D733A155118}"/>
              </a:ext>
            </a:extLst>
          </p:cNvPr>
          <p:cNvSpPr>
            <a:spLocks noGrp="1"/>
          </p:cNvSpPr>
          <p:nvPr>
            <p:ph type="sldNum" sz="quarter" idx="12"/>
          </p:nvPr>
        </p:nvSpPr>
        <p:spPr/>
        <p:txBody>
          <a:bodyPr/>
          <a:lstStyle/>
          <a:p>
            <a:pPr>
              <a:defRPr/>
            </a:pPr>
            <a:fld id="{B1D301E5-70B8-4ED6-8FD6-4F66056C05B5}" type="slidenum">
              <a:rPr lang="ru-RU" smtClean="0"/>
              <a:pPr>
                <a:defRPr/>
              </a:pPr>
              <a:t>25</a:t>
            </a:fld>
            <a:endParaRPr lang="ru-RU" dirty="0"/>
          </a:p>
        </p:txBody>
      </p:sp>
    </p:spTree>
    <p:extLst>
      <p:ext uri="{BB962C8B-B14F-4D97-AF65-F5344CB8AC3E}">
        <p14:creationId xmlns:p14="http://schemas.microsoft.com/office/powerpoint/2010/main" val="207873012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12816</TotalTime>
  <Words>2292</Words>
  <Application>Microsoft Office PowerPoint</Application>
  <PresentationFormat>Экран (4:3)</PresentationFormat>
  <Paragraphs>165</Paragraphs>
  <Slides>25</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25</vt:i4>
      </vt:variant>
    </vt:vector>
  </HeadingPairs>
  <TitlesOfParts>
    <vt:vector size="32" baseType="lpstr">
      <vt:lpstr>Aptos</vt:lpstr>
      <vt:lpstr>Arial</vt:lpstr>
      <vt:lpstr>Calibri</vt:lpstr>
      <vt:lpstr>Symbol</vt:lpstr>
      <vt:lpstr>Times New Roman</vt:lpstr>
      <vt:lpstr>Wingdings</vt:lpstr>
      <vt:lpstr>Тема Office</vt:lpstr>
      <vt:lpstr>Презентация PowerPoint</vt:lpstr>
      <vt:lpstr> </vt:lpstr>
      <vt:lpstr> The Northern Sea Route</vt:lpstr>
      <vt:lpstr>“Blue economy” definition</vt:lpstr>
      <vt:lpstr>Презентация PowerPoint</vt:lpstr>
      <vt:lpstr> The NSR port infrastructure</vt:lpstr>
      <vt:lpstr>Презентация PowerPoint</vt:lpstr>
      <vt:lpstr>The NSR port infrastructure</vt:lpstr>
      <vt:lpstr>The NSR port infrastructure</vt:lpstr>
      <vt:lpstr>The NSR cargo traffic, million tons (1933-2023 гг.).</vt:lpstr>
      <vt:lpstr>   What should be done?</vt:lpstr>
      <vt:lpstr>Towards a ‘smart Arctic port’?</vt:lpstr>
      <vt:lpstr>Towards a ‘smart Arctic port’?</vt:lpstr>
      <vt:lpstr>What should be done?</vt:lpstr>
      <vt:lpstr>What should be done?</vt:lpstr>
      <vt:lpstr> Polar Code requirements</vt:lpstr>
      <vt:lpstr> 2019 NSR Development Action Plan </vt:lpstr>
      <vt:lpstr> Russia’s Arctic Strategy-2035 (2020)</vt:lpstr>
      <vt:lpstr> 2022 NSR Development Action Plan</vt:lpstr>
      <vt:lpstr>Potential venues for Sino-Russian cooperation in the Polar Code implementation:</vt:lpstr>
      <vt:lpstr> Sino-Russian cooperation on the Polar Code’s improvement</vt:lpstr>
      <vt:lpstr>The Polar Code’s improvement</vt:lpstr>
      <vt:lpstr>Conclusion</vt:lpstr>
      <vt:lpstr>Conclusion</vt:lpstr>
      <vt:lpstr>Conclusion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Баранова Ольга Владимировна</dc:creator>
  <cp:lastModifiedBy>Александр Сергунин</cp:lastModifiedBy>
  <cp:revision>301</cp:revision>
  <dcterms:created xsi:type="dcterms:W3CDTF">2015-06-09T11:05:16Z</dcterms:created>
  <dcterms:modified xsi:type="dcterms:W3CDTF">2024-08-27T19:54:49Z</dcterms:modified>
</cp:coreProperties>
</file>