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76" r:id="rId3"/>
    <p:sldId id="288" r:id="rId4"/>
    <p:sldId id="285" r:id="rId5"/>
    <p:sldId id="286" r:id="rId6"/>
    <p:sldId id="277" r:id="rId7"/>
    <p:sldId id="278" r:id="rId8"/>
    <p:sldId id="284" r:id="rId9"/>
    <p:sldId id="279" r:id="rId10"/>
    <p:sldId id="280" r:id="rId11"/>
    <p:sldId id="289" r:id="rId12"/>
    <p:sldId id="296" r:id="rId13"/>
    <p:sldId id="290" r:id="rId14"/>
    <p:sldId id="291" r:id="rId15"/>
    <p:sldId id="299" r:id="rId16"/>
    <p:sldId id="293" r:id="rId17"/>
    <p:sldId id="295" r:id="rId18"/>
    <p:sldId id="297" r:id="rId19"/>
    <p:sldId id="28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8554C-C8DA-42CE-AA35-33590AE76564}" type="datetimeFigureOut">
              <a:rPr lang="ru-RU" smtClean="0"/>
              <a:pPr/>
              <a:t>01.05.2024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9AAC4-23EB-462E-9F37-50F087C3D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F706-912A-45E7-99F6-7B3930562081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A6DA-2AB3-4CA4-B210-4993F0D175D2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B1EE-1517-4ABC-8134-B1CA47AAF316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D3C1-AB3A-4A3C-A972-5CA5EDA30194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44DE-7675-4882-9D7B-191B06932809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5955-ADC9-44A1-8485-74776A7D844B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B1AC8-6B01-4D4D-AE64-1A3F9E796120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41FD-6B3E-400D-871A-AA2145C63BBD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6138-22E4-4348-9C37-B5F3902CEBE8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4166-F61C-47AA-9ED1-4D6D88AB3C6F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9878-0839-4FD6-A357-4B541E84F71B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7D209-4323-4636-9BCB-B8057E1D29BF}" type="datetime1">
              <a:rPr lang="ru-RU" smtClean="0"/>
              <a:pPr/>
              <a:t>01.05.2024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EB01-45F9-43DF-89A5-FC0EB0D09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journal.spb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https://www.bgpu.r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departments.kings.edu/chemlab/animation/3tetra.gif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http://departments.kings.edu/chemlab/animation/2hexsite.gif" TargetMode="Externa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8.png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556792"/>
            <a:ext cx="9144000" cy="252028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 smtClean="0"/>
              <a:t>NMR studies of </a:t>
            </a:r>
            <a:r>
              <a:rPr lang="en-US" sz="3600" b="1" dirty="0" err="1" smtClean="0"/>
              <a:t>nanostructured</a:t>
            </a:r>
            <a:r>
              <a:rPr lang="en-US" sz="3600" b="1" dirty="0" smtClean="0"/>
              <a:t> ferroelectrics</a:t>
            </a:r>
          </a:p>
          <a:p>
            <a:pPr lvl="0" algn="ctr">
              <a:spcBef>
                <a:spcPct val="0"/>
              </a:spcBef>
            </a:pPr>
            <a:r>
              <a:rPr lang="en-US" sz="3600" b="1" dirty="0" smtClean="0"/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7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Elena V. Charnaya</a:t>
            </a:r>
            <a:r>
              <a:rPr kumimoji="0" lang="en-US" sz="2700" b="1" i="1" u="sng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lang="en-US" sz="2700" b="1" i="1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700" b="1" i="1" dirty="0" err="1" smtClean="0">
                <a:latin typeface="+mj-lt"/>
                <a:ea typeface="+mj-ea"/>
                <a:cs typeface="+mj-cs"/>
              </a:rPr>
              <a:t>Nataliya</a:t>
            </a:r>
            <a:r>
              <a:rPr lang="en-US" sz="2700" b="1" i="1" dirty="0" smtClean="0">
                <a:latin typeface="+mj-lt"/>
                <a:ea typeface="+mj-ea"/>
                <a:cs typeface="+mj-cs"/>
              </a:rPr>
              <a:t> I. Uskova</a:t>
            </a:r>
            <a:r>
              <a:rPr lang="en-US" sz="2700" b="1" i="1" baseline="30000" dirty="0" smtClean="0"/>
              <a:t>1,2</a:t>
            </a:r>
            <a:r>
              <a:rPr lang="en-US" sz="2700" b="1" i="1" dirty="0" smtClean="0">
                <a:latin typeface="+mj-lt"/>
                <a:ea typeface="+mj-ea"/>
                <a:cs typeface="+mj-cs"/>
              </a:rPr>
              <a:t>, Denis </a:t>
            </a:r>
            <a:r>
              <a:rPr kumimoji="0" lang="en-US" sz="2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Yu. </a:t>
            </a:r>
            <a:r>
              <a:rPr kumimoji="0" lang="en-US" sz="27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Nefedov</a:t>
            </a:r>
            <a:r>
              <a:rPr lang="en-US" sz="2700" b="1" i="1" baseline="30000" dirty="0" smtClean="0"/>
              <a:t>1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altLang="ja-JP" sz="1600" baseline="30000" dirty="0" smtClean="0">
              <a:solidFill>
                <a:srgbClr val="000000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baseline="300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1 </a:t>
            </a:r>
            <a:r>
              <a:rPr lang="en-US" altLang="ja-JP" sz="16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Physics Faculty, St.-Petersburg State University, St.-Petersburg, Russia </a:t>
            </a:r>
            <a:endParaRPr lang="ru-RU" altLang="ja-JP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600" baseline="300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2 </a:t>
            </a:r>
            <a:r>
              <a:rPr lang="en-US" altLang="ja-JP" sz="16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Institute of Aerospace </a:t>
            </a:r>
            <a:r>
              <a:rPr lang="en-US" altLang="ja-JP" sz="16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Instruments and Systems</a:t>
            </a:r>
            <a:r>
              <a:rPr lang="en-US" altLang="ja-JP" sz="16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, St.-Petersburg </a:t>
            </a:r>
            <a:r>
              <a:rPr lang="en-US" altLang="ja-JP" sz="16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State University of Aerospace Instrumentation</a:t>
            </a:r>
            <a:r>
              <a:rPr lang="en-US" altLang="ja-JP" sz="1600" dirty="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, St.-Petersburg, Russia</a:t>
            </a:r>
            <a:endParaRPr lang="en-US" altLang="ja-JP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Санкт-Петербургский государственный университет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0"/>
            <a:ext cx="1295400" cy="1577010"/>
          </a:xfrm>
          <a:prstGeom prst="rect">
            <a:avLst/>
          </a:prstGeom>
          <a:noFill/>
        </p:spPr>
      </p:pic>
      <p:pic>
        <p:nvPicPr>
          <p:cNvPr id="4" name="Picture 2" descr="https://www.bgpu.ru/images/logo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41168"/>
            <a:ext cx="1160923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3768" y="5805264"/>
            <a:ext cx="2376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Blagoveschensk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State Pedagogical University, 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Blagoveschensk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517232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 cooperation with:</a:t>
            </a:r>
            <a:endParaRPr lang="ru-RU" sz="16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8" name="Picture 3" descr="D:\Char2012\Conferences-2012\Chizhik\Ncku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5013176"/>
            <a:ext cx="720080" cy="720080"/>
          </a:xfrm>
          <a:prstGeom prst="rect">
            <a:avLst/>
          </a:prstGeom>
          <a:noFill/>
        </p:spPr>
      </p:pic>
      <p:sp>
        <p:nvSpPr>
          <p:cNvPr id="9" name="Rectangle 3"/>
          <p:cNvSpPr/>
          <p:nvPr/>
        </p:nvSpPr>
        <p:spPr>
          <a:xfrm>
            <a:off x="5004048" y="5780782"/>
            <a:ext cx="2267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/>
              <a:t>Physics </a:t>
            </a:r>
            <a:r>
              <a:rPr lang="en-GB" sz="1600" dirty="0"/>
              <a:t>Department, </a:t>
            </a:r>
            <a:endParaRPr lang="en-GB" sz="1600" dirty="0" smtClean="0"/>
          </a:p>
          <a:p>
            <a:pPr algn="ctr"/>
            <a:r>
              <a:rPr lang="en-GB" sz="1600" dirty="0" smtClean="0"/>
              <a:t>National </a:t>
            </a:r>
            <a:r>
              <a:rPr lang="en-GB" sz="1600" dirty="0"/>
              <a:t>Cheng Kung </a:t>
            </a:r>
            <a:r>
              <a:rPr lang="en-GB" sz="1600" dirty="0" smtClean="0"/>
              <a:t>University, Tainan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20688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Recently, many efforts were focused on designing </a:t>
            </a:r>
            <a:r>
              <a:rPr lang="en-US" dirty="0" err="1" smtClean="0"/>
              <a:t>nanocomposites</a:t>
            </a:r>
            <a:r>
              <a:rPr lang="en-US" dirty="0" smtClean="0"/>
              <a:t> with ferroelectric components.</a:t>
            </a:r>
          </a:p>
          <a:p>
            <a:pPr algn="ctr"/>
            <a:r>
              <a:rPr lang="en-US" dirty="0" smtClean="0"/>
              <a:t>The crucial problem, which stems upon exploring ferroelectric </a:t>
            </a:r>
            <a:r>
              <a:rPr lang="en-US" dirty="0" err="1" smtClean="0"/>
              <a:t>nanocomposites</a:t>
            </a:r>
            <a:r>
              <a:rPr lang="en-US" dirty="0" smtClean="0"/>
              <a:t>, concerns </a:t>
            </a:r>
            <a:r>
              <a:rPr lang="en-US" b="1" dirty="0" smtClean="0"/>
              <a:t>the persistence of </a:t>
            </a:r>
            <a:r>
              <a:rPr lang="en-US" b="1" dirty="0" err="1" smtClean="0"/>
              <a:t>ferroelectricity</a:t>
            </a:r>
            <a:r>
              <a:rPr lang="en-US" b="1" dirty="0" smtClean="0"/>
              <a:t> in small confined particles.</a:t>
            </a:r>
          </a:p>
          <a:p>
            <a:pPr algn="ctr"/>
            <a:r>
              <a:rPr lang="en-US" dirty="0" smtClean="0"/>
              <a:t>The phase transition temperatures change under </a:t>
            </a:r>
            <a:r>
              <a:rPr lang="en-US" dirty="0" err="1" smtClean="0"/>
              <a:t>nanoconfinement</a:t>
            </a:r>
            <a:r>
              <a:rPr lang="en-US" dirty="0" smtClean="0"/>
              <a:t> primarily owing to </a:t>
            </a:r>
            <a:r>
              <a:rPr lang="en-US" b="1" dirty="0" smtClean="0"/>
              <a:t>size effects</a:t>
            </a:r>
            <a:r>
              <a:rPr lang="en-US" dirty="0" smtClean="0"/>
              <a:t>. Interaction with the matrix environment, coupling between polar particles, the impact of strains and particle shape are also of great importance.</a:t>
            </a:r>
          </a:p>
          <a:p>
            <a:pPr algn="ctr"/>
            <a:r>
              <a:rPr lang="en-US" dirty="0" smtClean="0"/>
              <a:t>Two kinds of experiments: isolated particles and particles under </a:t>
            </a:r>
            <a:r>
              <a:rPr lang="en-US" dirty="0" err="1" smtClean="0"/>
              <a:t>nanoconfinement</a:t>
            </a:r>
            <a:r>
              <a:rPr lang="en-US" dirty="0" smtClean="0"/>
              <a:t>.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Ferroelectric </a:t>
            </a:r>
            <a:r>
              <a:rPr lang="en-US" b="1" dirty="0" err="1" smtClean="0"/>
              <a:t>nanocomposites</a:t>
            </a:r>
            <a:r>
              <a:rPr lang="en-US" b="1" dirty="0" smtClean="0"/>
              <a:t> </a:t>
            </a:r>
            <a:r>
              <a:rPr lang="en-US" dirty="0" smtClean="0"/>
              <a:t>consisting of </a:t>
            </a:r>
            <a:r>
              <a:rPr lang="en-US" b="1" dirty="0" smtClean="0"/>
              <a:t>polar particles </a:t>
            </a:r>
            <a:r>
              <a:rPr lang="en-US" dirty="0" smtClean="0"/>
              <a:t>embedded into non-ferroelectric matrices comprise a unique class of materials. They  allow varying particle shape, size, </a:t>
            </a:r>
            <a:r>
              <a:rPr lang="en-US" dirty="0" err="1" smtClean="0"/>
              <a:t>interparticle</a:t>
            </a:r>
            <a:r>
              <a:rPr lang="en-US" dirty="0" smtClean="0"/>
              <a:t> distance etc.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We consider </a:t>
            </a:r>
            <a:r>
              <a:rPr lang="en-US" b="1" dirty="0" smtClean="0"/>
              <a:t>advantages of NMR</a:t>
            </a:r>
            <a:r>
              <a:rPr lang="en-US" dirty="0" smtClean="0"/>
              <a:t> in studying the impact of </a:t>
            </a:r>
            <a:r>
              <a:rPr lang="en-US" dirty="0" err="1" smtClean="0"/>
              <a:t>nanoconfinement</a:t>
            </a:r>
            <a:r>
              <a:rPr lang="en-US" dirty="0" smtClean="0"/>
              <a:t> on the ferroelectric transitions.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412776"/>
            <a:ext cx="4925323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Porous matrices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KDP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DKDP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</a:rPr>
              <a:t>3. Organic ferroelectrics DIPAC, DIPAB, DIPAI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</a:rPr>
              <a:t>4. NaNO</a:t>
            </a:r>
            <a:r>
              <a:rPr lang="en-US" b="1" baseline="-25000" dirty="0" smtClean="0">
                <a:latin typeface="Times New Roman" panose="02020603050405020304" pitchFamily="18" charset="0"/>
              </a:rPr>
              <a:t>2</a:t>
            </a: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</a:rPr>
              <a:t>5. Rochelle salt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</a:rPr>
              <a:t>6. Impact of coupling between </a:t>
            </a:r>
            <a:r>
              <a:rPr lang="en-US" b="1" dirty="0" err="1" smtClean="0">
                <a:latin typeface="Times New Roman" panose="02020603050405020304" pitchFamily="18" charset="0"/>
              </a:rPr>
              <a:t>nanoparticles</a:t>
            </a:r>
            <a:endParaRPr lang="en-US" b="1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105665" y="823783"/>
            <a:ext cx="2536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Opals (photonic crystals)</a:t>
            </a:r>
            <a:endParaRPr lang="ru-RU" b="1" dirty="0"/>
          </a:p>
        </p:txBody>
      </p:sp>
      <p:pic>
        <p:nvPicPr>
          <p:cNvPr id="6" name="Picture 4" descr="http://departments.kings.edu/chemlab/animation/3tetra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782963" y="4318172"/>
            <a:ext cx="2057400" cy="1543050"/>
          </a:xfrm>
          <a:prstGeom prst="rect">
            <a:avLst/>
          </a:prstGeom>
          <a:noFill/>
        </p:spPr>
      </p:pic>
      <p:pic>
        <p:nvPicPr>
          <p:cNvPr id="7" name="Picture 5" descr="http://departments.kings.edu/chemlab/animation/2hexsite.gif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950044" y="4518454"/>
            <a:ext cx="1447800" cy="1085850"/>
          </a:xfrm>
          <a:prstGeom prst="rect">
            <a:avLst/>
          </a:prstGeom>
          <a:noFill/>
        </p:spPr>
      </p:pic>
      <p:sp>
        <p:nvSpPr>
          <p:cNvPr id="8" name="Rectangle 4"/>
          <p:cNvSpPr/>
          <p:nvPr/>
        </p:nvSpPr>
        <p:spPr>
          <a:xfrm>
            <a:off x="755576" y="4572000"/>
            <a:ext cx="27146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The </a:t>
            </a:r>
            <a:r>
              <a:rPr lang="en-US" altLang="zh-TW" b="1" dirty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ideal cubic packing has octahedral </a:t>
            </a:r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 (</a:t>
            </a:r>
            <a:r>
              <a:rPr lang="ru-RU" b="1" dirty="0" smtClean="0">
                <a:latin typeface="Times New Roman" pitchFamily="18" charset="0"/>
              </a:rPr>
              <a:t>0.414 </a:t>
            </a:r>
            <a:r>
              <a:rPr lang="ru-RU" b="1" i="1" dirty="0" smtClean="0">
                <a:latin typeface="Times New Roman" pitchFamily="18" charset="0"/>
              </a:rPr>
              <a:t>R</a:t>
            </a:r>
            <a:r>
              <a:rPr lang="en-US" b="1" dirty="0" smtClean="0">
                <a:latin typeface="Times New Roman" pitchFamily="18" charset="0"/>
              </a:rPr>
              <a:t>)</a:t>
            </a:r>
            <a:r>
              <a:rPr lang="ru-RU" b="1" i="1" dirty="0" smtClean="0">
                <a:latin typeface="Times New Roman" pitchFamily="18" charset="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and </a:t>
            </a:r>
            <a:r>
              <a:rPr lang="en-US" altLang="zh-TW" b="1" dirty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tetrahedral </a:t>
            </a:r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pores (</a:t>
            </a:r>
            <a:r>
              <a:rPr lang="ru-RU" b="1" dirty="0" smtClean="0">
                <a:latin typeface="Times New Roman" pitchFamily="18" charset="0"/>
              </a:rPr>
              <a:t>0.225</a:t>
            </a:r>
            <a:r>
              <a:rPr lang="en-US" b="1" dirty="0" smtClean="0">
                <a:latin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</a:rPr>
              <a:t>R</a:t>
            </a:r>
            <a:r>
              <a:rPr lang="en-US" b="1" dirty="0" smtClean="0">
                <a:latin typeface="Times New Roman" pitchFamily="18" charset="0"/>
              </a:rPr>
              <a:t>)</a:t>
            </a:r>
            <a:r>
              <a:rPr lang="ru-RU" b="1" i="1" dirty="0" smtClean="0">
                <a:latin typeface="Times New Roman" pitchFamily="18" charset="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between </a:t>
            </a:r>
            <a:r>
              <a:rPr lang="en-US" altLang="zh-TW" b="1" dirty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touched spheres. </a:t>
            </a:r>
            <a:endParaRPr lang="en-US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09166" y="163383"/>
            <a:ext cx="2064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AutoNum type="arabicPeriod"/>
            </a:pPr>
            <a:r>
              <a:rPr lang="en-US" b="1" dirty="0" smtClean="0"/>
              <a:t>Porous matrices</a:t>
            </a:r>
          </a:p>
        </p:txBody>
      </p:sp>
      <p:pic>
        <p:nvPicPr>
          <p:cNvPr id="10" name="Рисунок 9" descr="Opal-picture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1556792"/>
            <a:ext cx="2997884" cy="259228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27984" y="1700808"/>
            <a:ext cx="3312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Opal matrices or photonic crystals consist of close packed amorphous silica spheres.</a:t>
            </a:r>
            <a:endParaRPr lang="en-US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99993" y="2780928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Sphere radius R </a:t>
            </a:r>
            <a:r>
              <a:rPr lang="en-US" b="1" dirty="0" smtClean="0">
                <a:latin typeface="Times New Roman" pitchFamily="18" charset="0"/>
              </a:rPr>
              <a:t>is of the order of  50 </a:t>
            </a:r>
            <a:r>
              <a:rPr lang="en-US" b="1" dirty="0" smtClean="0">
                <a:latin typeface="Times New Roman" pitchFamily="18" charset="0"/>
              </a:rPr>
              <a:t>to </a:t>
            </a:r>
            <a:r>
              <a:rPr lang="en-US" b="1" dirty="0" smtClean="0">
                <a:latin typeface="Times New Roman" pitchFamily="18" charset="0"/>
              </a:rPr>
              <a:t>1000 </a:t>
            </a:r>
            <a:r>
              <a:rPr lang="en-US" b="1" dirty="0" smtClean="0">
                <a:latin typeface="Times New Roman" pitchFamily="18" charset="0"/>
              </a:rPr>
              <a:t>nm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2833688" cy="2235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75856" y="188640"/>
            <a:ext cx="156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Porous glasses</a:t>
            </a:r>
            <a:endParaRPr lang="en-US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55976" y="1010925"/>
            <a:ext cx="4114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60363" fontAlgn="base">
              <a:spcBef>
                <a:spcPct val="0"/>
              </a:spcBef>
              <a:spcAft>
                <a:spcPct val="0"/>
              </a:spcAft>
              <a:tabLst>
                <a:tab pos="5257800" algn="r"/>
              </a:tabLst>
            </a:pPr>
            <a:r>
              <a:rPr kumimoji="0" lang="en-US" alt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Porous glasses are prepared from phase-separated soda borosilicate glasses with pore structure produced by acid leaching. The pore size varied from 2 to 200 nm. </a:t>
            </a:r>
            <a:r>
              <a:rPr kumimoji="0" lang="en-US" altLang="zh-TW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 </a:t>
            </a:r>
            <a:endParaRPr kumimoji="0" lang="en-US" altLang="zh-TW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  <a:p>
            <a:pPr lvl="0" indent="360363" fontAlgn="base">
              <a:spcBef>
                <a:spcPct val="0"/>
              </a:spcBef>
              <a:spcAft>
                <a:spcPct val="0"/>
              </a:spcAft>
              <a:tabLst>
                <a:tab pos="5257800" algn="r"/>
              </a:tabLst>
            </a:pPr>
            <a:r>
              <a:rPr kumimoji="0" lang="en-US" alt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The pore size for the glasses can be determined by mercury intrusion </a:t>
            </a:r>
            <a:r>
              <a:rPr kumimoji="0" lang="en-US" altLang="zh-TW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porosimetry</a:t>
            </a:r>
            <a:r>
              <a:rPr kumimoji="0" lang="en-US" alt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 and nitrogen adsorption. </a:t>
            </a:r>
            <a:endParaRPr kumimoji="0" lang="en-US" altLang="zh-TW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827584" y="4221088"/>
            <a:ext cx="2124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Porous alumina</a:t>
            </a:r>
            <a:endParaRPr lang="ru-RU" b="1" dirty="0"/>
          </a:p>
        </p:txBody>
      </p:sp>
      <p:pic>
        <p:nvPicPr>
          <p:cNvPr id="7" name="Picture 3" descr="a02-f0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55576" y="4653136"/>
            <a:ext cx="1867930" cy="19857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15816" y="3501008"/>
            <a:ext cx="310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Matrices with cylindrical pores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27984" y="4293096"/>
            <a:ext cx="40900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sieves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МСМ-41 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SBA-15. </a:t>
            </a:r>
            <a:endParaRPr lang="en-US" altLang="ru-RU" sz="1600" dirty="0">
              <a:latin typeface="Times New Roman" panose="02020603050405020304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085184"/>
            <a:ext cx="1247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085184"/>
            <a:ext cx="2036806" cy="13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052736"/>
            <a:ext cx="2736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A</a:t>
            </a:r>
            <a:r>
              <a:rPr lang="en-US" sz="16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 room temperature KDP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potassium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dihydrogen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phosphate KH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is in the </a:t>
            </a:r>
            <a:r>
              <a:rPr lang="en-US" sz="1600" dirty="0" err="1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paraelectric</a:t>
            </a:r>
            <a:r>
              <a:rPr lang="en-US" sz="16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phase with a tetragonal symmetry</a:t>
            </a:r>
            <a:r>
              <a:rPr lang="en-US" sz="16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780928"/>
            <a:ext cx="72698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the ferroelectric phase KDP has an orthorhombic symmetry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12387462"/>
              </p:ext>
            </p:extLst>
          </p:nvPr>
        </p:nvGraphicFramePr>
        <p:xfrm>
          <a:off x="971600" y="3429000"/>
          <a:ext cx="3168352" cy="3018829"/>
        </p:xfrm>
        <a:graphic>
          <a:graphicData uri="http://schemas.openxmlformats.org/presentationml/2006/ole">
            <p:oleObj spid="_x0000_s29700" name="Plot" r:id="rId3" imgW="6559200" imgH="6249600" progId="Grapher.Document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44008" y="3356992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Experimental data for the phase transition temperature in confined KDP.</a:t>
            </a:r>
          </a:p>
          <a:p>
            <a:r>
              <a:rPr lang="en-US" sz="1600" dirty="0" smtClean="0"/>
              <a:t>The experimental data were obtained by techniques sensitive to the </a:t>
            </a:r>
            <a:r>
              <a:rPr lang="en-US" sz="1600" b="1" dirty="0" smtClean="0"/>
              <a:t>macroscopic properties of </a:t>
            </a:r>
            <a:r>
              <a:rPr lang="en-US" sz="1600" b="1" dirty="0" err="1" smtClean="0"/>
              <a:t>nanocomposites</a:t>
            </a:r>
            <a:r>
              <a:rPr lang="en-US" sz="1600" b="1" dirty="0" smtClean="0"/>
              <a:t> averaged over their volumes (dielectric spectroscopy and heat capacity)</a:t>
            </a:r>
            <a:r>
              <a:rPr lang="en-US" sz="1600" dirty="0" smtClean="0"/>
              <a:t>.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08720"/>
            <a:ext cx="2119972" cy="18002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27984" y="558924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Colla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E.V. et al: Solid State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Commun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1997; 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103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 127-130.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Tarnavich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V. et al: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Optica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Applicata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2010; 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XL: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305-309.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Ciżman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A. et al:  Phase Transitions. 2013; 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86: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910-916.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203848" y="188640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2. KDP and DKDP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692696"/>
            <a:ext cx="59394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Samples</a:t>
            </a:r>
          </a:p>
          <a:p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crystalline powder of KDP 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crystalline powders of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B2 and B1 </a:t>
            </a:r>
          </a:p>
          <a:p>
            <a:r>
              <a:rPr lang="en-US" b="1" dirty="0">
                <a:latin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</a:rPr>
              <a:t>         B2: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deuteration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more than 95%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B1: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deuteration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about 80%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opals loaded with B2 (O1) and with B1 (O2)</a:t>
            </a:r>
          </a:p>
          <a:p>
            <a:pPr marL="285750" indent="-285750">
              <a:buFontTx/>
              <a:buChar char="-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orous glass (7nm pore size) loaded with KDP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78904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b="1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31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  NMR and MAS NMR experiments were carried out.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25144"/>
            <a:ext cx="728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31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 nuclei have spin ½. </a:t>
            </a:r>
          </a:p>
          <a:p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NMR line position and </a:t>
            </a:r>
            <a:r>
              <a:rPr lang="en-US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lineshape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are determined by the chemical shift. </a:t>
            </a:r>
            <a:endParaRPr lang="ru-RU" b="1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60411831"/>
              </p:ext>
            </p:extLst>
          </p:nvPr>
        </p:nvGraphicFramePr>
        <p:xfrm>
          <a:off x="4555769" y="1192887"/>
          <a:ext cx="419439" cy="419439"/>
        </p:xfrm>
        <a:graphic>
          <a:graphicData uri="http://schemas.openxmlformats.org/presentationml/2006/ole">
            <p:oleObj spid="_x0000_s30722" r:id="rId3" imgW="228600" imgH="228600" progId="Equation.DSMT4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5051502"/>
              </p:ext>
            </p:extLst>
          </p:nvPr>
        </p:nvGraphicFramePr>
        <p:xfrm>
          <a:off x="4629665" y="1968355"/>
          <a:ext cx="276396" cy="355366"/>
        </p:xfrm>
        <a:graphic>
          <a:graphicData uri="http://schemas.openxmlformats.org/presentationml/2006/ole">
            <p:oleObj spid="_x0000_s30723" r:id="rId4" imgW="139579" imgH="177646" progId="Equation.DSMT4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87038048"/>
              </p:ext>
            </p:extLst>
          </p:nvPr>
        </p:nvGraphicFramePr>
        <p:xfrm>
          <a:off x="4650880" y="2720985"/>
          <a:ext cx="255181" cy="353328"/>
        </p:xfrm>
        <a:graphic>
          <a:graphicData uri="http://schemas.openxmlformats.org/presentationml/2006/ole">
            <p:oleObj spid="_x0000_s30724" r:id="rId5" imgW="126780" imgH="164814" progId="Equation.DSMT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1600" y="378941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chemical shift tensor (CST) parameters in the </a:t>
            </a:r>
            <a:r>
              <a:rPr kumimoji="0" lang="en-US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Haeberlen</a:t>
            </a:r>
            <a:r>
              <a:rPr kumimoji="0" lang="en-US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notations are:</a:t>
            </a:r>
          </a:p>
          <a:p>
            <a:pPr algn="ctr"/>
            <a:endParaRPr kumimoji="0" lang="en-US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kumimoji="0" lang="en-US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the isotropic chemical shift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2553631" y="1628330"/>
            <a:ext cx="454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anisotropy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79232" y="2337687"/>
            <a:ext cx="475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asymmetry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08975578"/>
              </p:ext>
            </p:extLst>
          </p:nvPr>
        </p:nvGraphicFramePr>
        <p:xfrm>
          <a:off x="897924" y="3487237"/>
          <a:ext cx="2892514" cy="436606"/>
        </p:xfrm>
        <a:graphic>
          <a:graphicData uri="http://schemas.openxmlformats.org/presentationml/2006/ole">
            <p:oleObj spid="_x0000_s30725" r:id="rId6" imgW="1511300" imgH="241300" progId="Equation.DSMT4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15993824"/>
              </p:ext>
            </p:extLst>
          </p:nvPr>
        </p:nvGraphicFramePr>
        <p:xfrm>
          <a:off x="4214929" y="3495013"/>
          <a:ext cx="1438601" cy="421054"/>
        </p:xfrm>
        <a:graphic>
          <a:graphicData uri="http://schemas.openxmlformats.org/presentationml/2006/ole">
            <p:oleObj spid="_x0000_s30726" r:id="rId7" imgW="774364" imgH="228501" progId="Equation.DSMT4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66227612"/>
              </p:ext>
            </p:extLst>
          </p:nvPr>
        </p:nvGraphicFramePr>
        <p:xfrm>
          <a:off x="6140092" y="3495013"/>
          <a:ext cx="2002660" cy="410802"/>
        </p:xfrm>
        <a:graphic>
          <a:graphicData uri="http://schemas.openxmlformats.org/presentationml/2006/ole">
            <p:oleObj spid="_x0000_s30727" r:id="rId8" imgW="1117600" imgH="241300" progId="Equation.DSMT4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55239656"/>
              </p:ext>
            </p:extLst>
          </p:nvPr>
        </p:nvGraphicFramePr>
        <p:xfrm>
          <a:off x="1549791" y="3972912"/>
          <a:ext cx="410066" cy="427895"/>
        </p:xfrm>
        <a:graphic>
          <a:graphicData uri="http://schemas.openxmlformats.org/presentationml/2006/ole">
            <p:oleObj spid="_x0000_s30728" r:id="rId9" imgW="215806" imgH="228501" progId="Equation.DSMT4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38302776"/>
              </p:ext>
            </p:extLst>
          </p:nvPr>
        </p:nvGraphicFramePr>
        <p:xfrm>
          <a:off x="2299929" y="3969514"/>
          <a:ext cx="413322" cy="431293"/>
        </p:xfrm>
        <a:graphic>
          <a:graphicData uri="http://schemas.openxmlformats.org/presentationml/2006/ole">
            <p:oleObj spid="_x0000_s30729" r:id="rId10" imgW="215713" imgH="241091" progId="Equation.DSMT4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67221655"/>
              </p:ext>
            </p:extLst>
          </p:nvPr>
        </p:nvGraphicFramePr>
        <p:xfrm>
          <a:off x="3101781" y="3969514"/>
          <a:ext cx="361609" cy="413268"/>
        </p:xfrm>
        <a:graphic>
          <a:graphicData uri="http://schemas.openxmlformats.org/presentationml/2006/ole">
            <p:oleObj spid="_x0000_s30730" r:id="rId11" imgW="203112" imgH="228501" progId="Equation.DSMT4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51920" y="4005064"/>
            <a:ext cx="3779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components of CST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4869160"/>
            <a:ext cx="7269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room temperature KDP has a tetragonal symmetry, space group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30256315"/>
              </p:ext>
            </p:extLst>
          </p:nvPr>
        </p:nvGraphicFramePr>
        <p:xfrm>
          <a:off x="3275856" y="5301208"/>
          <a:ext cx="634314" cy="333015"/>
        </p:xfrm>
        <a:graphic>
          <a:graphicData uri="http://schemas.openxmlformats.org/presentationml/2006/ole">
            <p:oleObj spid="_x0000_s30731" r:id="rId12" imgW="380835" imgH="203112" progId="Equation.DSMT4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11560" y="587727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the ferroelectric phase KDP has an orthorhombic symmetry, space group</a:t>
            </a:r>
          </a:p>
          <a:p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Fdd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2947643"/>
              </p:ext>
            </p:extLst>
          </p:nvPr>
        </p:nvGraphicFramePr>
        <p:xfrm>
          <a:off x="4283968" y="5301208"/>
          <a:ext cx="705653" cy="389966"/>
        </p:xfrm>
        <a:graphic>
          <a:graphicData uri="http://schemas.openxmlformats.org/presentationml/2006/ole">
            <p:oleObj spid="_x0000_s30732" r:id="rId13" imgW="355292" imgH="203024" progId="Equation.DSMT4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211960" y="6093296"/>
            <a:ext cx="949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sz="22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</a:t>
            </a:r>
            <a:endParaRPr lang="ru-RU" sz="2200" b="1" dirty="0"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b="1" smtClean="0"/>
              <a:pPr/>
              <a:t>8</a:t>
            </a:fld>
            <a:endParaRPr lang="ru-RU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4509120"/>
          <a:ext cx="8136904" cy="1121664"/>
        </p:xfrm>
        <a:graphic>
          <a:graphicData uri="http://schemas.openxmlformats.org/drawingml/2006/table">
            <a:tbl>
              <a:tblPr/>
              <a:tblGrid>
                <a:gridCol w="4068452"/>
                <a:gridCol w="406845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2832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Changes of the </a:t>
                      </a:r>
                      <a:r>
                        <a:rPr lang="en-US" sz="1600" b="1" baseline="30000" dirty="0" smtClean="0"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NMR lines for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bulk</a:t>
                      </a:r>
                      <a:r>
                        <a:rPr lang="en-US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B1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and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O1 through the ferroelectric phase transition.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Temperature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dependences of the static NMR line positions for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O1 (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squares,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red, left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axis) and </a:t>
                      </a:r>
                      <a:r>
                        <a:rPr lang="en-US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B1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(circles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, blue, right 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axis).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2770" name="Рисунок 1" descr="Static -li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3561749" cy="2232248"/>
          </a:xfrm>
          <a:prstGeom prst="rect">
            <a:avLst/>
          </a:prstGeom>
          <a:noFill/>
        </p:spPr>
      </p:pic>
      <p:pic>
        <p:nvPicPr>
          <p:cNvPr id="32769" name="Рисунок 2" descr="Static-position(T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836712"/>
            <a:ext cx="3773807" cy="3456384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S-lines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3456384" cy="3600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4509120"/>
            <a:ext cx="4355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baseline="30000" dirty="0" smtClean="0"/>
              <a:t>31</a:t>
            </a:r>
            <a:r>
              <a:rPr lang="en-US" sz="1600" b="1" dirty="0" smtClean="0"/>
              <a:t>P MAS NMR lines at temperatures shown in figures for bulk B2 and O2.</a:t>
            </a:r>
          </a:p>
          <a:p>
            <a:r>
              <a:rPr lang="en-US" sz="1600" b="1" dirty="0" smtClean="0"/>
              <a:t>Similar studies were carried out for B1 and O1.</a:t>
            </a:r>
            <a:endParaRPr lang="ru-RU" sz="1600" b="1" dirty="0"/>
          </a:p>
        </p:txBody>
      </p:sp>
      <p:pic>
        <p:nvPicPr>
          <p:cNvPr id="4" name="Рисунок 3" descr="CSA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5976" y="260648"/>
            <a:ext cx="4248472" cy="3600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99992" y="3933056"/>
            <a:ext cx="46440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Temperature dependences of the anisotropy of the chemical shift tensor. </a:t>
            </a:r>
          </a:p>
          <a:p>
            <a:r>
              <a:rPr lang="en-US" sz="1600" b="1" dirty="0" smtClean="0"/>
              <a:t>The ferroelectric phase transition shifts to low temperatures in the </a:t>
            </a:r>
            <a:r>
              <a:rPr lang="en-US" sz="1600" b="1" dirty="0" err="1" smtClean="0"/>
              <a:t>nanocomposites</a:t>
            </a:r>
            <a:r>
              <a:rPr lang="en-US" sz="1600" b="1" dirty="0" smtClean="0"/>
              <a:t> compared to the bulk counterparts. This result contradicts the previously reported shifts to high temperatures seen by dielectric methods and </a:t>
            </a:r>
            <a:r>
              <a:rPr lang="en-US" sz="1600" b="1" dirty="0" err="1" smtClean="0"/>
              <a:t>calorimetry</a:t>
            </a:r>
            <a:r>
              <a:rPr lang="en-US" sz="1600" b="1" dirty="0" smtClean="0"/>
              <a:t>. </a:t>
            </a:r>
            <a:endParaRPr lang="ru-RU" sz="1600" b="1" dirty="0" smtClean="0"/>
          </a:p>
          <a:p>
            <a:endParaRPr lang="ru-RU" sz="1600" b="1" dirty="0" smtClean="0"/>
          </a:p>
          <a:p>
            <a:r>
              <a:rPr lang="en-US" sz="1600" b="1" dirty="0" smtClean="0"/>
              <a:t>NMR did not detect the ferroelectric phase transition down to 89 K for KDP within porous glass.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165304"/>
            <a:ext cx="3749681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ea typeface="²Ó©úÅé"/>
                <a:cs typeface="Times New Roman" pitchFamily="18" charset="0"/>
              </a:rPr>
              <a:t>N. I. </a:t>
            </a:r>
            <a:r>
              <a:rPr lang="en-US" sz="1400" b="1" dirty="0" err="1" smtClean="0">
                <a:latin typeface="Times New Roman" pitchFamily="18" charset="0"/>
                <a:ea typeface="²Ó©úÅé"/>
                <a:cs typeface="Times New Roman" pitchFamily="18" charset="0"/>
              </a:rPr>
              <a:t>Uskova</a:t>
            </a:r>
            <a:r>
              <a:rPr lang="en-US" sz="1400" b="1" dirty="0" smtClean="0">
                <a:latin typeface="Times New Roman" pitchFamily="18" charset="0"/>
                <a:ea typeface="²Ó©úÅé"/>
                <a:cs typeface="Times New Roman" pitchFamily="18" charset="0"/>
              </a:rPr>
              <a:t> et al.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Ferroelectrics 2017, </a:t>
            </a: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514, 50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87727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ea typeface="²Ó©úÅé"/>
                <a:cs typeface="Times New Roman" pitchFamily="18" charset="0"/>
              </a:rPr>
              <a:t>N. I. </a:t>
            </a:r>
            <a:r>
              <a:rPr lang="en-US" sz="1400" b="1" dirty="0" err="1" smtClean="0">
                <a:latin typeface="Times New Roman" pitchFamily="18" charset="0"/>
                <a:ea typeface="²Ó©úÅé"/>
                <a:cs typeface="Times New Roman" pitchFamily="18" charset="0"/>
              </a:rPr>
              <a:t>Uskova</a:t>
            </a:r>
            <a:r>
              <a:rPr lang="en-US" sz="1400" b="1" dirty="0" smtClean="0">
                <a:latin typeface="Times New Roman" pitchFamily="18" charset="0"/>
                <a:ea typeface="²Ó©úÅé"/>
                <a:cs typeface="Times New Roman" pitchFamily="18" charset="0"/>
              </a:rPr>
              <a:t> et al.  Results in Physics 2021, 26, 104354 </a:t>
            </a:r>
            <a:endParaRPr lang="ru-RU" sz="1400" b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3. Molecular ferroelectrics: C6H16ClN (DIPAC), C6H12BrN (DIPAB), C6H16IN (DIPAI)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196752"/>
            <a:ext cx="1488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Bulk DIPAC </a:t>
            </a:r>
            <a:endParaRPr lang="ru-RU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3923928" cy="342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Evolution of the </a:t>
            </a:r>
            <a:r>
              <a:rPr lang="en-US" b="1" baseline="30000" dirty="0" smtClean="0"/>
              <a:t>13</a:t>
            </a:r>
            <a:r>
              <a:rPr lang="en-US" b="1" dirty="0" smtClean="0"/>
              <a:t>C CP MAS NMR spectra in DIPAC (left) and DIPAB (right) during heating.</a:t>
            </a:r>
            <a:endParaRPr lang="ru-RU" b="1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2816"/>
            <a:ext cx="3816424" cy="342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868144" y="1196752"/>
            <a:ext cx="1475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Bulk DIPAB </a:t>
            </a:r>
            <a:endParaRPr lang="ru-RU" dirty="0"/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251520" y="6024572"/>
            <a:ext cx="561662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N.I.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Uskova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et al. Appl. </a:t>
            </a:r>
            <a:r>
              <a:rPr kumimoji="0" lang="en-US" altLang="ja-JP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Magn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</a:t>
            </a:r>
            <a:r>
              <a:rPr kumimoji="0" lang="en-US" altLang="ja-JP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Resonan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51, 129 (2020). </a:t>
            </a:r>
            <a:endParaRPr kumimoji="0" lang="ru-RU" altLang="ja-JP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N.I. </a:t>
            </a:r>
            <a:r>
              <a:rPr kumimoji="0" lang="en-US" altLang="ja-JP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Uskova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 et al</a:t>
            </a:r>
            <a:r>
              <a:rPr kumimoji="0" lang="en-US" altLang="ja-JP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J. Phys.: </a:t>
            </a:r>
            <a:r>
              <a:rPr kumimoji="0" lang="en-US" altLang="ja-JP" sz="1400" b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Condens</a:t>
            </a:r>
            <a:r>
              <a:rPr kumimoji="0" lang="en-US" altLang="ja-JP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Matter 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31, 505404 (2019).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N.I. </a:t>
            </a:r>
            <a:r>
              <a:rPr lang="en-US" altLang="ja-JP" sz="1400" b="1" dirty="0" err="1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Uskova</a:t>
            </a:r>
            <a:r>
              <a:rPr lang="en-US" altLang="ja-JP" sz="14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 et al. </a:t>
            </a: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Phys</a:t>
            </a: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. Solid State 2020, 62, </a:t>
            </a: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1195.</a:t>
            </a:r>
            <a:endParaRPr kumimoji="0" lang="en-US" altLang="ja-JP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275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2376264" cy="199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2132856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Phase changes in DIPAC and DIPAB obtained by NMR.</a:t>
            </a:r>
            <a:endParaRPr lang="ru-RU" b="1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12976"/>
            <a:ext cx="4032448" cy="30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370316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64088" y="260648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DIPAB confined to opal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62068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Two phases coexist in a wide temperature range (</a:t>
            </a:r>
            <a:r>
              <a:rPr lang="en-US" b="1" i="1" dirty="0" smtClean="0"/>
              <a:t>P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 and </a:t>
            </a:r>
            <a:r>
              <a:rPr lang="en-US" b="1" i="1" dirty="0" smtClean="0"/>
              <a:t>P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) during the first heating, and under cooling the non-polar phase </a:t>
            </a:r>
            <a:r>
              <a:rPr lang="en-US" b="1" i="1" dirty="0" smtClean="0"/>
              <a:t>P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 disappears. The temperature of the ferroelectric phase transition (from </a:t>
            </a:r>
            <a:r>
              <a:rPr lang="en-US" b="1" i="1" dirty="0" smtClean="0"/>
              <a:t>P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 to </a:t>
            </a:r>
            <a:r>
              <a:rPr lang="en-US" b="1" i="1" dirty="0" smtClean="0"/>
              <a:t>P</a:t>
            </a:r>
            <a:r>
              <a:rPr lang="en-US" b="1" dirty="0" smtClean="0"/>
              <a:t>2</a:t>
            </a:r>
            <a:r>
              <a:rPr lang="en-US" b="1" baseline="-25000" dirty="0" smtClean="0"/>
              <a:t>1</a:t>
            </a:r>
            <a:r>
              <a:rPr lang="en-US" b="1" dirty="0" smtClean="0"/>
              <a:t>/m) rises for about 8 K compared to the bulk sample.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6381328"/>
            <a:ext cx="1334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first heating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12160" y="6381328"/>
            <a:ext cx="871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cooling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92" y="1579418"/>
            <a:ext cx="5008472" cy="40509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51731" y="668738"/>
            <a:ext cx="1687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DIPAC in opal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19672" y="5877272"/>
            <a:ext cx="5979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Phase transition temperature was reduced compared to bulk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16566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78" y="306513"/>
            <a:ext cx="7975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4. NaNO</a:t>
            </a:r>
            <a:r>
              <a:rPr lang="en-US" b="1" baseline="-25000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2</a:t>
            </a:r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</a:rPr>
              <a:t>particles embedded into molecular sieves MCM-41 and SBA-15 </a:t>
            </a:r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and into porous alumina </a:t>
            </a:r>
            <a:endParaRPr lang="ru-RU" b="1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229233" y="146633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24310740"/>
              </p:ext>
            </p:extLst>
          </p:nvPr>
        </p:nvGraphicFramePr>
        <p:xfrm>
          <a:off x="3229233" y="1466335"/>
          <a:ext cx="4705350" cy="4552950"/>
        </p:xfrm>
        <a:graphic>
          <a:graphicData uri="http://schemas.openxmlformats.org/presentationml/2006/ole">
            <p:oleObj spid="_x0000_s62466" r:id="rId3" imgW="6607375" imgH="6382573" progId="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39552" y="1916832"/>
            <a:ext cx="24678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Spin-lattice relaxation measurements: </a:t>
            </a:r>
            <a:r>
              <a:rPr lang="en-US" b="1" baseline="30000" dirty="0" smtClean="0"/>
              <a:t>23</a:t>
            </a:r>
            <a:r>
              <a:rPr lang="en-US" b="1" dirty="0" smtClean="0"/>
              <a:t>Na magnetization recovery after inversion.</a:t>
            </a:r>
            <a:endParaRPr lang="ru-RU" b="1" dirty="0" smtClean="0"/>
          </a:p>
          <a:p>
            <a:endParaRPr lang="en-US" b="1" dirty="0" smtClean="0"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Two phases of confined sodium nitrite: bulk-like one and one with high atomic mobility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6165304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PMingLiU" panose="02020500000000000000" pitchFamily="18" charset="-120"/>
              </a:rPr>
              <a:t>MCM-41 and SBA-15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5949280"/>
            <a:ext cx="3419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 smtClean="0"/>
              <a:t>C. </a:t>
            </a:r>
            <a:r>
              <a:rPr lang="en-GB" sz="1200" b="1" dirty="0" err="1" smtClean="0"/>
              <a:t>Tien</a:t>
            </a:r>
            <a:r>
              <a:rPr lang="en-GB" sz="1200" b="1" dirty="0" smtClean="0"/>
              <a:t> et al, Phys. </a:t>
            </a:r>
            <a:r>
              <a:rPr lang="en-GB" sz="1200" b="1" dirty="0" smtClean="0"/>
              <a:t>Status </a:t>
            </a:r>
            <a:r>
              <a:rPr lang="en-GB" sz="1200" b="1" dirty="0" err="1" smtClean="0"/>
              <a:t>Solidi</a:t>
            </a:r>
            <a:r>
              <a:rPr lang="en-GB" sz="1200" b="1" dirty="0" smtClean="0"/>
              <a:t> </a:t>
            </a:r>
            <a:r>
              <a:rPr lang="en-US" sz="1200" b="1" dirty="0" smtClean="0"/>
              <a:t>b, 2009, 246, </a:t>
            </a:r>
            <a:r>
              <a:rPr lang="en-US" sz="1200" b="1" dirty="0" smtClean="0"/>
              <a:t>2346</a:t>
            </a:r>
          </a:p>
          <a:p>
            <a:r>
              <a:rPr lang="en-GB" sz="1200" b="1" dirty="0" smtClean="0"/>
              <a:t>C. </a:t>
            </a:r>
            <a:r>
              <a:rPr lang="en-GB" sz="1200" b="1" dirty="0" err="1" smtClean="0"/>
              <a:t>Tien</a:t>
            </a:r>
            <a:r>
              <a:rPr lang="en-GB" sz="1200" b="1" dirty="0" smtClean="0"/>
              <a:t> et al, Ferroelectrics</a:t>
            </a:r>
            <a:r>
              <a:rPr lang="en-GB" sz="1200" b="1" dirty="0" smtClean="0"/>
              <a:t>, </a:t>
            </a:r>
            <a:r>
              <a:rPr lang="ru-RU" sz="1200" b="1" dirty="0" smtClean="0"/>
              <a:t>2008, 366, </a:t>
            </a:r>
            <a:r>
              <a:rPr lang="ru-RU" sz="1200" b="1" dirty="0" smtClean="0"/>
              <a:t>74</a:t>
            </a:r>
            <a:endParaRPr lang="en-US" sz="1200" b="1" dirty="0" smtClean="0"/>
          </a:p>
          <a:p>
            <a:r>
              <a:rPr lang="en-US" sz="1200" b="1" dirty="0" smtClean="0"/>
              <a:t>C. </a:t>
            </a:r>
            <a:r>
              <a:rPr lang="en-US" sz="1200" b="1" dirty="0" err="1" smtClean="0"/>
              <a:t>Tien</a:t>
            </a:r>
            <a:r>
              <a:rPr lang="en-US" sz="1200" b="1" dirty="0" smtClean="0"/>
              <a:t>, </a:t>
            </a:r>
            <a:r>
              <a:rPr lang="en-US" sz="1200" b="1" dirty="0" smtClean="0"/>
              <a:t>et al, Phys</a:t>
            </a:r>
            <a:r>
              <a:rPr lang="en-US" sz="1200" b="1" dirty="0" smtClean="0"/>
              <a:t>. Rev. B 72, 104105 (2005).</a:t>
            </a:r>
            <a:endParaRPr lang="ru-RU" sz="1200" b="1" dirty="0"/>
          </a:p>
        </p:txBody>
      </p:sp>
    </p:spTree>
    <p:extLst>
      <p:ext uri="{BB962C8B-B14F-4D97-AF65-F5344CB8AC3E}">
        <p14:creationId xmlns="" xmlns:p14="http://schemas.microsoft.com/office/powerpoint/2010/main" val="26972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3" name="Рисунок 2" descr="T1lo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24744"/>
            <a:ext cx="3544648" cy="3404331"/>
          </a:xfrm>
          <a:prstGeom prst="rect">
            <a:avLst/>
          </a:prstGeom>
        </p:spPr>
      </p:pic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3909035" y="4509120"/>
          <a:ext cx="5234965" cy="692696"/>
        </p:xfrm>
        <a:graphic>
          <a:graphicData uri="http://schemas.openxmlformats.org/presentationml/2006/ole">
            <p:oleObj spid="_x0000_s66561" name="Equation" r:id="rId4" imgW="4394200" imgH="584200" progId="Equation.DSMT4">
              <p:embed/>
            </p:oleObj>
          </a:graphicData>
        </a:graphic>
      </p:graphicFrame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764704"/>
            <a:ext cx="3549774" cy="343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3926801" cy="36609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4765" y="260648"/>
            <a:ext cx="3433505" cy="2983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3243900"/>
            <a:ext cx="3366230" cy="33268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83568" y="404664"/>
            <a:ext cx="3136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NaNO2 within porous alumina 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0781-43A5-4C64-ACAF-DDD2EFDF928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64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184" y="117625"/>
            <a:ext cx="445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5. Rochelle salt, NaKC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6</a:t>
            </a:r>
            <a:r>
              <a:rPr lang="en-US" sz="2400" b="1" dirty="0" smtClean="0"/>
              <a:t>·4H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O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29544" y="1019637"/>
            <a:ext cx="3797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MCM-41 and SBA-16 molecular sieves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661248"/>
            <a:ext cx="3672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baseline="30000" dirty="0">
                <a:latin typeface="Times-Roman"/>
              </a:rPr>
              <a:t>23</a:t>
            </a:r>
            <a:r>
              <a:rPr lang="en-US" sz="1600" b="1" dirty="0">
                <a:latin typeface="Times-Roman"/>
              </a:rPr>
              <a:t>Na MQ MAS </a:t>
            </a:r>
            <a:r>
              <a:rPr lang="en-US" sz="1600" b="1" dirty="0" smtClean="0">
                <a:latin typeface="Times-Roman"/>
              </a:rPr>
              <a:t>spectrum</a:t>
            </a:r>
          </a:p>
          <a:p>
            <a:pPr algn="ctr"/>
            <a:r>
              <a:rPr lang="en-US" sz="1400" b="1" dirty="0" smtClean="0"/>
              <a:t>for the sample with 37 °A pores,</a:t>
            </a:r>
          </a:p>
          <a:p>
            <a:pPr algn="ctr"/>
            <a:r>
              <a:rPr lang="en-US" sz="1400" b="1" dirty="0" smtClean="0"/>
              <a:t>evidence for additional structures.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1920" y="302291"/>
            <a:ext cx="2927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Times-Roman"/>
              </a:rPr>
              <a:t>Two transitions at </a:t>
            </a:r>
            <a:r>
              <a:rPr lang="en-US" sz="1600" b="1" dirty="0">
                <a:latin typeface="Times-Roman"/>
              </a:rPr>
              <a:t>297 K and </a:t>
            </a:r>
            <a:r>
              <a:rPr lang="en-US" sz="1600" b="1" dirty="0" smtClean="0">
                <a:latin typeface="Times-Roman"/>
              </a:rPr>
              <a:t>at </a:t>
            </a:r>
            <a:r>
              <a:rPr lang="en-US" sz="1600" b="1" dirty="0">
                <a:latin typeface="Times-Roman"/>
              </a:rPr>
              <a:t>255 </a:t>
            </a:r>
            <a:r>
              <a:rPr lang="en-US" sz="1600" b="1" dirty="0" smtClean="0">
                <a:latin typeface="Times-Roman"/>
              </a:rPr>
              <a:t>K in bulk</a:t>
            </a:r>
            <a:endParaRPr lang="ru-RU" sz="1600" b="1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0781-43A5-4C64-ACAF-DDD2EFDF9282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5661248"/>
            <a:ext cx="40324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baseline="30000" dirty="0" smtClean="0">
                <a:latin typeface="Times-Roman"/>
              </a:rPr>
              <a:t>23</a:t>
            </a:r>
            <a:r>
              <a:rPr lang="en-US" sz="1600" b="1" dirty="0" smtClean="0">
                <a:latin typeface="Times-Roman"/>
              </a:rPr>
              <a:t>Na relaxation time</a:t>
            </a:r>
          </a:p>
          <a:p>
            <a:pPr algn="ctr"/>
            <a:r>
              <a:rPr lang="en-US" sz="1400" b="1" dirty="0" smtClean="0"/>
              <a:t>MCM-41 with 26 °A pores (circles and diamonds) and in bulk Rochelle salt (triangles).</a:t>
            </a:r>
            <a:endParaRPr lang="ru-RU" sz="1400" b="1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10220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T1(T)-col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772815"/>
            <a:ext cx="3672408" cy="372203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67544" y="6453336"/>
            <a:ext cx="4171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 smtClean="0"/>
              <a:t>C. </a:t>
            </a:r>
            <a:r>
              <a:rPr lang="en-GB" sz="1400" b="1" dirty="0" err="1" smtClean="0"/>
              <a:t>Tien</a:t>
            </a:r>
            <a:r>
              <a:rPr lang="en-GB" sz="1400" b="1" dirty="0" smtClean="0"/>
              <a:t> et al, J. Phys.: Cond. Matter 20, 215205 (2008) </a:t>
            </a:r>
            <a:endParaRPr lang="ru-RU" sz="1400" b="1" dirty="0"/>
          </a:p>
        </p:txBody>
      </p:sp>
    </p:spTree>
    <p:extLst>
      <p:ext uri="{BB962C8B-B14F-4D97-AF65-F5344CB8AC3E}">
        <p14:creationId xmlns="" xmlns:p14="http://schemas.microsoft.com/office/powerpoint/2010/main" val="690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EABC-7028-4361-BD49-E127A6E318E5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0"/>
            <a:ext cx="4532010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</a:rPr>
              <a:t>6. Impact of coupling between </a:t>
            </a:r>
            <a:r>
              <a:rPr lang="en-US" b="1" dirty="0" err="1" smtClean="0">
                <a:latin typeface="Times New Roman" panose="02020603050405020304" pitchFamily="18" charset="0"/>
              </a:rPr>
              <a:t>nanoparticles</a:t>
            </a:r>
            <a:endParaRPr lang="en-US" b="1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48680"/>
            <a:ext cx="8496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The </a:t>
            </a:r>
            <a:r>
              <a:rPr lang="en-US" sz="1600" b="1" dirty="0" smtClean="0"/>
              <a:t>main difference between isolated particles and </a:t>
            </a:r>
            <a:r>
              <a:rPr lang="en-US" sz="1600" b="1" dirty="0" smtClean="0"/>
              <a:t>particles, </a:t>
            </a:r>
            <a:r>
              <a:rPr lang="en-US" sz="1600" b="1" dirty="0" smtClean="0"/>
              <a:t>which are components of </a:t>
            </a:r>
            <a:r>
              <a:rPr lang="en-US" sz="1600" b="1" dirty="0" err="1" smtClean="0"/>
              <a:t>nanocomposites</a:t>
            </a:r>
            <a:r>
              <a:rPr lang="en-US" sz="1600" b="1" dirty="0" smtClean="0"/>
              <a:t> </a:t>
            </a:r>
            <a:r>
              <a:rPr lang="en-US" sz="1600" b="1" dirty="0" smtClean="0"/>
              <a:t>(</a:t>
            </a:r>
            <a:r>
              <a:rPr lang="en-US" sz="1600" b="1" dirty="0" err="1" smtClean="0"/>
              <a:t>nanoceramics</a:t>
            </a:r>
            <a:r>
              <a:rPr lang="en-US" sz="1600" b="1" dirty="0" smtClean="0"/>
              <a:t> </a:t>
            </a:r>
            <a:r>
              <a:rPr lang="en-US" sz="1600" b="1" dirty="0" smtClean="0"/>
              <a:t>and </a:t>
            </a:r>
            <a:r>
              <a:rPr lang="en-US" sz="1600" b="1" dirty="0" smtClean="0"/>
              <a:t>loaded </a:t>
            </a:r>
            <a:r>
              <a:rPr lang="en-US" sz="1600" b="1" dirty="0" err="1" smtClean="0"/>
              <a:t>nanoporous</a:t>
            </a:r>
            <a:r>
              <a:rPr lang="en-US" sz="1600" b="1" dirty="0" smtClean="0"/>
              <a:t> matrices), arises </a:t>
            </a:r>
            <a:r>
              <a:rPr lang="en-US" sz="1600" b="1" dirty="0" smtClean="0"/>
              <a:t>due to coupling between adjacent small </a:t>
            </a:r>
            <a:r>
              <a:rPr lang="en-US" sz="1600" b="1" dirty="0" smtClean="0"/>
              <a:t>particles and with the matrix</a:t>
            </a:r>
            <a:r>
              <a:rPr lang="en-US" sz="1600" b="1" dirty="0" smtClean="0"/>
              <a:t>. </a:t>
            </a:r>
            <a:endParaRPr lang="en-US" sz="1600" b="1" dirty="0" smtClean="0"/>
          </a:p>
          <a:p>
            <a:r>
              <a:rPr lang="en-US" sz="1600" b="1" dirty="0" smtClean="0"/>
              <a:t>We used two </a:t>
            </a:r>
            <a:r>
              <a:rPr lang="en-US" sz="1600" b="1" dirty="0" smtClean="0"/>
              <a:t>approaches </a:t>
            </a:r>
            <a:r>
              <a:rPr lang="en-US" sz="1600" b="1" dirty="0" smtClean="0"/>
              <a:t>to </a:t>
            </a:r>
            <a:r>
              <a:rPr lang="en-US" sz="1600" b="1" dirty="0" smtClean="0"/>
              <a:t>treat the ferroelectric phase transition in a system of linked </a:t>
            </a:r>
            <a:r>
              <a:rPr lang="en-US" sz="1600" b="1" dirty="0" err="1" smtClean="0"/>
              <a:t>nanoparticles</a:t>
            </a:r>
            <a:r>
              <a:rPr lang="en-US" sz="1600" b="1" dirty="0" smtClean="0"/>
              <a:t>: </a:t>
            </a:r>
            <a:r>
              <a:rPr lang="en-US" sz="1600" b="1" dirty="0" smtClean="0"/>
              <a:t>phenomenological Landau </a:t>
            </a:r>
            <a:r>
              <a:rPr lang="en-US" sz="1600" b="1" dirty="0" smtClean="0"/>
              <a:t>theory </a:t>
            </a:r>
            <a:r>
              <a:rPr lang="en-US" sz="1600" b="1" dirty="0" smtClean="0"/>
              <a:t>and </a:t>
            </a:r>
            <a:r>
              <a:rPr lang="en-US" sz="1600" b="1" dirty="0" err="1" smtClean="0"/>
              <a:t>Ising</a:t>
            </a:r>
            <a:r>
              <a:rPr lang="en-US" sz="1600" b="1" dirty="0" smtClean="0"/>
              <a:t> model.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093296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A.V</a:t>
            </a:r>
            <a:r>
              <a:rPr lang="en-US" sz="1200" b="1" dirty="0" smtClean="0"/>
              <a:t>. </a:t>
            </a:r>
            <a:r>
              <a:rPr lang="en-US" sz="1200" b="1" dirty="0" err="1" smtClean="0"/>
              <a:t>Uskov</a:t>
            </a:r>
            <a:r>
              <a:rPr lang="en-US" sz="1200" b="1" dirty="0" smtClean="0"/>
              <a:t>, et al, </a:t>
            </a:r>
            <a:r>
              <a:rPr lang="en-US" sz="1200" b="1" dirty="0" smtClean="0"/>
              <a:t>Ferroelectrics, 2015, 482, </a:t>
            </a:r>
            <a:r>
              <a:rPr lang="en-US" sz="1200" b="1" dirty="0" smtClean="0"/>
              <a:t>70</a:t>
            </a:r>
          </a:p>
          <a:p>
            <a:r>
              <a:rPr lang="en-US" sz="1200" b="1" dirty="0" smtClean="0"/>
              <a:t>E.V. </a:t>
            </a:r>
            <a:r>
              <a:rPr lang="en-US" sz="1200" b="1" dirty="0" err="1" smtClean="0"/>
              <a:t>Charnaya</a:t>
            </a:r>
            <a:r>
              <a:rPr lang="en-US" sz="1200" b="1" dirty="0" smtClean="0"/>
              <a:t> et al, Ferroelectrics</a:t>
            </a:r>
            <a:r>
              <a:rPr lang="en-US" sz="1200" b="1" dirty="0" smtClean="0"/>
              <a:t>, 2007, 350, </a:t>
            </a:r>
            <a:r>
              <a:rPr lang="en-US" sz="1200" b="1" dirty="0" smtClean="0"/>
              <a:t>75</a:t>
            </a:r>
          </a:p>
          <a:p>
            <a:r>
              <a:rPr lang="en-US" sz="1200" b="1" dirty="0" smtClean="0"/>
              <a:t>A.L. </a:t>
            </a:r>
            <a:r>
              <a:rPr lang="en-US" sz="1200" b="1" dirty="0" err="1" smtClean="0"/>
              <a:t>Pirozerskii</a:t>
            </a:r>
            <a:r>
              <a:rPr lang="en-US" sz="1200" b="1" dirty="0" smtClean="0"/>
              <a:t> </a:t>
            </a:r>
            <a:r>
              <a:rPr lang="en-US" sz="1200" b="1" dirty="0" smtClean="0"/>
              <a:t>et al, </a:t>
            </a:r>
            <a:r>
              <a:rPr lang="ru-RU" sz="1200" b="1" dirty="0" err="1" smtClean="0"/>
              <a:t>Phys</a:t>
            </a:r>
            <a:r>
              <a:rPr lang="ru-RU" sz="1200" b="1" dirty="0" smtClean="0"/>
              <a:t>. </a:t>
            </a:r>
            <a:r>
              <a:rPr lang="ru-RU" sz="1200" b="1" dirty="0" err="1" smtClean="0"/>
              <a:t>Solid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State</a:t>
            </a:r>
            <a:r>
              <a:rPr lang="ru-RU" sz="1200" b="1" dirty="0" smtClean="0"/>
              <a:t> 52, 620 (2010</a:t>
            </a:r>
            <a:r>
              <a:rPr lang="ru-RU" sz="1200" b="1" dirty="0" smtClean="0"/>
              <a:t>)</a:t>
            </a:r>
            <a:endParaRPr lang="en-US" sz="1200" b="1" dirty="0" smtClean="0"/>
          </a:p>
        </p:txBody>
      </p:sp>
      <p:pic>
        <p:nvPicPr>
          <p:cNvPr id="7" name="Рисунок 6" descr="D:\workspace\Pov ray\ready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512" y="2276872"/>
            <a:ext cx="309634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000" y="4869160"/>
            <a:ext cx="2987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Cubic lattice of particles consisted of </a:t>
            </a:r>
            <a:r>
              <a:rPr lang="en-US" sz="1400" b="1" i="1" dirty="0" smtClean="0"/>
              <a:t>n</a:t>
            </a:r>
            <a:r>
              <a:rPr lang="en-US" sz="1400" b="1" dirty="0" smtClean="0"/>
              <a:t>=27 cubic cells</a:t>
            </a:r>
            <a:endParaRPr lang="ru-RU" sz="1400" b="1" dirty="0"/>
          </a:p>
        </p:txBody>
      </p:sp>
      <p:pic>
        <p:nvPicPr>
          <p:cNvPr id="9" name="Рисунок 8" descr="Fig6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7008" y="1844824"/>
            <a:ext cx="3973612" cy="33158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94920" y="5229200"/>
            <a:ext cx="51490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Dependence of the relative phase transition temperature in a tetragonal array of particles without tunneling on </a:t>
            </a:r>
            <a:r>
              <a:rPr lang="en-US" sz="1400" b="1" i="1" dirty="0" smtClean="0"/>
              <a:t>a/a' and </a:t>
            </a:r>
            <a:r>
              <a:rPr lang="en-US" sz="1400" b="1" i="1" dirty="0" smtClean="0"/>
              <a:t>c/a for different G. </a:t>
            </a:r>
            <a:endParaRPr lang="en-US" sz="1400" b="1" i="1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2339752" y="2780928"/>
            <a:ext cx="5059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Thank you for your attention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EB01-45F9-43DF-89A5-FC0EB0D09B9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11919</TotalTime>
  <Words>1234</Words>
  <Application>Microsoft Office PowerPoint</Application>
  <PresentationFormat>Экран (4:3)</PresentationFormat>
  <Paragraphs>139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Тема Office</vt:lpstr>
      <vt:lpstr>Plot</vt:lpstr>
      <vt:lpstr>MathType 6.0 Equation</vt:lpstr>
      <vt:lpstr>Equation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Liquid-liquid phase transition in metallic melts   Elena V. Charnaya, Denis Yu. Nefedov, Allisher A. Vasil’ev, Andrei V. Uskov   Physics Faculty, St. Petersburg State University, 198504 Russia</dc:title>
  <dc:creator>Asus</dc:creator>
  <cp:lastModifiedBy>Asus</cp:lastModifiedBy>
  <cp:revision>170</cp:revision>
  <dcterms:created xsi:type="dcterms:W3CDTF">2024-03-23T16:05:19Z</dcterms:created>
  <dcterms:modified xsi:type="dcterms:W3CDTF">2024-05-01T16:06:45Z</dcterms:modified>
</cp:coreProperties>
</file>