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theme/theme6.xml" ContentType="application/vnd.openxmlformats-officedocument.theme+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9.xml" ContentType="application/vnd.openxmlformats-officedocument.theme+xml"/>
  <Override PartName="/ppt/slideLayouts/slideLayout12.xml" ContentType="application/vnd.openxmlformats-officedocument.presentationml.slideLayout+xml"/>
  <Override PartName="/ppt/theme/theme10.xml" ContentType="application/vnd.openxmlformats-officedocument.theme+xml"/>
  <Override PartName="/ppt/slideLayouts/slideLayout13.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 id="2147483664" r:id="rId9"/>
    <p:sldMasterId id="2147483666" r:id="rId10"/>
    <p:sldMasterId id="2147483668" r:id="rId11"/>
  </p:sldMasterIdLst>
  <p:notesMasterIdLst>
    <p:notesMasterId r:id="rId31"/>
  </p:notesMasterIdLst>
  <p:sldIdLst>
    <p:sldId id="256" r:id="rId12"/>
    <p:sldId id="257" r:id="rId13"/>
    <p:sldId id="258" r:id="rId14"/>
    <p:sldId id="259" r:id="rId15"/>
    <p:sldId id="260" r:id="rId16"/>
    <p:sldId id="279" r:id="rId17"/>
    <p:sldId id="262" r:id="rId18"/>
    <p:sldId id="263" r:id="rId19"/>
    <p:sldId id="264" r:id="rId20"/>
    <p:sldId id="278" r:id="rId21"/>
    <p:sldId id="265" r:id="rId22"/>
    <p:sldId id="277" r:id="rId23"/>
    <p:sldId id="269" r:id="rId24"/>
    <p:sldId id="268" r:id="rId25"/>
    <p:sldId id="270" r:id="rId26"/>
    <p:sldId id="276" r:id="rId27"/>
    <p:sldId id="273" r:id="rId28"/>
    <p:sldId id="274" r:id="rId29"/>
    <p:sldId id="275" r:id="rId30"/>
  </p:sldIdLst>
  <p:sldSz cx="7620000" cy="5715000"/>
  <p:notesSz cx="7772400" cy="100584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pos="24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538" y="77"/>
      </p:cViewPr>
      <p:guideLst>
        <p:guide orient="horz" pos="1800"/>
        <p:guide pos="240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tableStyles" Target="tableStyles.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368675" cy="5032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4402138" y="0"/>
            <a:ext cx="3368675" cy="503238"/>
          </a:xfrm>
          <a:prstGeom prst="rect">
            <a:avLst/>
          </a:prstGeom>
        </p:spPr>
        <p:txBody>
          <a:bodyPr vert="horz" lIns="91440" tIns="45720" rIns="91440" bIns="45720" rtlCol="0"/>
          <a:lstStyle>
            <a:lvl1pPr algn="r">
              <a:defRPr sz="1200"/>
            </a:lvl1pPr>
          </a:lstStyle>
          <a:p>
            <a:fld id="{B7EEB6EA-6E1A-4875-9AD9-757BF02FE4C1}" type="datetimeFigureOut">
              <a:rPr lang="ru-RU" smtClean="0"/>
              <a:t>01.07.2024</a:t>
            </a:fld>
            <a:endParaRPr lang="ru-RU"/>
          </a:p>
        </p:txBody>
      </p:sp>
      <p:sp>
        <p:nvSpPr>
          <p:cNvPr id="4" name="Образ слайда 3"/>
          <p:cNvSpPr>
            <a:spLocks noGrp="1" noRot="1" noChangeAspect="1"/>
          </p:cNvSpPr>
          <p:nvPr>
            <p:ph type="sldImg" idx="2"/>
          </p:nvPr>
        </p:nvSpPr>
        <p:spPr>
          <a:xfrm>
            <a:off x="1371600" y="754063"/>
            <a:ext cx="5029200" cy="37719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777875" y="4778375"/>
            <a:ext cx="6216650" cy="4525963"/>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553575"/>
            <a:ext cx="3368675" cy="503238"/>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4402138" y="9553575"/>
            <a:ext cx="3368675" cy="503238"/>
          </a:xfrm>
          <a:prstGeom prst="rect">
            <a:avLst/>
          </a:prstGeom>
        </p:spPr>
        <p:txBody>
          <a:bodyPr vert="horz" lIns="91440" tIns="45720" rIns="91440" bIns="45720" rtlCol="0" anchor="b"/>
          <a:lstStyle>
            <a:lvl1pPr algn="r">
              <a:defRPr sz="1200"/>
            </a:lvl1pPr>
          </a:lstStyle>
          <a:p>
            <a:fld id="{E1109219-1B2F-4ADE-9194-0B22245DE621}" type="slidenum">
              <a:rPr lang="ru-RU" smtClean="0"/>
              <a:t>‹#›</a:t>
            </a:fld>
            <a:endParaRPr lang="ru-RU"/>
          </a:p>
        </p:txBody>
      </p:sp>
    </p:spTree>
    <p:extLst>
      <p:ext uri="{BB962C8B-B14F-4D97-AF65-F5344CB8AC3E}">
        <p14:creationId xmlns:p14="http://schemas.microsoft.com/office/powerpoint/2010/main" val="3929665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754063"/>
            <a:ext cx="5029200" cy="37719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1109219-1B2F-4ADE-9194-0B22245DE621}" type="slidenum">
              <a:rPr lang="ru-RU" smtClean="0"/>
              <a:t>15</a:t>
            </a:fld>
            <a:endParaRPr lang="ru-RU"/>
          </a:p>
        </p:txBody>
      </p:sp>
    </p:spTree>
    <p:extLst>
      <p:ext uri="{BB962C8B-B14F-4D97-AF65-F5344CB8AC3E}">
        <p14:creationId xmlns:p14="http://schemas.microsoft.com/office/powerpoint/2010/main" val="2175893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754063"/>
            <a:ext cx="5029200" cy="37719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1109219-1B2F-4ADE-9194-0B22245DE621}" type="slidenum">
              <a:rPr lang="ru-RU" smtClean="0"/>
              <a:t>18</a:t>
            </a:fld>
            <a:endParaRPr lang="ru-RU"/>
          </a:p>
        </p:txBody>
      </p:sp>
    </p:spTree>
    <p:extLst>
      <p:ext uri="{BB962C8B-B14F-4D97-AF65-F5344CB8AC3E}">
        <p14:creationId xmlns:p14="http://schemas.microsoft.com/office/powerpoint/2010/main" val="755367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5" name="PlaceHolder 1"/>
          <p:cNvSpPr>
            <a:spLocks noGrp="1"/>
          </p:cNvSpPr>
          <p:nvPr>
            <p:ph type="title"/>
          </p:nvPr>
        </p:nvSpPr>
        <p:spPr>
          <a:xfrm>
            <a:off x="381000" y="227880"/>
            <a:ext cx="6857700" cy="954000"/>
          </a:xfrm>
          <a:prstGeom prst="rect">
            <a:avLst/>
          </a:prstGeom>
          <a:noFill/>
          <a:ln w="0">
            <a:noFill/>
          </a:ln>
        </p:spPr>
        <p:txBody>
          <a:bodyPr lIns="0" tIns="0" rIns="0" bIns="0" anchor="ctr">
            <a:noAutofit/>
          </a:bodyPr>
          <a:lstStyle>
            <a:lvl1pPr indent="0">
              <a:buNone/>
              <a:defRPr/>
            </a:lvl1pPr>
          </a:lstStyle>
          <a:p>
            <a:pPr indent="0">
              <a:buNone/>
            </a:pPr>
            <a:endParaRPr lang="ru-RU" sz="1500" b="0" strike="noStrike" spc="-1">
              <a:solidFill>
                <a:schemeClr val="dk1"/>
              </a:solidFill>
              <a:latin typeface="Calibri"/>
            </a:endParaRPr>
          </a:p>
        </p:txBody>
      </p:sp>
      <p:sp>
        <p:nvSpPr>
          <p:cNvPr id="6" name="PlaceHolder 2"/>
          <p:cNvSpPr>
            <a:spLocks noGrp="1"/>
          </p:cNvSpPr>
          <p:nvPr>
            <p:ph type="subTitle"/>
          </p:nvPr>
        </p:nvSpPr>
        <p:spPr>
          <a:xfrm>
            <a:off x="381000" y="1337040"/>
            <a:ext cx="6857700" cy="3314160"/>
          </a:xfrm>
          <a:prstGeom prst="rect">
            <a:avLst/>
          </a:prstGeom>
          <a:noFill/>
          <a:ln w="0">
            <a:noFill/>
          </a:ln>
        </p:spPr>
        <p:txBody>
          <a:bodyPr lIns="0" tIns="0" rIns="0" bIns="0" anchor="ctr">
            <a:noAutofit/>
          </a:bodyPr>
          <a:lstStyle>
            <a:lvl1pPr indent="0" algn="ctr">
              <a:buNone/>
              <a:defRPr/>
            </a:lvl1pPr>
          </a:lstStyle>
          <a:p>
            <a:pPr indent="0" algn="ctr">
              <a:buNone/>
            </a:pPr>
            <a:endParaRPr lang="en-US" sz="2667" b="0" strike="noStrike" spc="-1">
              <a:solidFill>
                <a:srgbClr val="000000"/>
              </a:solidFill>
              <a:latin typeface="Arial"/>
            </a:endParaRPr>
          </a:p>
        </p:txBody>
      </p:sp>
      <p:sp>
        <p:nvSpPr>
          <p:cNvPr id="4" name="PlaceHolder 3"/>
          <p:cNvSpPr>
            <a:spLocks noGrp="1"/>
          </p:cNvSpPr>
          <p:nvPr>
            <p:ph type="ftr" idx="2"/>
          </p:nvPr>
        </p:nvSpPr>
        <p:spPr/>
        <p:txBody>
          <a:bodyPr/>
          <a:lstStyle/>
          <a:p>
            <a:r>
              <a:rPr lang="ru-RU"/>
              <a:t>Оптика атмосферы и океана. Физика атмосферы. Санкт-Петербург, 1-4 июля 2024</a:t>
            </a:r>
            <a:endParaRPr/>
          </a:p>
        </p:txBody>
      </p:sp>
      <p:sp>
        <p:nvSpPr>
          <p:cNvPr id="2" name="PlaceHolder 4"/>
          <p:cNvSpPr>
            <a:spLocks noGrp="1"/>
          </p:cNvSpPr>
          <p:nvPr>
            <p:ph type="sldNum" idx="3"/>
          </p:nvPr>
        </p:nvSpPr>
        <p:spPr/>
        <p:txBody>
          <a:bodyPr/>
          <a:lstStyle/>
          <a:p>
            <a:fld id="{5E688833-F0BB-418B-8946-BB695C69A268}" type="slidenum">
              <a:t>‹#›</a:t>
            </a:fld>
            <a:endParaRPr/>
          </a:p>
        </p:txBody>
      </p:sp>
      <p:sp>
        <p:nvSpPr>
          <p:cNvPr id="3" name="PlaceHolder 5"/>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rPr lang="ru-RU"/>
              <a:t>Оптика атмосферы и океана. Физика атмосферы. Санкт-Петербург, 1-4 июля 2024</a:t>
            </a:r>
            <a:endParaRPr/>
          </a:p>
        </p:txBody>
      </p:sp>
      <p:sp>
        <p:nvSpPr>
          <p:cNvPr id="3" name="PlaceHolder 2"/>
          <p:cNvSpPr>
            <a:spLocks noGrp="1"/>
          </p:cNvSpPr>
          <p:nvPr>
            <p:ph type="sldNum" idx="6"/>
          </p:nvPr>
        </p:nvSpPr>
        <p:spPr/>
        <p:txBody>
          <a:bodyPr/>
          <a:lstStyle/>
          <a:p>
            <a:fld id="{3218F343-BC09-41DF-8FF2-92656B37546D}" type="slidenum">
              <a:t>‹#›</a:t>
            </a:fld>
            <a:endParaRP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lstStyle/>
          <a:p>
            <a:r>
              <a:rPr lang="ru-RU"/>
              <a:t>Оптика атмосферы и океана. Физика атмосферы. Санкт-Петербург, 1-4 июля 2024</a:t>
            </a:r>
            <a:endParaRPr/>
          </a:p>
        </p:txBody>
      </p:sp>
      <p:sp>
        <p:nvSpPr>
          <p:cNvPr id="3" name="PlaceHolder 2"/>
          <p:cNvSpPr>
            <a:spLocks noGrp="1"/>
          </p:cNvSpPr>
          <p:nvPr>
            <p:ph type="sldNum" idx="9"/>
          </p:nvPr>
        </p:nvSpPr>
        <p:spPr/>
        <p:txBody>
          <a:bodyPr/>
          <a:lstStyle/>
          <a:p>
            <a:fld id="{27059E58-9143-4A6A-9123-D70AD5D7A9F5}" type="slidenum">
              <a:t>‹#›</a:t>
            </a:fld>
            <a:endParaRPr/>
          </a:p>
        </p:txBody>
      </p:sp>
      <p:sp>
        <p:nvSpPr>
          <p:cNvPr id="4" name="PlaceHolder 3"/>
          <p:cNvSpPr>
            <a:spLocks noGrp="1"/>
          </p:cNvSpPr>
          <p:nvPr>
            <p:ph type="dt" idx="7"/>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PlaceHolder 1"/>
          <p:cNvSpPr>
            <a:spLocks noGrp="1"/>
          </p:cNvSpPr>
          <p:nvPr>
            <p:ph type="title"/>
          </p:nvPr>
        </p:nvSpPr>
        <p:spPr>
          <a:xfrm>
            <a:off x="381000" y="227880"/>
            <a:ext cx="6857700" cy="954000"/>
          </a:xfrm>
          <a:prstGeom prst="rect">
            <a:avLst/>
          </a:prstGeom>
          <a:noFill/>
          <a:ln w="0">
            <a:noFill/>
          </a:ln>
        </p:spPr>
        <p:txBody>
          <a:bodyPr lIns="0" tIns="0" rIns="0" bIns="0" anchor="ctr">
            <a:noAutofit/>
          </a:bodyPr>
          <a:lstStyle>
            <a:lvl1pPr indent="0">
              <a:buNone/>
              <a:defRPr/>
            </a:lvl1pPr>
          </a:lstStyle>
          <a:p>
            <a:pPr indent="0">
              <a:buNone/>
            </a:pPr>
            <a:endParaRPr lang="ru-RU" sz="1500" b="0" strike="noStrike" spc="-1">
              <a:solidFill>
                <a:schemeClr val="dk1"/>
              </a:solidFill>
              <a:latin typeface="Calibri"/>
            </a:endParaRPr>
          </a:p>
        </p:txBody>
      </p:sp>
      <p:sp>
        <p:nvSpPr>
          <p:cNvPr id="23" name="PlaceHolder 2"/>
          <p:cNvSpPr>
            <a:spLocks noGrp="1"/>
          </p:cNvSpPr>
          <p:nvPr>
            <p:ph/>
          </p:nvPr>
        </p:nvSpPr>
        <p:spPr>
          <a:xfrm>
            <a:off x="381000" y="1337040"/>
            <a:ext cx="6857700" cy="3314160"/>
          </a:xfrm>
          <a:prstGeom prst="rect">
            <a:avLst/>
          </a:prstGeom>
          <a:noFill/>
          <a:ln w="0">
            <a:noFill/>
          </a:ln>
        </p:spPr>
        <p:txBody>
          <a:bodyPr lIns="0" tIns="0" rIns="0" bIns="0" anchor="t">
            <a:normAutofit/>
          </a:bodyPr>
          <a:lstStyle>
            <a:lvl1pPr indent="0">
              <a:spcBef>
                <a:spcPts val="1181"/>
              </a:spcBef>
              <a:buNone/>
              <a:defRPr/>
            </a:lvl1pPr>
          </a:lstStyle>
          <a:p>
            <a:pPr indent="0">
              <a:spcBef>
                <a:spcPts val="1417"/>
              </a:spcBef>
              <a:buNone/>
            </a:pPr>
            <a:endParaRPr lang="ru-RU" sz="2667" b="0" strike="noStrike" spc="-1">
              <a:solidFill>
                <a:schemeClr val="dk1"/>
              </a:solidFill>
              <a:latin typeface="Calibri"/>
            </a:endParaRPr>
          </a:p>
        </p:txBody>
      </p:sp>
      <p:sp>
        <p:nvSpPr>
          <p:cNvPr id="4" name="PlaceHolder 3"/>
          <p:cNvSpPr>
            <a:spLocks noGrp="1"/>
          </p:cNvSpPr>
          <p:nvPr>
            <p:ph type="ftr" idx="11"/>
          </p:nvPr>
        </p:nvSpPr>
        <p:spPr/>
        <p:txBody>
          <a:bodyPr/>
          <a:lstStyle/>
          <a:p>
            <a:r>
              <a:rPr lang="ru-RU"/>
              <a:t>Оптика атмосферы и океана. Физика атмосферы. Санкт-Петербург, 1-4 июля 2024</a:t>
            </a:r>
            <a:endParaRPr/>
          </a:p>
        </p:txBody>
      </p:sp>
      <p:sp>
        <p:nvSpPr>
          <p:cNvPr id="5" name="PlaceHolder 4"/>
          <p:cNvSpPr>
            <a:spLocks noGrp="1"/>
          </p:cNvSpPr>
          <p:nvPr>
            <p:ph type="sldNum" idx="12"/>
          </p:nvPr>
        </p:nvSpPr>
        <p:spPr/>
        <p:txBody>
          <a:bodyPr/>
          <a:lstStyle/>
          <a:p>
            <a:fld id="{3806A733-1E38-4B6D-8799-FC20F0A54D9B}" type="slidenum">
              <a:t>‹#›</a:t>
            </a:fld>
            <a:endParaRPr/>
          </a:p>
        </p:txBody>
      </p:sp>
      <p:sp>
        <p:nvSpPr>
          <p:cNvPr id="6" name="PlaceHolder 5"/>
          <p:cNvSpPr>
            <a:spLocks noGrp="1"/>
          </p:cNvSpPr>
          <p:nvPr>
            <p:ph type="dt" idx="10"/>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p>
        </p:txBody>
      </p:sp>
      <p:sp>
        <p:nvSpPr>
          <p:cNvPr id="3" name="Нижний колонтитул 2"/>
          <p:cNvSpPr>
            <a:spLocks noGrp="1"/>
          </p:cNvSpPr>
          <p:nvPr>
            <p:ph type="ftr" sz="quarter" idx="11"/>
          </p:nvPr>
        </p:nvSpPr>
        <p:spPr/>
        <p:txBody>
          <a:bodyPr/>
          <a:lstStyle/>
          <a:p>
            <a:r>
              <a:rPr lang="ru-RU"/>
              <a:t>Оптика атмосферы и океана. Физика атмосферы. Санкт-Петербург, 1-4 июля 2024</a:t>
            </a:r>
          </a:p>
        </p:txBody>
      </p:sp>
      <p:sp>
        <p:nvSpPr>
          <p:cNvPr id="4" name="Номер слайда 3"/>
          <p:cNvSpPr>
            <a:spLocks noGrp="1"/>
          </p:cNvSpPr>
          <p:nvPr>
            <p:ph type="sldNum" sz="quarter" idx="12"/>
          </p:nvPr>
        </p:nvSpPr>
        <p:spPr/>
        <p:txBody>
          <a:bodyPr/>
          <a:lstStyle/>
          <a:p>
            <a:fld id="{E3F73268-CF41-401C-A120-D63CD161123C}" type="slidenum">
              <a:rPr lang="ru-RU" smtClean="0"/>
              <a:t>‹#›</a:t>
            </a:fld>
            <a:endParaRPr lang="ru-RU"/>
          </a:p>
        </p:txBody>
      </p:sp>
    </p:spTree>
    <p:extLst>
      <p:ext uri="{BB962C8B-B14F-4D97-AF65-F5344CB8AC3E}">
        <p14:creationId xmlns:p14="http://schemas.microsoft.com/office/powerpoint/2010/main" val="653974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Заголовок раздела">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lstStyle/>
          <a:p>
            <a:r>
              <a:rPr lang="ru-RU"/>
              <a:t>Оптика атмосферы и океана. Физика атмосферы. Санкт-Петербург, 1-4 июля 2024</a:t>
            </a:r>
            <a:endParaRPr/>
          </a:p>
        </p:txBody>
      </p:sp>
      <p:sp>
        <p:nvSpPr>
          <p:cNvPr id="3" name="PlaceHolder 2"/>
          <p:cNvSpPr>
            <a:spLocks noGrp="1"/>
          </p:cNvSpPr>
          <p:nvPr>
            <p:ph type="sldNum" idx="15"/>
          </p:nvPr>
        </p:nvSpPr>
        <p:spPr/>
        <p:txBody>
          <a:bodyPr/>
          <a:lstStyle/>
          <a:p>
            <a:fld id="{2945BAC0-6D2B-4642-8633-CAFE29F3C7DA}" type="slidenum">
              <a:t>‹#›</a:t>
            </a:fld>
            <a:endParaRPr/>
          </a:p>
        </p:txBody>
      </p:sp>
      <p:sp>
        <p:nvSpPr>
          <p:cNvPr id="4" name="PlaceHolder 3"/>
          <p:cNvSpPr>
            <a:spLocks noGrp="1"/>
          </p:cNvSpPr>
          <p:nvPr>
            <p:ph type="dt" idx="13"/>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5" name="PlaceHolder 1"/>
          <p:cNvSpPr>
            <a:spLocks noGrp="1"/>
          </p:cNvSpPr>
          <p:nvPr>
            <p:ph type="title"/>
          </p:nvPr>
        </p:nvSpPr>
        <p:spPr>
          <a:xfrm>
            <a:off x="381000" y="227880"/>
            <a:ext cx="6857700" cy="954000"/>
          </a:xfrm>
          <a:prstGeom prst="rect">
            <a:avLst/>
          </a:prstGeom>
          <a:noFill/>
          <a:ln w="0">
            <a:noFill/>
          </a:ln>
        </p:spPr>
        <p:txBody>
          <a:bodyPr lIns="0" tIns="0" rIns="0" bIns="0" anchor="ctr">
            <a:noAutofit/>
          </a:bodyPr>
          <a:lstStyle>
            <a:lvl1pPr indent="0">
              <a:buNone/>
              <a:defRPr/>
            </a:lvl1pPr>
          </a:lstStyle>
          <a:p>
            <a:pPr indent="0">
              <a:buNone/>
            </a:pPr>
            <a:endParaRPr lang="ru-RU" sz="1500" b="0" strike="noStrike" spc="-1">
              <a:solidFill>
                <a:schemeClr val="dk1"/>
              </a:solidFill>
              <a:latin typeface="Calibri"/>
            </a:endParaRPr>
          </a:p>
        </p:txBody>
      </p:sp>
      <p:sp>
        <p:nvSpPr>
          <p:cNvPr id="36" name="PlaceHolder 2"/>
          <p:cNvSpPr>
            <a:spLocks noGrp="1"/>
          </p:cNvSpPr>
          <p:nvPr>
            <p:ph/>
          </p:nvPr>
        </p:nvSpPr>
        <p:spPr>
          <a:xfrm>
            <a:off x="381000" y="1337040"/>
            <a:ext cx="3346500" cy="3314160"/>
          </a:xfrm>
          <a:prstGeom prst="rect">
            <a:avLst/>
          </a:prstGeom>
          <a:noFill/>
          <a:ln w="0">
            <a:noFill/>
          </a:ln>
        </p:spPr>
        <p:txBody>
          <a:bodyPr lIns="0" tIns="0" rIns="0" bIns="0" anchor="t">
            <a:normAutofit/>
          </a:bodyPr>
          <a:lstStyle>
            <a:lvl1pPr indent="0">
              <a:spcBef>
                <a:spcPts val="1181"/>
              </a:spcBef>
              <a:buNone/>
              <a:defRPr/>
            </a:lvl1pPr>
          </a:lstStyle>
          <a:p>
            <a:pPr indent="0">
              <a:spcBef>
                <a:spcPts val="1417"/>
              </a:spcBef>
              <a:buNone/>
            </a:pPr>
            <a:endParaRPr lang="ru-RU" sz="2667" b="0" strike="noStrike" spc="-1">
              <a:solidFill>
                <a:schemeClr val="dk1"/>
              </a:solidFill>
              <a:latin typeface="Calibri"/>
            </a:endParaRPr>
          </a:p>
        </p:txBody>
      </p:sp>
      <p:sp>
        <p:nvSpPr>
          <p:cNvPr id="37" name="PlaceHolder 3"/>
          <p:cNvSpPr>
            <a:spLocks noGrp="1"/>
          </p:cNvSpPr>
          <p:nvPr>
            <p:ph/>
          </p:nvPr>
        </p:nvSpPr>
        <p:spPr>
          <a:xfrm>
            <a:off x="3895200" y="1337040"/>
            <a:ext cx="3346500" cy="3314160"/>
          </a:xfrm>
          <a:prstGeom prst="rect">
            <a:avLst/>
          </a:prstGeom>
          <a:noFill/>
          <a:ln w="0">
            <a:noFill/>
          </a:ln>
        </p:spPr>
        <p:txBody>
          <a:bodyPr lIns="0" tIns="0" rIns="0" bIns="0" anchor="t">
            <a:normAutofit/>
          </a:bodyPr>
          <a:lstStyle>
            <a:lvl1pPr indent="0">
              <a:spcBef>
                <a:spcPts val="1181"/>
              </a:spcBef>
              <a:buNone/>
              <a:defRPr/>
            </a:lvl1pPr>
          </a:lstStyle>
          <a:p>
            <a:pPr indent="0">
              <a:spcBef>
                <a:spcPts val="1417"/>
              </a:spcBef>
              <a:buNone/>
            </a:pPr>
            <a:endParaRPr lang="ru-RU" sz="2667" b="0" strike="noStrike" spc="-1">
              <a:solidFill>
                <a:schemeClr val="dk1"/>
              </a:solidFill>
              <a:latin typeface="Calibri"/>
            </a:endParaRPr>
          </a:p>
        </p:txBody>
      </p:sp>
      <p:sp>
        <p:nvSpPr>
          <p:cNvPr id="5" name="PlaceHolder 4"/>
          <p:cNvSpPr>
            <a:spLocks noGrp="1"/>
          </p:cNvSpPr>
          <p:nvPr>
            <p:ph type="ftr" idx="17"/>
          </p:nvPr>
        </p:nvSpPr>
        <p:spPr/>
        <p:txBody>
          <a:bodyPr/>
          <a:lstStyle/>
          <a:p>
            <a:r>
              <a:rPr lang="ru-RU"/>
              <a:t>Оптика атмосферы и океана. Физика атмосферы. Санкт-Петербург, 1-4 июля 2024</a:t>
            </a:r>
            <a:endParaRPr/>
          </a:p>
        </p:txBody>
      </p:sp>
      <p:sp>
        <p:nvSpPr>
          <p:cNvPr id="6" name="PlaceHolder 5"/>
          <p:cNvSpPr>
            <a:spLocks noGrp="1"/>
          </p:cNvSpPr>
          <p:nvPr>
            <p:ph type="sldNum" idx="18"/>
          </p:nvPr>
        </p:nvSpPr>
        <p:spPr/>
        <p:txBody>
          <a:bodyPr/>
          <a:lstStyle/>
          <a:p>
            <a:fld id="{52BB2AB5-12D3-4E72-B395-1390D32B65B4}" type="slidenum">
              <a:t>‹#›</a:t>
            </a:fld>
            <a:endParaRPr/>
          </a:p>
        </p:txBody>
      </p:sp>
      <p:sp>
        <p:nvSpPr>
          <p:cNvPr id="7" name="PlaceHolder 6"/>
          <p:cNvSpPr>
            <a:spLocks noGrp="1"/>
          </p:cNvSpPr>
          <p:nvPr>
            <p:ph type="dt" idx="16"/>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Сравнение">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lstStyle/>
          <a:p>
            <a:r>
              <a:rPr lang="ru-RU"/>
              <a:t>Оптика атмосферы и океана. Физика атмосферы. Санкт-Петербург, 1-4 июля 2024</a:t>
            </a:r>
            <a:endParaRPr/>
          </a:p>
        </p:txBody>
      </p:sp>
      <p:sp>
        <p:nvSpPr>
          <p:cNvPr id="3" name="PlaceHolder 2"/>
          <p:cNvSpPr>
            <a:spLocks noGrp="1"/>
          </p:cNvSpPr>
          <p:nvPr>
            <p:ph type="sldNum" idx="21"/>
          </p:nvPr>
        </p:nvSpPr>
        <p:spPr/>
        <p:txBody>
          <a:bodyPr/>
          <a:lstStyle/>
          <a:p>
            <a:fld id="{B518E67E-A7C5-4AD0-8D52-5CC32B7E4086}" type="slidenum">
              <a:t>‹#›</a:t>
            </a:fld>
            <a:endParaRPr/>
          </a:p>
        </p:txBody>
      </p:sp>
      <p:sp>
        <p:nvSpPr>
          <p:cNvPr id="4" name="PlaceHolder 3"/>
          <p:cNvSpPr>
            <a:spLocks noGrp="1"/>
          </p:cNvSpPr>
          <p:nvPr>
            <p:ph type="dt" idx="19"/>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0" name="PlaceHolder 1"/>
          <p:cNvSpPr>
            <a:spLocks noGrp="1"/>
          </p:cNvSpPr>
          <p:nvPr>
            <p:ph type="title"/>
          </p:nvPr>
        </p:nvSpPr>
        <p:spPr>
          <a:xfrm>
            <a:off x="381000" y="227880"/>
            <a:ext cx="6857700" cy="954000"/>
          </a:xfrm>
          <a:prstGeom prst="rect">
            <a:avLst/>
          </a:prstGeom>
          <a:noFill/>
          <a:ln w="0">
            <a:noFill/>
          </a:ln>
        </p:spPr>
        <p:txBody>
          <a:bodyPr lIns="0" tIns="0" rIns="0" bIns="0" anchor="ctr">
            <a:noAutofit/>
          </a:bodyPr>
          <a:lstStyle>
            <a:lvl1pPr indent="0">
              <a:buNone/>
              <a:defRPr/>
            </a:lvl1pPr>
          </a:lstStyle>
          <a:p>
            <a:pPr indent="0">
              <a:buNone/>
            </a:pPr>
            <a:endParaRPr lang="ru-RU" sz="1500" b="0" strike="noStrike" spc="-1">
              <a:solidFill>
                <a:schemeClr val="dk1"/>
              </a:solidFill>
              <a:latin typeface="Calibri"/>
            </a:endParaRPr>
          </a:p>
        </p:txBody>
      </p:sp>
      <p:sp>
        <p:nvSpPr>
          <p:cNvPr id="3" name="PlaceHolder 2"/>
          <p:cNvSpPr>
            <a:spLocks noGrp="1"/>
          </p:cNvSpPr>
          <p:nvPr>
            <p:ph type="ftr" idx="23"/>
          </p:nvPr>
        </p:nvSpPr>
        <p:spPr/>
        <p:txBody>
          <a:bodyPr/>
          <a:lstStyle/>
          <a:p>
            <a:r>
              <a:rPr lang="ru-RU"/>
              <a:t>Оптика атмосферы и океана. Физика атмосферы. Санкт-Петербург, 1-4 июля 2024</a:t>
            </a:r>
            <a:endParaRPr/>
          </a:p>
        </p:txBody>
      </p:sp>
      <p:sp>
        <p:nvSpPr>
          <p:cNvPr id="4" name="PlaceHolder 3"/>
          <p:cNvSpPr>
            <a:spLocks noGrp="1"/>
          </p:cNvSpPr>
          <p:nvPr>
            <p:ph type="sldNum" idx="24"/>
          </p:nvPr>
        </p:nvSpPr>
        <p:spPr/>
        <p:txBody>
          <a:bodyPr/>
          <a:lstStyle/>
          <a:p>
            <a:fld id="{1557DDB0-E030-4CBF-BD02-CEC0A2F57D08}" type="slidenum">
              <a:t>‹#›</a:t>
            </a:fld>
            <a:endParaRPr/>
          </a:p>
        </p:txBody>
      </p:sp>
      <p:sp>
        <p:nvSpPr>
          <p:cNvPr id="5" name="PlaceHolder 4"/>
          <p:cNvSpPr>
            <a:spLocks noGrp="1"/>
          </p:cNvSpPr>
          <p:nvPr>
            <p:ph type="dt" idx="22"/>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lstStyle/>
          <a:p>
            <a:r>
              <a:rPr lang="ru-RU"/>
              <a:t>Оптика атмосферы и океана. Физика атмосферы. Санкт-Петербург, 1-4 июля 2024</a:t>
            </a:r>
            <a:endParaRPr/>
          </a:p>
        </p:txBody>
      </p:sp>
      <p:sp>
        <p:nvSpPr>
          <p:cNvPr id="3" name="PlaceHolder 2"/>
          <p:cNvSpPr>
            <a:spLocks noGrp="1"/>
          </p:cNvSpPr>
          <p:nvPr>
            <p:ph type="sldNum" idx="27"/>
          </p:nvPr>
        </p:nvSpPr>
        <p:spPr/>
        <p:txBody>
          <a:bodyPr/>
          <a:lstStyle/>
          <a:p>
            <a:fld id="{3710F827-B089-4CEB-8BCC-32ABA93EC93D}" type="slidenum">
              <a:t>‹#›</a:t>
            </a:fld>
            <a:endParaRPr/>
          </a:p>
        </p:txBody>
      </p:sp>
      <p:sp>
        <p:nvSpPr>
          <p:cNvPr id="4" name="PlaceHolder 3"/>
          <p:cNvSpPr>
            <a:spLocks noGrp="1"/>
          </p:cNvSpPr>
          <p:nvPr>
            <p:ph type="dt" idx="25"/>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FDF5E1-3D89-0E87-4B1B-D1CADE21939B}"/>
              </a:ext>
            </a:extLst>
          </p:cNvPr>
          <p:cNvSpPr>
            <a:spLocks noGrp="1"/>
          </p:cNvSpPr>
          <p:nvPr>
            <p:ph type="ctrTitle"/>
          </p:nvPr>
        </p:nvSpPr>
        <p:spPr>
          <a:xfrm>
            <a:off x="952500" y="935303"/>
            <a:ext cx="5715000" cy="1989667"/>
          </a:xfrm>
        </p:spPr>
        <p:txBody>
          <a:bodyPr anchor="b"/>
          <a:lstStyle>
            <a:lvl1pPr algn="ctr">
              <a:defRPr sz="3917"/>
            </a:lvl1pPr>
          </a:lstStyle>
          <a:p>
            <a:r>
              <a:rPr lang="ru-RU"/>
              <a:t>Образец заголовка</a:t>
            </a:r>
          </a:p>
        </p:txBody>
      </p:sp>
      <p:sp>
        <p:nvSpPr>
          <p:cNvPr id="3" name="Подзаголовок 2">
            <a:extLst>
              <a:ext uri="{FF2B5EF4-FFF2-40B4-BE49-F238E27FC236}">
                <a16:creationId xmlns:a16="http://schemas.microsoft.com/office/drawing/2014/main" id="{D40B07D8-3C48-CD3A-5CCA-B24E29F28976}"/>
              </a:ext>
            </a:extLst>
          </p:cNvPr>
          <p:cNvSpPr>
            <a:spLocks noGrp="1"/>
          </p:cNvSpPr>
          <p:nvPr>
            <p:ph type="subTitle" idx="1"/>
          </p:nvPr>
        </p:nvSpPr>
        <p:spPr>
          <a:xfrm>
            <a:off x="952500" y="3001698"/>
            <a:ext cx="5715000" cy="1379802"/>
          </a:xfrm>
        </p:spPr>
        <p:txBody>
          <a:bodyPr/>
          <a:lstStyle>
            <a:lvl1pPr marL="0" indent="0" algn="ctr">
              <a:buNone/>
              <a:defRPr sz="1583"/>
            </a:lvl1pPr>
            <a:lvl2pPr marL="297168" indent="0" algn="ctr">
              <a:buNone/>
              <a:defRPr sz="1333"/>
            </a:lvl2pPr>
            <a:lvl3pPr marL="594336" indent="0" algn="ctr">
              <a:buNone/>
              <a:defRPr sz="1167"/>
            </a:lvl3pPr>
            <a:lvl4pPr marL="891504" indent="0" algn="ctr">
              <a:buNone/>
              <a:defRPr sz="1000"/>
            </a:lvl4pPr>
            <a:lvl5pPr marL="1188672" indent="0" algn="ctr">
              <a:buNone/>
              <a:defRPr sz="1000"/>
            </a:lvl5pPr>
            <a:lvl6pPr marL="1485841" indent="0" algn="ctr">
              <a:buNone/>
              <a:defRPr sz="1000"/>
            </a:lvl6pPr>
            <a:lvl7pPr marL="1783009" indent="0" algn="ctr">
              <a:buNone/>
              <a:defRPr sz="1000"/>
            </a:lvl7pPr>
            <a:lvl8pPr marL="2080177" indent="0" algn="ctr">
              <a:buNone/>
              <a:defRPr sz="1000"/>
            </a:lvl8pPr>
            <a:lvl9pPr marL="2377345" indent="0" algn="ctr">
              <a:buNone/>
              <a:defRPr sz="1000"/>
            </a:lvl9pPr>
          </a:lstStyle>
          <a:p>
            <a:r>
              <a:rPr lang="ru-RU"/>
              <a:t>Образец подзаголовка</a:t>
            </a:r>
          </a:p>
        </p:txBody>
      </p:sp>
      <p:sp>
        <p:nvSpPr>
          <p:cNvPr id="4" name="Дата 3">
            <a:extLst>
              <a:ext uri="{FF2B5EF4-FFF2-40B4-BE49-F238E27FC236}">
                <a16:creationId xmlns:a16="http://schemas.microsoft.com/office/drawing/2014/main" id="{020FFAB9-9987-5046-40CF-E750CD5C5C36}"/>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id="{CB5B7157-6F55-B4A3-A43D-5064243A376C}"/>
              </a:ext>
            </a:extLst>
          </p:cNvPr>
          <p:cNvSpPr>
            <a:spLocks noGrp="1"/>
          </p:cNvSpPr>
          <p:nvPr>
            <p:ph type="ftr" sz="quarter" idx="11"/>
          </p:nvPr>
        </p:nvSpPr>
        <p:spPr/>
        <p:txBody>
          <a:bodyPr/>
          <a:lstStyle/>
          <a:p>
            <a:r>
              <a:rPr lang="ru-RU"/>
              <a:t>Оптика атмосферы и океана. Физика атмосферы. Санкт-Петербург, 1-4 июля 2024</a:t>
            </a:r>
          </a:p>
        </p:txBody>
      </p:sp>
      <p:sp>
        <p:nvSpPr>
          <p:cNvPr id="6" name="Номер слайда 5">
            <a:extLst>
              <a:ext uri="{FF2B5EF4-FFF2-40B4-BE49-F238E27FC236}">
                <a16:creationId xmlns:a16="http://schemas.microsoft.com/office/drawing/2014/main" id="{7B6B53F1-539C-3628-D397-CFC6F1B28E4B}"/>
              </a:ext>
            </a:extLst>
          </p:cNvPr>
          <p:cNvSpPr>
            <a:spLocks noGrp="1"/>
          </p:cNvSpPr>
          <p:nvPr>
            <p:ph type="sldNum" sz="quarter" idx="12"/>
          </p:nvPr>
        </p:nvSpPr>
        <p:spPr/>
        <p:txBody>
          <a:bodyPr/>
          <a:lstStyle/>
          <a:p>
            <a:fld id="{E70C8A83-96C3-4917-8DBF-E89313F8C9E9}" type="slidenum">
              <a:rPr lang="ru-RU" smtClean="0"/>
              <a:t>‹#›</a:t>
            </a:fld>
            <a:endParaRPr lang="ru-RU"/>
          </a:p>
        </p:txBody>
      </p:sp>
    </p:spTree>
    <p:extLst>
      <p:ext uri="{BB962C8B-B14F-4D97-AF65-F5344CB8AC3E}">
        <p14:creationId xmlns:p14="http://schemas.microsoft.com/office/powerpoint/2010/main" val="2370165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Объект с подписью">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lstStyle/>
          <a:p>
            <a:r>
              <a:rPr lang="ru-RU"/>
              <a:t>Оптика атмосферы и океана. Физика атмосферы. Санкт-Петербург, 1-4 июля 2024</a:t>
            </a:r>
            <a:endParaRPr/>
          </a:p>
        </p:txBody>
      </p:sp>
      <p:sp>
        <p:nvSpPr>
          <p:cNvPr id="3" name="PlaceHolder 2"/>
          <p:cNvSpPr>
            <a:spLocks noGrp="1"/>
          </p:cNvSpPr>
          <p:nvPr>
            <p:ph type="sldNum" idx="30"/>
          </p:nvPr>
        </p:nvSpPr>
        <p:spPr/>
        <p:txBody>
          <a:bodyPr/>
          <a:lstStyle/>
          <a:p>
            <a:fld id="{63FB7684-9A26-43EB-A801-00A21E18BA37}" type="slidenum">
              <a:t>‹#›</a:t>
            </a:fld>
            <a:endParaRPr/>
          </a:p>
        </p:txBody>
      </p:sp>
      <p:sp>
        <p:nvSpPr>
          <p:cNvPr id="4" name="PlaceHolder 3"/>
          <p:cNvSpPr>
            <a:spLocks noGrp="1"/>
          </p:cNvSpPr>
          <p:nvPr>
            <p:ph type="dt" idx="28"/>
          </p:nvPr>
        </p:nvSpPr>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Рисунок с подписью">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lstStyle/>
          <a:p>
            <a:r>
              <a:rPr lang="ru-RU"/>
              <a:t>Оптика атмосферы и океана. Физика атмосферы. Санкт-Петербург, 1-4 июля 2024</a:t>
            </a:r>
            <a:endParaRPr/>
          </a:p>
        </p:txBody>
      </p:sp>
      <p:sp>
        <p:nvSpPr>
          <p:cNvPr id="3" name="PlaceHolder 2"/>
          <p:cNvSpPr>
            <a:spLocks noGrp="1"/>
          </p:cNvSpPr>
          <p:nvPr>
            <p:ph type="sldNum" idx="33"/>
          </p:nvPr>
        </p:nvSpPr>
        <p:spPr/>
        <p:txBody>
          <a:bodyPr/>
          <a:lstStyle/>
          <a:p>
            <a:fld id="{96CCE238-2F4D-4514-8D07-583F0A6F0B1C}" type="slidenum">
              <a:t>‹#›</a:t>
            </a:fld>
            <a:endParaRPr/>
          </a:p>
        </p:txBody>
      </p:sp>
      <p:sp>
        <p:nvSpPr>
          <p:cNvPr id="4" name="PlaceHolder 3"/>
          <p:cNvSpPr>
            <a:spLocks noGrp="1"/>
          </p:cNvSpPr>
          <p:nvPr>
            <p:ph type="dt" idx="31"/>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6.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7.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8.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2.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571500" y="1775520"/>
            <a:ext cx="6476700" cy="1224720"/>
          </a:xfrm>
          <a:prstGeom prst="rect">
            <a:avLst/>
          </a:prstGeom>
          <a:noFill/>
          <a:ln w="0">
            <a:noFill/>
          </a:ln>
        </p:spPr>
        <p:txBody>
          <a:bodyPr lIns="91440" tIns="45720" rIns="91440" bIns="45720" anchor="ctr">
            <a:noAutofit/>
          </a:bodyPr>
          <a:lstStyle/>
          <a:p>
            <a:pPr indent="0" algn="ctr" defTabSz="914400">
              <a:lnSpc>
                <a:spcPct val="100000"/>
              </a:lnSpc>
              <a:buNone/>
            </a:pPr>
            <a:r>
              <a:rPr lang="ru-RU" sz="3667" b="0" strike="noStrike" spc="-1">
                <a:solidFill>
                  <a:schemeClr val="dk1"/>
                </a:solidFill>
                <a:latin typeface="Calibri"/>
              </a:rPr>
              <a:t>Образец заголовка</a:t>
            </a:r>
          </a:p>
        </p:txBody>
      </p:sp>
      <p:sp>
        <p:nvSpPr>
          <p:cNvPr id="6" name="PlaceHolder 2"/>
          <p:cNvSpPr>
            <a:spLocks noGrp="1"/>
          </p:cNvSpPr>
          <p:nvPr>
            <p:ph type="dt" idx="1"/>
          </p:nvPr>
        </p:nvSpPr>
        <p:spPr>
          <a:xfrm>
            <a:off x="381000" y="5297040"/>
            <a:ext cx="1777800" cy="303840"/>
          </a:xfrm>
          <a:prstGeom prst="rect">
            <a:avLst/>
          </a:prstGeom>
          <a:noFill/>
          <a:ln w="0">
            <a:noFill/>
          </a:ln>
        </p:spPr>
        <p:txBody>
          <a:bodyPr lIns="91440" tIns="45720" rIns="91440" bIns="45720" anchor="ctr">
            <a:noAutofit/>
          </a:bodyPr>
          <a:lstStyle>
            <a:lvl1pPr indent="0" defTabSz="761970">
              <a:lnSpc>
                <a:spcPct val="100000"/>
              </a:lnSpc>
              <a:buNone/>
              <a:defRPr lang="ru-RU" sz="1000" b="0" strike="noStrike" spc="-1">
                <a:solidFill>
                  <a:schemeClr val="dk1">
                    <a:tint val="75000"/>
                  </a:schemeClr>
                </a:solidFill>
                <a:latin typeface="Calibri"/>
              </a:defRPr>
            </a:lvl1pPr>
          </a:lstStyle>
          <a:p>
            <a:endParaRPr lang="en-US">
              <a:solidFill>
                <a:srgbClr val="000000"/>
              </a:solidFill>
              <a:latin typeface="Times New Roman"/>
            </a:endParaRPr>
          </a:p>
        </p:txBody>
      </p:sp>
      <p:sp>
        <p:nvSpPr>
          <p:cNvPr id="2" name="PlaceHolder 3"/>
          <p:cNvSpPr>
            <a:spLocks noGrp="1"/>
          </p:cNvSpPr>
          <p:nvPr>
            <p:ph type="ftr" idx="2"/>
          </p:nvPr>
        </p:nvSpPr>
        <p:spPr>
          <a:xfrm>
            <a:off x="2603400" y="5297040"/>
            <a:ext cx="2412600" cy="303840"/>
          </a:xfrm>
          <a:prstGeom prst="rect">
            <a:avLst/>
          </a:prstGeom>
          <a:noFill/>
          <a:ln w="0">
            <a:noFill/>
          </a:ln>
        </p:spPr>
        <p:txBody>
          <a:bodyPr lIns="91440" tIns="45720" rIns="91440" bIns="45720" anchor="ctr">
            <a:noAutofit/>
          </a:bodyPr>
          <a:lstStyle>
            <a:lvl1pPr indent="0" algn="ctr" defTabSz="761970">
              <a:lnSpc>
                <a:spcPct val="100000"/>
              </a:lnSpc>
              <a:buNone/>
              <a:defRPr lang="en-GB" sz="1000" b="0" strike="noStrike" spc="-1">
                <a:solidFill>
                  <a:schemeClr val="dk1">
                    <a:tint val="75000"/>
                  </a:schemeClr>
                </a:solidFill>
                <a:latin typeface="Calibri"/>
              </a:defRPr>
            </a:lvl1pPr>
          </a:lstStyle>
          <a:p>
            <a:r>
              <a:rPr lang="ru-RU"/>
              <a:t>Оптика атмосферы и океана. Физика атмосферы. Санкт-Петербург, 1-4 июля 2024</a:t>
            </a:r>
            <a:endParaRPr lang="en-US">
              <a:solidFill>
                <a:srgbClr val="000000"/>
              </a:solidFill>
              <a:latin typeface="Times New Roman"/>
            </a:endParaRPr>
          </a:p>
        </p:txBody>
      </p:sp>
      <p:sp>
        <p:nvSpPr>
          <p:cNvPr id="3" name="PlaceHolder 4"/>
          <p:cNvSpPr>
            <a:spLocks noGrp="1"/>
          </p:cNvSpPr>
          <p:nvPr>
            <p:ph type="sldNum" idx="3"/>
          </p:nvPr>
        </p:nvSpPr>
        <p:spPr>
          <a:xfrm>
            <a:off x="5460900" y="5297040"/>
            <a:ext cx="1777800" cy="303840"/>
          </a:xfrm>
          <a:prstGeom prst="rect">
            <a:avLst/>
          </a:prstGeom>
          <a:noFill/>
          <a:ln w="0">
            <a:noFill/>
          </a:ln>
        </p:spPr>
        <p:txBody>
          <a:bodyPr lIns="91440" tIns="45720" rIns="91440" bIns="45720" anchor="ctr">
            <a:noAutofit/>
          </a:bodyPr>
          <a:lstStyle>
            <a:lvl1pPr indent="0" algn="r" defTabSz="761970">
              <a:lnSpc>
                <a:spcPct val="100000"/>
              </a:lnSpc>
              <a:buNone/>
              <a:defRPr lang="ru-RU" sz="1000" b="0" strike="noStrike" spc="-1">
                <a:solidFill>
                  <a:schemeClr val="dk1">
                    <a:tint val="75000"/>
                  </a:schemeClr>
                </a:solidFill>
                <a:latin typeface="Calibri"/>
              </a:defRPr>
            </a:lvl1pPr>
          </a:lstStyle>
          <a:p>
            <a:fld id="{AC1DD96C-80FB-43C0-A9D8-B7E803208536}" type="slidenum">
              <a:rPr lang="ru-RU" smtClean="0"/>
              <a:pPr/>
              <a:t>‹#›</a:t>
            </a:fld>
            <a:endParaRPr lang="ru-RU">
              <a:solidFill>
                <a:srgbClr val="000000"/>
              </a:solidFill>
              <a:latin typeface="Times New Roman"/>
            </a:endParaRPr>
          </a:p>
        </p:txBody>
      </p:sp>
      <p:sp>
        <p:nvSpPr>
          <p:cNvPr id="4" name="PlaceHolder 5"/>
          <p:cNvSpPr>
            <a:spLocks noGrp="1"/>
          </p:cNvSpPr>
          <p:nvPr>
            <p:ph type="body"/>
          </p:nvPr>
        </p:nvSpPr>
        <p:spPr>
          <a:xfrm>
            <a:off x="381000" y="1337040"/>
            <a:ext cx="6857700" cy="33141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ru-RU" sz="2667" b="0" strike="noStrike" spc="-1">
                <a:solidFill>
                  <a:schemeClr val="dk1"/>
                </a:solidFill>
                <a:latin typeface="Calibri"/>
              </a:rPr>
              <a:t>Для правки структуры щёлкните мышью</a:t>
            </a:r>
          </a:p>
          <a:p>
            <a:pPr marL="719971" lvl="1" indent="-269989">
              <a:spcBef>
                <a:spcPts val="945"/>
              </a:spcBef>
              <a:buClr>
                <a:srgbClr val="000000"/>
              </a:buClr>
              <a:buSzPct val="75000"/>
              <a:buFont typeface="Symbol" charset="2"/>
              <a:buChar char=""/>
            </a:pPr>
            <a:r>
              <a:rPr lang="ru-RU" sz="2000" b="0" strike="noStrike" spc="-1">
                <a:solidFill>
                  <a:schemeClr val="dk1"/>
                </a:solidFill>
                <a:latin typeface="Calibri"/>
              </a:rPr>
              <a:t>Второй уровень структуры</a:t>
            </a:r>
          </a:p>
          <a:p>
            <a:pPr marL="1079957" lvl="2" indent="-239990">
              <a:spcBef>
                <a:spcPts val="708"/>
              </a:spcBef>
              <a:buClr>
                <a:srgbClr val="000000"/>
              </a:buClr>
              <a:buSzPct val="45000"/>
              <a:buFont typeface="Wingdings" charset="2"/>
              <a:buChar char=""/>
            </a:pPr>
            <a:r>
              <a:rPr lang="ru-RU" sz="1667" b="0" strike="noStrike" spc="-1">
                <a:solidFill>
                  <a:schemeClr val="dk1"/>
                </a:solidFill>
                <a:latin typeface="Calibri"/>
              </a:rPr>
              <a:t>Третий уровень структуры</a:t>
            </a:r>
          </a:p>
          <a:p>
            <a:pPr marL="1439942" lvl="3" indent="-179993">
              <a:spcBef>
                <a:spcPts val="472"/>
              </a:spcBef>
              <a:buClr>
                <a:srgbClr val="000000"/>
              </a:buClr>
              <a:buSzPct val="75000"/>
              <a:buFont typeface="Symbol" charset="2"/>
              <a:buChar char=""/>
            </a:pPr>
            <a:r>
              <a:rPr lang="ru-RU" sz="1667" b="0" strike="noStrike" spc="-1">
                <a:solidFill>
                  <a:schemeClr val="dk1"/>
                </a:solidFill>
                <a:latin typeface="Calibri"/>
              </a:rPr>
              <a:t>Четвёртый уровень структуры</a:t>
            </a:r>
          </a:p>
          <a:p>
            <a:pPr marL="1799928" lvl="4" indent="-179993">
              <a:spcBef>
                <a:spcPts val="236"/>
              </a:spcBef>
              <a:buClr>
                <a:srgbClr val="000000"/>
              </a:buClr>
              <a:buSzPct val="45000"/>
              <a:buFont typeface="Wingdings" charset="2"/>
              <a:buChar char=""/>
            </a:pPr>
            <a:r>
              <a:rPr lang="ru-RU" sz="1667" b="0" strike="noStrike" spc="-1">
                <a:solidFill>
                  <a:schemeClr val="dk1"/>
                </a:solidFill>
                <a:latin typeface="Calibri"/>
              </a:rPr>
              <a:t>Пятый уровень структуры</a:t>
            </a:r>
          </a:p>
          <a:p>
            <a:pPr marL="2159914" lvl="5" indent="-179993">
              <a:spcBef>
                <a:spcPts val="236"/>
              </a:spcBef>
              <a:buClr>
                <a:srgbClr val="000000"/>
              </a:buClr>
              <a:buSzPct val="45000"/>
              <a:buFont typeface="Wingdings" charset="2"/>
              <a:buChar char=""/>
            </a:pPr>
            <a:r>
              <a:rPr lang="ru-RU" sz="1667" b="0" strike="noStrike" spc="-1">
                <a:solidFill>
                  <a:schemeClr val="dk1"/>
                </a:solidFill>
                <a:latin typeface="Calibri"/>
              </a:rPr>
              <a:t>Шестой уровень структуры</a:t>
            </a:r>
          </a:p>
          <a:p>
            <a:pPr marL="2519899" lvl="6" indent="-179993">
              <a:spcBef>
                <a:spcPts val="236"/>
              </a:spcBef>
              <a:buClr>
                <a:srgbClr val="000000"/>
              </a:buClr>
              <a:buSzPct val="45000"/>
              <a:buFont typeface="Wingdings" charset="2"/>
              <a:buChar char=""/>
            </a:pPr>
            <a:r>
              <a:rPr lang="ru-RU" sz="1667" b="0" strike="noStrike" spc="-1">
                <a:solidFill>
                  <a:schemeClr val="dk1"/>
                </a:solidFill>
                <a:latin typeface="Calibri"/>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649" r:id="rId1"/>
  </p:sldLayoutIdLst>
  <p:hf hdr="0" dt="0"/>
  <p:txStyles>
    <p:titleStyle>
      <a:lvl1pPr indent="0" algn="ctr" defTabSz="761970">
        <a:lnSpc>
          <a:spcPct val="100000"/>
        </a:lnSpc>
        <a:buNone/>
        <a:defRPr/>
      </a:lvl1pPr>
    </p:titleStyle>
    <p:bodyStyle>
      <a:lvl1pPr marL="359986" indent="-269989">
        <a:spcBef>
          <a:spcPts val="1181"/>
        </a:spcBef>
        <a:buClr>
          <a:srgbClr val="000000"/>
        </a:buClr>
        <a:buSzPct val="45000"/>
        <a:buFont typeface="Wingdings" charset="2"/>
        <a:buChar char=""/>
        <a:defRPr/>
      </a:lvl1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381000" y="228960"/>
            <a:ext cx="6857700" cy="952200"/>
          </a:xfrm>
          <a:prstGeom prst="rect">
            <a:avLst/>
          </a:prstGeom>
          <a:noFill/>
          <a:ln w="0">
            <a:noFill/>
          </a:ln>
        </p:spPr>
        <p:txBody>
          <a:bodyPr lIns="91440" tIns="45720" rIns="91440" bIns="45720" anchor="ctr">
            <a:noAutofit/>
          </a:bodyPr>
          <a:lstStyle/>
          <a:p>
            <a:pPr indent="0" algn="ctr" defTabSz="914400">
              <a:lnSpc>
                <a:spcPct val="100000"/>
              </a:lnSpc>
              <a:buNone/>
            </a:pPr>
            <a:r>
              <a:rPr lang="ru-RU" sz="3667" b="0" strike="noStrike" spc="-1">
                <a:solidFill>
                  <a:schemeClr val="dk1"/>
                </a:solidFill>
                <a:latin typeface="Calibri"/>
              </a:rPr>
              <a:t>Образец заголовка</a:t>
            </a:r>
          </a:p>
        </p:txBody>
      </p:sp>
      <p:sp>
        <p:nvSpPr>
          <p:cNvPr id="8" name="PlaceHolder 2"/>
          <p:cNvSpPr>
            <a:spLocks noGrp="1"/>
          </p:cNvSpPr>
          <p:nvPr>
            <p:ph type="body"/>
          </p:nvPr>
        </p:nvSpPr>
        <p:spPr>
          <a:xfrm>
            <a:off x="381000" y="1333440"/>
            <a:ext cx="6857700" cy="3771360"/>
          </a:xfrm>
          <a:prstGeom prst="rect">
            <a:avLst/>
          </a:prstGeom>
          <a:noFill/>
          <a:ln w="0">
            <a:noFill/>
          </a:ln>
        </p:spPr>
        <p:txBody>
          <a:bodyPr vert="eaVert" lIns="91440" tIns="45720" rIns="91440" bIns="45720" anchor="t">
            <a:noAutofit/>
          </a:bodyPr>
          <a:lstStyle/>
          <a:p>
            <a:pPr marL="343080" indent="-343080" defTabSz="914400">
              <a:lnSpc>
                <a:spcPct val="100000"/>
              </a:lnSpc>
              <a:spcBef>
                <a:spcPts val="641"/>
              </a:spcBef>
              <a:buClr>
                <a:srgbClr val="000000"/>
              </a:buClr>
              <a:buFont typeface="Arial"/>
              <a:buChar char="•"/>
            </a:pPr>
            <a:r>
              <a:rPr lang="ru-RU" sz="2667" b="0" strike="noStrike" spc="-1">
                <a:solidFill>
                  <a:schemeClr val="dk1"/>
                </a:solidFill>
                <a:latin typeface="Calibri"/>
              </a:rPr>
              <a:t>Образец текста</a:t>
            </a:r>
          </a:p>
          <a:p>
            <a:pPr marL="619175" lvl="1" indent="-238190" defTabSz="761970">
              <a:lnSpc>
                <a:spcPct val="100000"/>
              </a:lnSpc>
              <a:spcBef>
                <a:spcPts val="467"/>
              </a:spcBef>
              <a:buClr>
                <a:srgbClr val="000000"/>
              </a:buClr>
              <a:buFont typeface="Arial"/>
              <a:buChar char="–"/>
            </a:pPr>
            <a:r>
              <a:rPr lang="ru-RU" sz="2333" b="0" strike="noStrike" spc="-1">
                <a:solidFill>
                  <a:schemeClr val="dk1"/>
                </a:solidFill>
                <a:latin typeface="Calibri"/>
              </a:rPr>
              <a:t>Второй уровень</a:t>
            </a:r>
          </a:p>
          <a:p>
            <a:pPr marL="952462" lvl="2" indent="-190492" defTabSz="761970">
              <a:lnSpc>
                <a:spcPct val="100000"/>
              </a:lnSpc>
              <a:spcBef>
                <a:spcPts val="399"/>
              </a:spcBef>
              <a:buClr>
                <a:srgbClr val="000000"/>
              </a:buClr>
              <a:buFont typeface="Arial"/>
              <a:buChar char="•"/>
            </a:pPr>
            <a:r>
              <a:rPr lang="ru-RU" sz="2000" b="0" strike="noStrike" spc="-1">
                <a:solidFill>
                  <a:schemeClr val="dk1"/>
                </a:solidFill>
                <a:latin typeface="Calibri"/>
              </a:rPr>
              <a:t>Третий уровень</a:t>
            </a:r>
          </a:p>
          <a:p>
            <a:pPr marL="1333447" lvl="3" indent="-190492" defTabSz="761970">
              <a:lnSpc>
                <a:spcPct val="100000"/>
              </a:lnSpc>
              <a:spcBef>
                <a:spcPts val="333"/>
              </a:spcBef>
              <a:buClr>
                <a:srgbClr val="000000"/>
              </a:buClr>
              <a:buFont typeface="Arial"/>
              <a:buChar char="–"/>
            </a:pPr>
            <a:r>
              <a:rPr lang="ru-RU" sz="1667" b="0" strike="noStrike" spc="-1">
                <a:solidFill>
                  <a:schemeClr val="dk1"/>
                </a:solidFill>
                <a:latin typeface="Calibri"/>
              </a:rPr>
              <a:t>Четвертый уровень</a:t>
            </a:r>
          </a:p>
          <a:p>
            <a:pPr marL="1714431" lvl="4" indent="-190492" defTabSz="761970">
              <a:lnSpc>
                <a:spcPct val="100000"/>
              </a:lnSpc>
              <a:spcBef>
                <a:spcPts val="333"/>
              </a:spcBef>
              <a:buClr>
                <a:srgbClr val="000000"/>
              </a:buClr>
              <a:buFont typeface="Arial"/>
              <a:buChar char="»"/>
            </a:pPr>
            <a:r>
              <a:rPr lang="ru-RU" sz="1667" b="0" strike="noStrike" spc="-1">
                <a:solidFill>
                  <a:schemeClr val="dk1"/>
                </a:solidFill>
                <a:latin typeface="Calibri"/>
              </a:rPr>
              <a:t>Пятый уровень</a:t>
            </a:r>
          </a:p>
        </p:txBody>
      </p:sp>
      <p:sp>
        <p:nvSpPr>
          <p:cNvPr id="9" name="PlaceHolder 3"/>
          <p:cNvSpPr>
            <a:spLocks noGrp="1"/>
          </p:cNvSpPr>
          <p:nvPr>
            <p:ph type="dt" idx="4"/>
          </p:nvPr>
        </p:nvSpPr>
        <p:spPr>
          <a:xfrm>
            <a:off x="381000" y="5297040"/>
            <a:ext cx="1777800" cy="303840"/>
          </a:xfrm>
          <a:prstGeom prst="rect">
            <a:avLst/>
          </a:prstGeom>
          <a:noFill/>
          <a:ln w="0">
            <a:noFill/>
          </a:ln>
        </p:spPr>
        <p:txBody>
          <a:bodyPr lIns="91440" tIns="45720" rIns="91440" bIns="45720" anchor="ctr">
            <a:noAutofit/>
          </a:bodyPr>
          <a:lstStyle>
            <a:lvl1pPr indent="0" defTabSz="761970">
              <a:lnSpc>
                <a:spcPct val="100000"/>
              </a:lnSpc>
              <a:buNone/>
              <a:defRPr lang="ru-RU" sz="1000" b="0" strike="noStrike" spc="-1">
                <a:solidFill>
                  <a:schemeClr val="dk1">
                    <a:tint val="75000"/>
                  </a:schemeClr>
                </a:solidFill>
                <a:latin typeface="Calibri"/>
              </a:defRPr>
            </a:lvl1pPr>
          </a:lstStyle>
          <a:p>
            <a:endParaRPr lang="en-US">
              <a:solidFill>
                <a:srgbClr val="000000"/>
              </a:solidFill>
              <a:latin typeface="Times New Roman"/>
            </a:endParaRPr>
          </a:p>
        </p:txBody>
      </p:sp>
      <p:sp>
        <p:nvSpPr>
          <p:cNvPr id="10" name="PlaceHolder 4"/>
          <p:cNvSpPr>
            <a:spLocks noGrp="1"/>
          </p:cNvSpPr>
          <p:nvPr>
            <p:ph type="ftr" idx="5"/>
          </p:nvPr>
        </p:nvSpPr>
        <p:spPr>
          <a:xfrm>
            <a:off x="2603400" y="5297040"/>
            <a:ext cx="2412600" cy="303840"/>
          </a:xfrm>
          <a:prstGeom prst="rect">
            <a:avLst/>
          </a:prstGeom>
          <a:noFill/>
          <a:ln w="0">
            <a:noFill/>
          </a:ln>
        </p:spPr>
        <p:txBody>
          <a:bodyPr lIns="91440" tIns="45720" rIns="91440" bIns="45720" anchor="ctr">
            <a:noAutofit/>
          </a:bodyPr>
          <a:lstStyle>
            <a:lvl1pPr indent="0" algn="ctr" defTabSz="761970">
              <a:lnSpc>
                <a:spcPct val="100000"/>
              </a:lnSpc>
              <a:buNone/>
              <a:defRPr lang="en-GB" sz="1000" b="0" strike="noStrike" spc="-1">
                <a:solidFill>
                  <a:schemeClr val="dk1">
                    <a:tint val="75000"/>
                  </a:schemeClr>
                </a:solidFill>
                <a:latin typeface="Calibri"/>
              </a:defRPr>
            </a:lvl1pPr>
          </a:lstStyle>
          <a:p>
            <a:r>
              <a:rPr lang="ru-RU"/>
              <a:t>Оптика атмосферы и океана. Физика атмосферы. Санкт-Петербург, 1-4 июля 2024</a:t>
            </a:r>
            <a:endParaRPr lang="en-US">
              <a:solidFill>
                <a:srgbClr val="000000"/>
              </a:solidFill>
              <a:latin typeface="Times New Roman"/>
            </a:endParaRPr>
          </a:p>
        </p:txBody>
      </p:sp>
      <p:sp>
        <p:nvSpPr>
          <p:cNvPr id="11" name="PlaceHolder 5"/>
          <p:cNvSpPr>
            <a:spLocks noGrp="1"/>
          </p:cNvSpPr>
          <p:nvPr>
            <p:ph type="sldNum" idx="6"/>
          </p:nvPr>
        </p:nvSpPr>
        <p:spPr>
          <a:xfrm>
            <a:off x="5460900" y="5297040"/>
            <a:ext cx="1777800" cy="303840"/>
          </a:xfrm>
          <a:prstGeom prst="rect">
            <a:avLst/>
          </a:prstGeom>
          <a:noFill/>
          <a:ln w="0">
            <a:noFill/>
          </a:ln>
        </p:spPr>
        <p:txBody>
          <a:bodyPr lIns="91440" tIns="45720" rIns="91440" bIns="45720" anchor="ctr">
            <a:noAutofit/>
          </a:bodyPr>
          <a:lstStyle>
            <a:lvl1pPr indent="0" algn="r" defTabSz="761970">
              <a:lnSpc>
                <a:spcPct val="100000"/>
              </a:lnSpc>
              <a:buNone/>
              <a:defRPr lang="ru-RU" sz="1000" b="0" strike="noStrike" spc="-1">
                <a:solidFill>
                  <a:schemeClr val="dk1">
                    <a:tint val="75000"/>
                  </a:schemeClr>
                </a:solidFill>
                <a:latin typeface="Calibri"/>
              </a:defRPr>
            </a:lvl1pPr>
          </a:lstStyle>
          <a:p>
            <a:fld id="{30D3B490-E281-4EF5-8973-6BEDA4126FBB}" type="slidenum">
              <a:rPr lang="ru-RU" smtClean="0"/>
              <a:pPr/>
              <a:t>‹#›</a:t>
            </a:fld>
            <a:endParaRPr lang="ru-RU">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1" r:id="rId1"/>
  </p:sldLayoutIdLst>
  <p:hf hdr="0" dt="0"/>
  <p:txStyles>
    <p:titleStyle>
      <a:lvl1pPr indent="0" algn="ctr" defTabSz="761970">
        <a:lnSpc>
          <a:spcPct val="100000"/>
        </a:lnSpc>
        <a:buNone/>
        <a:defRPr/>
      </a:lvl1pPr>
    </p:titleStyle>
    <p:bodyStyle>
      <a:lvl1pPr marL="285889" indent="-285889" defTabSz="761970">
        <a:lnSpc>
          <a:spcPct val="100000"/>
        </a:lnSpc>
        <a:spcBef>
          <a:spcPts val="534"/>
        </a:spcBef>
        <a:buClr>
          <a:srgbClr val="000000"/>
        </a:buClr>
        <a:buFont typeface="Arial"/>
        <a:buChar char="•"/>
        <a:defRPr/>
      </a:lvl1pPr>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5524500" y="228960"/>
            <a:ext cx="1714200" cy="4875840"/>
          </a:xfrm>
          <a:prstGeom prst="rect">
            <a:avLst/>
          </a:prstGeom>
          <a:noFill/>
          <a:ln w="0">
            <a:noFill/>
          </a:ln>
        </p:spPr>
        <p:txBody>
          <a:bodyPr vert="eaVert" lIns="91440" tIns="45720" rIns="91440" bIns="45720" anchor="ctr">
            <a:noAutofit/>
          </a:bodyPr>
          <a:lstStyle/>
          <a:p>
            <a:pPr indent="0" algn="ctr" defTabSz="914400">
              <a:lnSpc>
                <a:spcPct val="100000"/>
              </a:lnSpc>
              <a:buNone/>
            </a:pPr>
            <a:r>
              <a:rPr lang="ru-RU" sz="3667" b="0" strike="noStrike" spc="-1">
                <a:solidFill>
                  <a:schemeClr val="dk1"/>
                </a:solidFill>
                <a:latin typeface="Calibri"/>
              </a:rPr>
              <a:t>Образец заголовка</a:t>
            </a:r>
          </a:p>
        </p:txBody>
      </p:sp>
      <p:sp>
        <p:nvSpPr>
          <p:cNvPr id="13" name="PlaceHolder 2"/>
          <p:cNvSpPr>
            <a:spLocks noGrp="1"/>
          </p:cNvSpPr>
          <p:nvPr>
            <p:ph type="body"/>
          </p:nvPr>
        </p:nvSpPr>
        <p:spPr>
          <a:xfrm>
            <a:off x="381000" y="228960"/>
            <a:ext cx="5016300" cy="4875840"/>
          </a:xfrm>
          <a:prstGeom prst="rect">
            <a:avLst/>
          </a:prstGeom>
          <a:noFill/>
          <a:ln w="0">
            <a:noFill/>
          </a:ln>
        </p:spPr>
        <p:txBody>
          <a:bodyPr vert="eaVert" lIns="91440" tIns="45720" rIns="91440" bIns="45720" anchor="t">
            <a:noAutofit/>
          </a:bodyPr>
          <a:lstStyle/>
          <a:p>
            <a:pPr marL="343080" indent="-343080" defTabSz="914400">
              <a:lnSpc>
                <a:spcPct val="100000"/>
              </a:lnSpc>
              <a:spcBef>
                <a:spcPts val="641"/>
              </a:spcBef>
              <a:buClr>
                <a:srgbClr val="000000"/>
              </a:buClr>
              <a:buFont typeface="Arial"/>
              <a:buChar char="•"/>
            </a:pPr>
            <a:r>
              <a:rPr lang="ru-RU" sz="2667" b="0" strike="noStrike" spc="-1">
                <a:solidFill>
                  <a:schemeClr val="dk1"/>
                </a:solidFill>
                <a:latin typeface="Calibri"/>
              </a:rPr>
              <a:t>Образец текста</a:t>
            </a:r>
          </a:p>
          <a:p>
            <a:pPr marL="619175" lvl="1" indent="-238190" defTabSz="761970">
              <a:lnSpc>
                <a:spcPct val="100000"/>
              </a:lnSpc>
              <a:spcBef>
                <a:spcPts val="467"/>
              </a:spcBef>
              <a:buClr>
                <a:srgbClr val="000000"/>
              </a:buClr>
              <a:buFont typeface="Arial"/>
              <a:buChar char="–"/>
            </a:pPr>
            <a:r>
              <a:rPr lang="ru-RU" sz="2333" b="0" strike="noStrike" spc="-1">
                <a:solidFill>
                  <a:schemeClr val="dk1"/>
                </a:solidFill>
                <a:latin typeface="Calibri"/>
              </a:rPr>
              <a:t>Второй уровень</a:t>
            </a:r>
          </a:p>
          <a:p>
            <a:pPr marL="952462" lvl="2" indent="-190492" defTabSz="761970">
              <a:lnSpc>
                <a:spcPct val="100000"/>
              </a:lnSpc>
              <a:spcBef>
                <a:spcPts val="399"/>
              </a:spcBef>
              <a:buClr>
                <a:srgbClr val="000000"/>
              </a:buClr>
              <a:buFont typeface="Arial"/>
              <a:buChar char="•"/>
            </a:pPr>
            <a:r>
              <a:rPr lang="ru-RU" sz="2000" b="0" strike="noStrike" spc="-1">
                <a:solidFill>
                  <a:schemeClr val="dk1"/>
                </a:solidFill>
                <a:latin typeface="Calibri"/>
              </a:rPr>
              <a:t>Третий уровень</a:t>
            </a:r>
          </a:p>
          <a:p>
            <a:pPr marL="1333447" lvl="3" indent="-190492" defTabSz="761970">
              <a:lnSpc>
                <a:spcPct val="100000"/>
              </a:lnSpc>
              <a:spcBef>
                <a:spcPts val="333"/>
              </a:spcBef>
              <a:buClr>
                <a:srgbClr val="000000"/>
              </a:buClr>
              <a:buFont typeface="Arial"/>
              <a:buChar char="–"/>
            </a:pPr>
            <a:r>
              <a:rPr lang="ru-RU" sz="1667" b="0" strike="noStrike" spc="-1">
                <a:solidFill>
                  <a:schemeClr val="dk1"/>
                </a:solidFill>
                <a:latin typeface="Calibri"/>
              </a:rPr>
              <a:t>Четвертый уровень</a:t>
            </a:r>
          </a:p>
          <a:p>
            <a:pPr marL="1714431" lvl="4" indent="-190492" defTabSz="761970">
              <a:lnSpc>
                <a:spcPct val="100000"/>
              </a:lnSpc>
              <a:spcBef>
                <a:spcPts val="333"/>
              </a:spcBef>
              <a:buClr>
                <a:srgbClr val="000000"/>
              </a:buClr>
              <a:buFont typeface="Arial"/>
              <a:buChar char="»"/>
            </a:pPr>
            <a:r>
              <a:rPr lang="ru-RU" sz="1667" b="0" strike="noStrike" spc="-1">
                <a:solidFill>
                  <a:schemeClr val="dk1"/>
                </a:solidFill>
                <a:latin typeface="Calibri"/>
              </a:rPr>
              <a:t>Пятый уровень</a:t>
            </a:r>
          </a:p>
        </p:txBody>
      </p:sp>
      <p:sp>
        <p:nvSpPr>
          <p:cNvPr id="14" name="PlaceHolder 3"/>
          <p:cNvSpPr>
            <a:spLocks noGrp="1"/>
          </p:cNvSpPr>
          <p:nvPr>
            <p:ph type="dt" idx="7"/>
          </p:nvPr>
        </p:nvSpPr>
        <p:spPr>
          <a:xfrm>
            <a:off x="381000" y="5297040"/>
            <a:ext cx="1777800" cy="303840"/>
          </a:xfrm>
          <a:prstGeom prst="rect">
            <a:avLst/>
          </a:prstGeom>
          <a:noFill/>
          <a:ln w="0">
            <a:noFill/>
          </a:ln>
        </p:spPr>
        <p:txBody>
          <a:bodyPr lIns="91440" tIns="45720" rIns="91440" bIns="45720" anchor="ctr">
            <a:noAutofit/>
          </a:bodyPr>
          <a:lstStyle>
            <a:lvl1pPr indent="0" defTabSz="761970">
              <a:lnSpc>
                <a:spcPct val="100000"/>
              </a:lnSpc>
              <a:buNone/>
              <a:defRPr lang="ru-RU" sz="1000" b="0" strike="noStrike" spc="-1">
                <a:solidFill>
                  <a:schemeClr val="dk1">
                    <a:tint val="75000"/>
                  </a:schemeClr>
                </a:solidFill>
                <a:latin typeface="Calibri"/>
              </a:defRPr>
            </a:lvl1pPr>
          </a:lstStyle>
          <a:p>
            <a:endParaRPr lang="en-US">
              <a:solidFill>
                <a:srgbClr val="000000"/>
              </a:solidFill>
              <a:latin typeface="Times New Roman"/>
            </a:endParaRPr>
          </a:p>
        </p:txBody>
      </p:sp>
      <p:sp>
        <p:nvSpPr>
          <p:cNvPr id="15" name="PlaceHolder 4"/>
          <p:cNvSpPr>
            <a:spLocks noGrp="1"/>
          </p:cNvSpPr>
          <p:nvPr>
            <p:ph type="ftr" idx="8"/>
          </p:nvPr>
        </p:nvSpPr>
        <p:spPr>
          <a:xfrm>
            <a:off x="2603400" y="5297040"/>
            <a:ext cx="2412600" cy="303840"/>
          </a:xfrm>
          <a:prstGeom prst="rect">
            <a:avLst/>
          </a:prstGeom>
          <a:noFill/>
          <a:ln w="0">
            <a:noFill/>
          </a:ln>
        </p:spPr>
        <p:txBody>
          <a:bodyPr lIns="91440" tIns="45720" rIns="91440" bIns="45720" anchor="ctr">
            <a:noAutofit/>
          </a:bodyPr>
          <a:lstStyle>
            <a:lvl1pPr indent="0" algn="ctr" defTabSz="761970">
              <a:lnSpc>
                <a:spcPct val="100000"/>
              </a:lnSpc>
              <a:buNone/>
              <a:defRPr lang="en-GB" sz="1000" b="0" strike="noStrike" spc="-1">
                <a:solidFill>
                  <a:schemeClr val="dk1">
                    <a:tint val="75000"/>
                  </a:schemeClr>
                </a:solidFill>
                <a:latin typeface="Calibri"/>
              </a:defRPr>
            </a:lvl1pPr>
          </a:lstStyle>
          <a:p>
            <a:r>
              <a:rPr lang="ru-RU"/>
              <a:t>Оптика атмосферы и океана. Физика атмосферы. Санкт-Петербург, 1-4 июля 2024</a:t>
            </a:r>
            <a:endParaRPr lang="en-US">
              <a:solidFill>
                <a:srgbClr val="000000"/>
              </a:solidFill>
              <a:latin typeface="Times New Roman"/>
            </a:endParaRPr>
          </a:p>
        </p:txBody>
      </p:sp>
      <p:sp>
        <p:nvSpPr>
          <p:cNvPr id="16" name="PlaceHolder 5"/>
          <p:cNvSpPr>
            <a:spLocks noGrp="1"/>
          </p:cNvSpPr>
          <p:nvPr>
            <p:ph type="sldNum" idx="9"/>
          </p:nvPr>
        </p:nvSpPr>
        <p:spPr>
          <a:xfrm>
            <a:off x="5460900" y="5297040"/>
            <a:ext cx="1777800" cy="303840"/>
          </a:xfrm>
          <a:prstGeom prst="rect">
            <a:avLst/>
          </a:prstGeom>
          <a:noFill/>
          <a:ln w="0">
            <a:noFill/>
          </a:ln>
        </p:spPr>
        <p:txBody>
          <a:bodyPr lIns="91440" tIns="45720" rIns="91440" bIns="45720" anchor="ctr">
            <a:noAutofit/>
          </a:bodyPr>
          <a:lstStyle>
            <a:lvl1pPr indent="0" algn="r" defTabSz="761970">
              <a:lnSpc>
                <a:spcPct val="100000"/>
              </a:lnSpc>
              <a:buNone/>
              <a:defRPr lang="ru-RU" sz="1000" b="0" strike="noStrike" spc="-1">
                <a:solidFill>
                  <a:schemeClr val="dk1">
                    <a:tint val="75000"/>
                  </a:schemeClr>
                </a:solidFill>
                <a:latin typeface="Calibri"/>
              </a:defRPr>
            </a:lvl1pPr>
          </a:lstStyle>
          <a:p>
            <a:fld id="{7A016B1A-1137-433B-91CB-3E0D439ED7CB}" type="slidenum">
              <a:rPr lang="ru-RU" smtClean="0"/>
              <a:pPr/>
              <a:t>‹#›</a:t>
            </a:fld>
            <a:endParaRPr lang="ru-RU">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3" r:id="rId1"/>
  </p:sldLayoutIdLst>
  <p:hf hdr="0" dt="0"/>
  <p:txStyles>
    <p:titleStyle>
      <a:lvl1pPr indent="0" algn="ctr" defTabSz="761970">
        <a:lnSpc>
          <a:spcPct val="100000"/>
        </a:lnSpc>
        <a:buNone/>
        <a:defRPr/>
      </a:lvl1pPr>
    </p:titleStyle>
    <p:bodyStyle>
      <a:lvl1pPr marL="285889" indent="-285889" defTabSz="761970">
        <a:lnSpc>
          <a:spcPct val="100000"/>
        </a:lnSpc>
        <a:spcBef>
          <a:spcPts val="534"/>
        </a:spcBef>
        <a:buClr>
          <a:srgbClr val="000000"/>
        </a:buClr>
        <a:buFont typeface="Arial"/>
        <a:buChar char="•"/>
        <a:defRPr/>
      </a:lvl1pPr>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381000" y="228960"/>
            <a:ext cx="6857700" cy="952200"/>
          </a:xfrm>
          <a:prstGeom prst="rect">
            <a:avLst/>
          </a:prstGeom>
          <a:noFill/>
          <a:ln w="0">
            <a:noFill/>
          </a:ln>
        </p:spPr>
        <p:txBody>
          <a:bodyPr lIns="91440" tIns="45720" rIns="91440" bIns="45720" anchor="ctr">
            <a:noAutofit/>
          </a:bodyPr>
          <a:lstStyle/>
          <a:p>
            <a:pPr indent="0" algn="ctr" defTabSz="914400">
              <a:lnSpc>
                <a:spcPct val="100000"/>
              </a:lnSpc>
              <a:buNone/>
            </a:pPr>
            <a:r>
              <a:rPr lang="ru-RU" sz="3667" b="0" strike="noStrike" spc="-1">
                <a:solidFill>
                  <a:schemeClr val="dk1"/>
                </a:solidFill>
                <a:latin typeface="Calibri"/>
              </a:rPr>
              <a:t>Образец заголовка</a:t>
            </a:r>
          </a:p>
        </p:txBody>
      </p:sp>
      <p:sp>
        <p:nvSpPr>
          <p:cNvPr id="18" name="PlaceHolder 2"/>
          <p:cNvSpPr>
            <a:spLocks noGrp="1"/>
          </p:cNvSpPr>
          <p:nvPr>
            <p:ph type="body"/>
          </p:nvPr>
        </p:nvSpPr>
        <p:spPr>
          <a:xfrm>
            <a:off x="381000" y="1333440"/>
            <a:ext cx="6857700" cy="3771360"/>
          </a:xfrm>
          <a:prstGeom prst="rect">
            <a:avLst/>
          </a:prstGeom>
          <a:noFill/>
          <a:ln w="0">
            <a:noFill/>
          </a:ln>
        </p:spPr>
        <p:txBody>
          <a:bodyPr lIns="91440" tIns="45720" rIns="91440" bIns="45720" anchor="t">
            <a:noAutofit/>
          </a:bodyPr>
          <a:lstStyle/>
          <a:p>
            <a:pPr marL="343080" indent="-343080" defTabSz="914400">
              <a:lnSpc>
                <a:spcPct val="100000"/>
              </a:lnSpc>
              <a:spcBef>
                <a:spcPts val="641"/>
              </a:spcBef>
              <a:buClr>
                <a:srgbClr val="000000"/>
              </a:buClr>
              <a:buFont typeface="Arial"/>
              <a:buChar char="•"/>
            </a:pPr>
            <a:r>
              <a:rPr lang="ru-RU" sz="2667" b="0" strike="noStrike" spc="-1">
                <a:solidFill>
                  <a:schemeClr val="dk1"/>
                </a:solidFill>
                <a:latin typeface="Calibri"/>
              </a:rPr>
              <a:t>Образец текста</a:t>
            </a:r>
          </a:p>
          <a:p>
            <a:pPr marL="619175" lvl="1" indent="-238190" defTabSz="761970">
              <a:lnSpc>
                <a:spcPct val="100000"/>
              </a:lnSpc>
              <a:spcBef>
                <a:spcPts val="467"/>
              </a:spcBef>
              <a:buClr>
                <a:srgbClr val="000000"/>
              </a:buClr>
              <a:buFont typeface="Arial"/>
              <a:buChar char="–"/>
            </a:pPr>
            <a:r>
              <a:rPr lang="ru-RU" sz="2333" b="0" strike="noStrike" spc="-1">
                <a:solidFill>
                  <a:schemeClr val="dk1"/>
                </a:solidFill>
                <a:latin typeface="Calibri"/>
              </a:rPr>
              <a:t>Второй уровень</a:t>
            </a:r>
          </a:p>
          <a:p>
            <a:pPr marL="952462" lvl="2" indent="-190492" defTabSz="761970">
              <a:lnSpc>
                <a:spcPct val="100000"/>
              </a:lnSpc>
              <a:spcBef>
                <a:spcPts val="399"/>
              </a:spcBef>
              <a:buClr>
                <a:srgbClr val="000000"/>
              </a:buClr>
              <a:buFont typeface="Arial"/>
              <a:buChar char="•"/>
            </a:pPr>
            <a:r>
              <a:rPr lang="ru-RU" sz="2000" b="0" strike="noStrike" spc="-1">
                <a:solidFill>
                  <a:schemeClr val="dk1"/>
                </a:solidFill>
                <a:latin typeface="Calibri"/>
              </a:rPr>
              <a:t>Третий уровень</a:t>
            </a:r>
          </a:p>
          <a:p>
            <a:pPr marL="1333447" lvl="3" indent="-190492" defTabSz="761970">
              <a:lnSpc>
                <a:spcPct val="100000"/>
              </a:lnSpc>
              <a:spcBef>
                <a:spcPts val="333"/>
              </a:spcBef>
              <a:buClr>
                <a:srgbClr val="000000"/>
              </a:buClr>
              <a:buFont typeface="Arial"/>
              <a:buChar char="–"/>
            </a:pPr>
            <a:r>
              <a:rPr lang="ru-RU" sz="1667" b="0" strike="noStrike" spc="-1">
                <a:solidFill>
                  <a:schemeClr val="dk1"/>
                </a:solidFill>
                <a:latin typeface="Calibri"/>
              </a:rPr>
              <a:t>Четвертый уровень</a:t>
            </a:r>
          </a:p>
          <a:p>
            <a:pPr marL="1714431" lvl="4" indent="-190492" defTabSz="761970">
              <a:lnSpc>
                <a:spcPct val="100000"/>
              </a:lnSpc>
              <a:spcBef>
                <a:spcPts val="333"/>
              </a:spcBef>
              <a:buClr>
                <a:srgbClr val="000000"/>
              </a:buClr>
              <a:buFont typeface="Arial"/>
              <a:buChar char="»"/>
            </a:pPr>
            <a:r>
              <a:rPr lang="ru-RU" sz="1667" b="0" strike="noStrike" spc="-1">
                <a:solidFill>
                  <a:schemeClr val="dk1"/>
                </a:solidFill>
                <a:latin typeface="Calibri"/>
              </a:rPr>
              <a:t>Пятый уровень</a:t>
            </a:r>
          </a:p>
        </p:txBody>
      </p:sp>
      <p:sp>
        <p:nvSpPr>
          <p:cNvPr id="19" name="PlaceHolder 3"/>
          <p:cNvSpPr>
            <a:spLocks noGrp="1"/>
          </p:cNvSpPr>
          <p:nvPr>
            <p:ph type="dt" idx="10"/>
          </p:nvPr>
        </p:nvSpPr>
        <p:spPr>
          <a:xfrm>
            <a:off x="381000" y="5297040"/>
            <a:ext cx="1777800" cy="303840"/>
          </a:xfrm>
          <a:prstGeom prst="rect">
            <a:avLst/>
          </a:prstGeom>
          <a:noFill/>
          <a:ln w="0">
            <a:noFill/>
          </a:ln>
        </p:spPr>
        <p:txBody>
          <a:bodyPr lIns="91440" tIns="45720" rIns="91440" bIns="45720" anchor="ctr">
            <a:noAutofit/>
          </a:bodyPr>
          <a:lstStyle>
            <a:lvl1pPr indent="0" defTabSz="761970">
              <a:lnSpc>
                <a:spcPct val="100000"/>
              </a:lnSpc>
              <a:buNone/>
              <a:defRPr lang="ru-RU" sz="1000" b="0" strike="noStrike" spc="-1">
                <a:solidFill>
                  <a:schemeClr val="dk1">
                    <a:tint val="75000"/>
                  </a:schemeClr>
                </a:solidFill>
                <a:latin typeface="Calibri"/>
              </a:defRPr>
            </a:lvl1pPr>
          </a:lstStyle>
          <a:p>
            <a:endParaRPr lang="en-US">
              <a:solidFill>
                <a:srgbClr val="000000"/>
              </a:solidFill>
              <a:latin typeface="Times New Roman"/>
            </a:endParaRPr>
          </a:p>
        </p:txBody>
      </p:sp>
      <p:sp>
        <p:nvSpPr>
          <p:cNvPr id="20" name="PlaceHolder 4"/>
          <p:cNvSpPr>
            <a:spLocks noGrp="1"/>
          </p:cNvSpPr>
          <p:nvPr>
            <p:ph type="ftr" idx="11"/>
          </p:nvPr>
        </p:nvSpPr>
        <p:spPr>
          <a:xfrm>
            <a:off x="2603400" y="5297040"/>
            <a:ext cx="2412600" cy="303840"/>
          </a:xfrm>
          <a:prstGeom prst="rect">
            <a:avLst/>
          </a:prstGeom>
          <a:noFill/>
          <a:ln w="0">
            <a:noFill/>
          </a:ln>
        </p:spPr>
        <p:txBody>
          <a:bodyPr lIns="91440" tIns="45720" rIns="91440" bIns="45720" anchor="ctr">
            <a:noAutofit/>
          </a:bodyPr>
          <a:lstStyle>
            <a:lvl1pPr indent="0" algn="ctr" defTabSz="761970">
              <a:lnSpc>
                <a:spcPct val="100000"/>
              </a:lnSpc>
              <a:buNone/>
              <a:defRPr lang="en-GB" sz="1000" b="0" strike="noStrike" spc="-1">
                <a:solidFill>
                  <a:schemeClr val="dk1">
                    <a:tint val="75000"/>
                  </a:schemeClr>
                </a:solidFill>
                <a:latin typeface="Calibri"/>
              </a:defRPr>
            </a:lvl1pPr>
          </a:lstStyle>
          <a:p>
            <a:r>
              <a:rPr lang="ru-RU"/>
              <a:t>Оптика атмосферы и океана. Физика атмосферы. Санкт-Петербург, 1-4 июля 2024</a:t>
            </a:r>
            <a:endParaRPr lang="en-US">
              <a:solidFill>
                <a:srgbClr val="000000"/>
              </a:solidFill>
              <a:latin typeface="Times New Roman"/>
            </a:endParaRPr>
          </a:p>
        </p:txBody>
      </p:sp>
      <p:sp>
        <p:nvSpPr>
          <p:cNvPr id="21" name="PlaceHolder 5"/>
          <p:cNvSpPr>
            <a:spLocks noGrp="1"/>
          </p:cNvSpPr>
          <p:nvPr>
            <p:ph type="sldNum" idx="12"/>
          </p:nvPr>
        </p:nvSpPr>
        <p:spPr>
          <a:xfrm>
            <a:off x="5460900" y="5297040"/>
            <a:ext cx="1777800" cy="303840"/>
          </a:xfrm>
          <a:prstGeom prst="rect">
            <a:avLst/>
          </a:prstGeom>
          <a:noFill/>
          <a:ln w="0">
            <a:noFill/>
          </a:ln>
        </p:spPr>
        <p:txBody>
          <a:bodyPr lIns="91440" tIns="45720" rIns="91440" bIns="45720" anchor="ctr">
            <a:noAutofit/>
          </a:bodyPr>
          <a:lstStyle>
            <a:lvl1pPr indent="0" algn="r" defTabSz="761970">
              <a:lnSpc>
                <a:spcPct val="100000"/>
              </a:lnSpc>
              <a:buNone/>
              <a:defRPr lang="ru-RU" sz="1000" b="0" strike="noStrike" spc="-1">
                <a:solidFill>
                  <a:schemeClr val="dk1">
                    <a:tint val="75000"/>
                  </a:schemeClr>
                </a:solidFill>
                <a:latin typeface="Calibri"/>
              </a:defRPr>
            </a:lvl1pPr>
          </a:lstStyle>
          <a:p>
            <a:fld id="{64E5AA03-F919-4954-AD0C-33E90BB38D41}" type="slidenum">
              <a:rPr lang="ru-RU" smtClean="0"/>
              <a:pPr/>
              <a:t>‹#›</a:t>
            </a:fld>
            <a:endParaRPr lang="ru-RU">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5" r:id="rId1"/>
    <p:sldLayoutId id="2147483671" r:id="rId2"/>
  </p:sldLayoutIdLst>
  <p:hf hdr="0" dt="0"/>
  <p:txStyles>
    <p:titleStyle>
      <a:lvl1pPr indent="0" algn="ctr" defTabSz="761970">
        <a:lnSpc>
          <a:spcPct val="100000"/>
        </a:lnSpc>
        <a:buNone/>
        <a:defRPr/>
      </a:lvl1pPr>
    </p:titleStyle>
    <p:bodyStyle>
      <a:lvl1pPr marL="285889" indent="-285889" defTabSz="761970">
        <a:lnSpc>
          <a:spcPct val="100000"/>
        </a:lnSpc>
        <a:spcBef>
          <a:spcPts val="534"/>
        </a:spcBef>
        <a:buClr>
          <a:srgbClr val="000000"/>
        </a:buClr>
        <a:buFont typeface="Arial"/>
        <a:buChar char="•"/>
        <a:defRPr/>
      </a:lvl1pPr>
    </p:bodyStyle>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601800" y="3672360"/>
            <a:ext cx="6476700" cy="1134720"/>
          </a:xfrm>
          <a:prstGeom prst="rect">
            <a:avLst/>
          </a:prstGeom>
          <a:noFill/>
          <a:ln w="0">
            <a:noFill/>
          </a:ln>
        </p:spPr>
        <p:txBody>
          <a:bodyPr lIns="91440" tIns="45720" rIns="91440" bIns="45720" anchor="t">
            <a:noAutofit/>
          </a:bodyPr>
          <a:lstStyle/>
          <a:p>
            <a:pPr indent="0" defTabSz="914400">
              <a:lnSpc>
                <a:spcPct val="100000"/>
              </a:lnSpc>
              <a:buNone/>
            </a:pPr>
            <a:r>
              <a:rPr lang="ru-RU" sz="3333" b="1" strike="noStrike" cap="all" spc="-1">
                <a:solidFill>
                  <a:schemeClr val="dk1"/>
                </a:solidFill>
                <a:latin typeface="Calibri"/>
              </a:rPr>
              <a:t>Образец заголовка</a:t>
            </a:r>
            <a:endParaRPr lang="ru-RU" sz="3333" b="0" strike="noStrike" spc="-1">
              <a:solidFill>
                <a:schemeClr val="dk1"/>
              </a:solidFill>
              <a:latin typeface="Calibri"/>
            </a:endParaRPr>
          </a:p>
        </p:txBody>
      </p:sp>
      <p:sp>
        <p:nvSpPr>
          <p:cNvPr id="25" name="PlaceHolder 2"/>
          <p:cNvSpPr>
            <a:spLocks noGrp="1"/>
          </p:cNvSpPr>
          <p:nvPr>
            <p:ph type="body"/>
          </p:nvPr>
        </p:nvSpPr>
        <p:spPr>
          <a:xfrm>
            <a:off x="601800" y="2422440"/>
            <a:ext cx="6476700" cy="1249920"/>
          </a:xfrm>
          <a:prstGeom prst="rect">
            <a:avLst/>
          </a:prstGeom>
          <a:noFill/>
          <a:ln w="0">
            <a:noFill/>
          </a:ln>
        </p:spPr>
        <p:txBody>
          <a:bodyPr lIns="91440" tIns="45720" rIns="91440" bIns="45720" anchor="b">
            <a:noAutofit/>
          </a:bodyPr>
          <a:lstStyle/>
          <a:p>
            <a:pPr indent="0" defTabSz="914400">
              <a:lnSpc>
                <a:spcPct val="100000"/>
              </a:lnSpc>
              <a:spcBef>
                <a:spcPts val="400"/>
              </a:spcBef>
              <a:buNone/>
              <a:tabLst>
                <a:tab pos="0" algn="l"/>
              </a:tabLst>
            </a:pPr>
            <a:r>
              <a:rPr lang="ru-RU" sz="1667" b="0" strike="noStrike" spc="-1">
                <a:solidFill>
                  <a:schemeClr val="dk1">
                    <a:tint val="75000"/>
                  </a:schemeClr>
                </a:solidFill>
                <a:latin typeface="Calibri"/>
              </a:rPr>
              <a:t>Образец текста</a:t>
            </a:r>
            <a:endParaRPr lang="ru-RU" sz="1667" b="0" strike="noStrike" spc="-1">
              <a:solidFill>
                <a:schemeClr val="dk1"/>
              </a:solidFill>
              <a:latin typeface="Calibri"/>
            </a:endParaRPr>
          </a:p>
        </p:txBody>
      </p:sp>
      <p:sp>
        <p:nvSpPr>
          <p:cNvPr id="26" name="PlaceHolder 3"/>
          <p:cNvSpPr>
            <a:spLocks noGrp="1"/>
          </p:cNvSpPr>
          <p:nvPr>
            <p:ph type="dt" idx="13"/>
          </p:nvPr>
        </p:nvSpPr>
        <p:spPr>
          <a:xfrm>
            <a:off x="381000" y="5297040"/>
            <a:ext cx="1777800" cy="303840"/>
          </a:xfrm>
          <a:prstGeom prst="rect">
            <a:avLst/>
          </a:prstGeom>
          <a:noFill/>
          <a:ln w="0">
            <a:noFill/>
          </a:ln>
        </p:spPr>
        <p:txBody>
          <a:bodyPr lIns="91440" tIns="45720" rIns="91440" bIns="45720" anchor="ctr">
            <a:noAutofit/>
          </a:bodyPr>
          <a:lstStyle>
            <a:lvl1pPr indent="0" defTabSz="761970">
              <a:lnSpc>
                <a:spcPct val="100000"/>
              </a:lnSpc>
              <a:buNone/>
              <a:defRPr lang="ru-RU" sz="1000" b="0" strike="noStrike" spc="-1">
                <a:solidFill>
                  <a:schemeClr val="dk1">
                    <a:tint val="75000"/>
                  </a:schemeClr>
                </a:solidFill>
                <a:latin typeface="Calibri"/>
              </a:defRPr>
            </a:lvl1pPr>
          </a:lstStyle>
          <a:p>
            <a:endParaRPr lang="en-US">
              <a:solidFill>
                <a:srgbClr val="000000"/>
              </a:solidFill>
              <a:latin typeface="Times New Roman"/>
            </a:endParaRPr>
          </a:p>
        </p:txBody>
      </p:sp>
      <p:sp>
        <p:nvSpPr>
          <p:cNvPr id="27" name="PlaceHolder 4"/>
          <p:cNvSpPr>
            <a:spLocks noGrp="1"/>
          </p:cNvSpPr>
          <p:nvPr>
            <p:ph type="ftr" idx="14"/>
          </p:nvPr>
        </p:nvSpPr>
        <p:spPr>
          <a:xfrm>
            <a:off x="2603400" y="5297040"/>
            <a:ext cx="2412600" cy="303840"/>
          </a:xfrm>
          <a:prstGeom prst="rect">
            <a:avLst/>
          </a:prstGeom>
          <a:noFill/>
          <a:ln w="0">
            <a:noFill/>
          </a:ln>
        </p:spPr>
        <p:txBody>
          <a:bodyPr lIns="91440" tIns="45720" rIns="91440" bIns="45720" anchor="ctr">
            <a:noAutofit/>
          </a:bodyPr>
          <a:lstStyle>
            <a:lvl1pPr indent="0" algn="ctr" defTabSz="761970">
              <a:lnSpc>
                <a:spcPct val="100000"/>
              </a:lnSpc>
              <a:buNone/>
              <a:defRPr lang="en-GB" sz="1000" b="0" strike="noStrike" spc="-1">
                <a:solidFill>
                  <a:schemeClr val="dk1">
                    <a:tint val="75000"/>
                  </a:schemeClr>
                </a:solidFill>
                <a:latin typeface="Calibri"/>
              </a:defRPr>
            </a:lvl1pPr>
          </a:lstStyle>
          <a:p>
            <a:r>
              <a:rPr lang="ru-RU"/>
              <a:t>Оптика атмосферы и океана. Физика атмосферы. Санкт-Петербург, 1-4 июля 2024</a:t>
            </a:r>
            <a:endParaRPr lang="en-US">
              <a:solidFill>
                <a:srgbClr val="000000"/>
              </a:solidFill>
              <a:latin typeface="Times New Roman"/>
            </a:endParaRPr>
          </a:p>
        </p:txBody>
      </p:sp>
      <p:sp>
        <p:nvSpPr>
          <p:cNvPr id="28" name="PlaceHolder 5"/>
          <p:cNvSpPr>
            <a:spLocks noGrp="1"/>
          </p:cNvSpPr>
          <p:nvPr>
            <p:ph type="sldNum" idx="15"/>
          </p:nvPr>
        </p:nvSpPr>
        <p:spPr>
          <a:xfrm>
            <a:off x="5460900" y="5297040"/>
            <a:ext cx="1777800" cy="303840"/>
          </a:xfrm>
          <a:prstGeom prst="rect">
            <a:avLst/>
          </a:prstGeom>
          <a:noFill/>
          <a:ln w="0">
            <a:noFill/>
          </a:ln>
        </p:spPr>
        <p:txBody>
          <a:bodyPr lIns="91440" tIns="45720" rIns="91440" bIns="45720" anchor="ctr">
            <a:noAutofit/>
          </a:bodyPr>
          <a:lstStyle>
            <a:lvl1pPr indent="0" algn="r" defTabSz="761970">
              <a:lnSpc>
                <a:spcPct val="100000"/>
              </a:lnSpc>
              <a:buNone/>
              <a:defRPr lang="ru-RU" sz="1000" b="0" strike="noStrike" spc="-1">
                <a:solidFill>
                  <a:schemeClr val="dk1">
                    <a:tint val="75000"/>
                  </a:schemeClr>
                </a:solidFill>
                <a:latin typeface="Calibri"/>
              </a:defRPr>
            </a:lvl1pPr>
          </a:lstStyle>
          <a:p>
            <a:fld id="{4D736C81-598D-46A4-BA8C-0FC9578124A6}" type="slidenum">
              <a:rPr lang="ru-RU" smtClean="0"/>
              <a:pPr/>
              <a:t>‹#›</a:t>
            </a:fld>
            <a:endParaRPr lang="ru-RU">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7" r:id="rId1"/>
  </p:sldLayoutIdLst>
  <p:hf hdr="0" dt="0"/>
  <p:txStyles>
    <p:titleStyle>
      <a:lvl1pPr indent="0" defTabSz="761970">
        <a:lnSpc>
          <a:spcPct val="100000"/>
        </a:lnSpc>
        <a:buNone/>
        <a:defRPr/>
      </a:lvl1pPr>
    </p:titleStyle>
    <p:bodyStyle>
      <a:lvl1pPr indent="0" defTabSz="761970">
        <a:lnSpc>
          <a:spcPct val="100000"/>
        </a:lnSpc>
        <a:spcBef>
          <a:spcPts val="333"/>
        </a:spcBef>
        <a:buNone/>
        <a:tabLst>
          <a:tab pos="0" algn="l"/>
        </a:tabLst>
        <a:defRPr/>
      </a:lvl1pPr>
    </p:bodyStyle>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 name="PlaceHolder 1"/>
          <p:cNvSpPr>
            <a:spLocks noGrp="1"/>
          </p:cNvSpPr>
          <p:nvPr>
            <p:ph type="title"/>
          </p:nvPr>
        </p:nvSpPr>
        <p:spPr>
          <a:xfrm>
            <a:off x="381000" y="228960"/>
            <a:ext cx="6857700" cy="952200"/>
          </a:xfrm>
          <a:prstGeom prst="rect">
            <a:avLst/>
          </a:prstGeom>
          <a:noFill/>
          <a:ln w="0">
            <a:noFill/>
          </a:ln>
        </p:spPr>
        <p:txBody>
          <a:bodyPr lIns="91440" tIns="45720" rIns="91440" bIns="45720" anchor="ctr">
            <a:noAutofit/>
          </a:bodyPr>
          <a:lstStyle/>
          <a:p>
            <a:pPr indent="0" algn="ctr" defTabSz="914400">
              <a:lnSpc>
                <a:spcPct val="100000"/>
              </a:lnSpc>
              <a:buNone/>
            </a:pPr>
            <a:r>
              <a:rPr lang="ru-RU" sz="3667" b="0" strike="noStrike" spc="-1">
                <a:solidFill>
                  <a:schemeClr val="dk1"/>
                </a:solidFill>
                <a:latin typeface="Calibri"/>
              </a:rPr>
              <a:t>Образец заголовка</a:t>
            </a:r>
          </a:p>
        </p:txBody>
      </p:sp>
      <p:sp>
        <p:nvSpPr>
          <p:cNvPr id="30" name="PlaceHolder 2"/>
          <p:cNvSpPr>
            <a:spLocks noGrp="1"/>
          </p:cNvSpPr>
          <p:nvPr>
            <p:ph type="body"/>
          </p:nvPr>
        </p:nvSpPr>
        <p:spPr>
          <a:xfrm>
            <a:off x="381000" y="1333440"/>
            <a:ext cx="3365100" cy="3771360"/>
          </a:xfrm>
          <a:prstGeom prst="rect">
            <a:avLst/>
          </a:prstGeom>
          <a:noFill/>
          <a:ln w="0">
            <a:noFill/>
          </a:ln>
        </p:spPr>
        <p:txBody>
          <a:bodyPr lIns="91440" tIns="45720" rIns="91440" bIns="45720" anchor="t">
            <a:noAutofit/>
          </a:bodyPr>
          <a:lstStyle/>
          <a:p>
            <a:pPr marL="343080" indent="-343080" defTabSz="914400">
              <a:lnSpc>
                <a:spcPct val="100000"/>
              </a:lnSpc>
              <a:spcBef>
                <a:spcPts val="561"/>
              </a:spcBef>
              <a:buClr>
                <a:srgbClr val="000000"/>
              </a:buClr>
              <a:buFont typeface="Arial"/>
              <a:buChar char="•"/>
            </a:pPr>
            <a:r>
              <a:rPr lang="ru-RU" sz="2333" b="0" strike="noStrike" spc="-1">
                <a:solidFill>
                  <a:schemeClr val="dk1"/>
                </a:solidFill>
                <a:latin typeface="Calibri"/>
              </a:rPr>
              <a:t>Образец текста</a:t>
            </a:r>
          </a:p>
          <a:p>
            <a:pPr marL="619175" lvl="1" indent="-238190" defTabSz="761970">
              <a:lnSpc>
                <a:spcPct val="100000"/>
              </a:lnSpc>
              <a:spcBef>
                <a:spcPts val="399"/>
              </a:spcBef>
              <a:buClr>
                <a:srgbClr val="000000"/>
              </a:buClr>
              <a:buFont typeface="Arial"/>
              <a:buChar char="–"/>
            </a:pPr>
            <a:r>
              <a:rPr lang="ru-RU" sz="2000" b="0" strike="noStrike" spc="-1">
                <a:solidFill>
                  <a:schemeClr val="dk1"/>
                </a:solidFill>
                <a:latin typeface="Calibri"/>
              </a:rPr>
              <a:t>Второй уровень</a:t>
            </a:r>
          </a:p>
          <a:p>
            <a:pPr marL="952462" lvl="2" indent="-190492" defTabSz="761970">
              <a:lnSpc>
                <a:spcPct val="100000"/>
              </a:lnSpc>
              <a:spcBef>
                <a:spcPts val="333"/>
              </a:spcBef>
              <a:buClr>
                <a:srgbClr val="000000"/>
              </a:buClr>
              <a:buFont typeface="Arial"/>
              <a:buChar char="•"/>
            </a:pPr>
            <a:r>
              <a:rPr lang="ru-RU" sz="1667" b="0" strike="noStrike" spc="-1">
                <a:solidFill>
                  <a:schemeClr val="dk1"/>
                </a:solidFill>
                <a:latin typeface="Calibri"/>
              </a:rPr>
              <a:t>Третий уровень</a:t>
            </a:r>
          </a:p>
          <a:p>
            <a:pPr marL="1333447" lvl="3" indent="-190492" defTabSz="761970">
              <a:lnSpc>
                <a:spcPct val="100000"/>
              </a:lnSpc>
              <a:spcBef>
                <a:spcPts val="300"/>
              </a:spcBef>
              <a:buClr>
                <a:srgbClr val="000000"/>
              </a:buClr>
              <a:buFont typeface="Arial"/>
              <a:buChar char="–"/>
            </a:pPr>
            <a:r>
              <a:rPr lang="ru-RU" sz="1500" b="0" strike="noStrike" spc="-1">
                <a:solidFill>
                  <a:schemeClr val="dk1"/>
                </a:solidFill>
                <a:latin typeface="Calibri"/>
              </a:rPr>
              <a:t>Четвертый уровень</a:t>
            </a:r>
          </a:p>
          <a:p>
            <a:pPr marL="1714431" lvl="4" indent="-190492" defTabSz="761970">
              <a:lnSpc>
                <a:spcPct val="100000"/>
              </a:lnSpc>
              <a:spcBef>
                <a:spcPts val="300"/>
              </a:spcBef>
              <a:buClr>
                <a:srgbClr val="000000"/>
              </a:buClr>
              <a:buFont typeface="Arial"/>
              <a:buChar char="»"/>
            </a:pPr>
            <a:r>
              <a:rPr lang="ru-RU" sz="1500" b="0" strike="noStrike" spc="-1">
                <a:solidFill>
                  <a:schemeClr val="dk1"/>
                </a:solidFill>
                <a:latin typeface="Calibri"/>
              </a:rPr>
              <a:t>Пятый уровень</a:t>
            </a:r>
          </a:p>
        </p:txBody>
      </p:sp>
      <p:sp>
        <p:nvSpPr>
          <p:cNvPr id="31" name="PlaceHolder 3"/>
          <p:cNvSpPr>
            <a:spLocks noGrp="1"/>
          </p:cNvSpPr>
          <p:nvPr>
            <p:ph type="body"/>
          </p:nvPr>
        </p:nvSpPr>
        <p:spPr>
          <a:xfrm>
            <a:off x="3873600" y="1333440"/>
            <a:ext cx="3365100" cy="3771360"/>
          </a:xfrm>
          <a:prstGeom prst="rect">
            <a:avLst/>
          </a:prstGeom>
          <a:noFill/>
          <a:ln w="0">
            <a:noFill/>
          </a:ln>
        </p:spPr>
        <p:txBody>
          <a:bodyPr lIns="91440" tIns="45720" rIns="91440" bIns="45720" anchor="t">
            <a:noAutofit/>
          </a:bodyPr>
          <a:lstStyle/>
          <a:p>
            <a:pPr marL="343080" indent="-343080" defTabSz="914400">
              <a:lnSpc>
                <a:spcPct val="100000"/>
              </a:lnSpc>
              <a:spcBef>
                <a:spcPts val="561"/>
              </a:spcBef>
              <a:buClr>
                <a:srgbClr val="000000"/>
              </a:buClr>
              <a:buFont typeface="Arial"/>
              <a:buChar char="•"/>
            </a:pPr>
            <a:r>
              <a:rPr lang="ru-RU" sz="2333" b="0" strike="noStrike" spc="-1">
                <a:solidFill>
                  <a:schemeClr val="dk1"/>
                </a:solidFill>
                <a:latin typeface="Calibri"/>
              </a:rPr>
              <a:t>Образец текста</a:t>
            </a:r>
          </a:p>
          <a:p>
            <a:pPr marL="619175" lvl="1" indent="-238190" defTabSz="761970">
              <a:lnSpc>
                <a:spcPct val="100000"/>
              </a:lnSpc>
              <a:spcBef>
                <a:spcPts val="399"/>
              </a:spcBef>
              <a:buClr>
                <a:srgbClr val="000000"/>
              </a:buClr>
              <a:buFont typeface="Arial"/>
              <a:buChar char="–"/>
            </a:pPr>
            <a:r>
              <a:rPr lang="ru-RU" sz="2000" b="0" strike="noStrike" spc="-1">
                <a:solidFill>
                  <a:schemeClr val="dk1"/>
                </a:solidFill>
                <a:latin typeface="Calibri"/>
              </a:rPr>
              <a:t>Второй уровень</a:t>
            </a:r>
          </a:p>
          <a:p>
            <a:pPr marL="952462" lvl="2" indent="-190492" defTabSz="761970">
              <a:lnSpc>
                <a:spcPct val="100000"/>
              </a:lnSpc>
              <a:spcBef>
                <a:spcPts val="333"/>
              </a:spcBef>
              <a:buClr>
                <a:srgbClr val="000000"/>
              </a:buClr>
              <a:buFont typeface="Arial"/>
              <a:buChar char="•"/>
            </a:pPr>
            <a:r>
              <a:rPr lang="ru-RU" sz="1667" b="0" strike="noStrike" spc="-1">
                <a:solidFill>
                  <a:schemeClr val="dk1"/>
                </a:solidFill>
                <a:latin typeface="Calibri"/>
              </a:rPr>
              <a:t>Третий уровень</a:t>
            </a:r>
          </a:p>
          <a:p>
            <a:pPr marL="1333447" lvl="3" indent="-190492" defTabSz="761970">
              <a:lnSpc>
                <a:spcPct val="100000"/>
              </a:lnSpc>
              <a:spcBef>
                <a:spcPts val="300"/>
              </a:spcBef>
              <a:buClr>
                <a:srgbClr val="000000"/>
              </a:buClr>
              <a:buFont typeface="Arial"/>
              <a:buChar char="–"/>
            </a:pPr>
            <a:r>
              <a:rPr lang="ru-RU" sz="1500" b="0" strike="noStrike" spc="-1">
                <a:solidFill>
                  <a:schemeClr val="dk1"/>
                </a:solidFill>
                <a:latin typeface="Calibri"/>
              </a:rPr>
              <a:t>Четвертый уровень</a:t>
            </a:r>
          </a:p>
          <a:p>
            <a:pPr marL="1714431" lvl="4" indent="-190492" defTabSz="761970">
              <a:lnSpc>
                <a:spcPct val="100000"/>
              </a:lnSpc>
              <a:spcBef>
                <a:spcPts val="300"/>
              </a:spcBef>
              <a:buClr>
                <a:srgbClr val="000000"/>
              </a:buClr>
              <a:buFont typeface="Arial"/>
              <a:buChar char="»"/>
            </a:pPr>
            <a:r>
              <a:rPr lang="ru-RU" sz="1500" b="0" strike="noStrike" spc="-1">
                <a:solidFill>
                  <a:schemeClr val="dk1"/>
                </a:solidFill>
                <a:latin typeface="Calibri"/>
              </a:rPr>
              <a:t>Пятый уровень</a:t>
            </a:r>
          </a:p>
        </p:txBody>
      </p:sp>
      <p:sp>
        <p:nvSpPr>
          <p:cNvPr id="32" name="PlaceHolder 4"/>
          <p:cNvSpPr>
            <a:spLocks noGrp="1"/>
          </p:cNvSpPr>
          <p:nvPr>
            <p:ph type="dt" idx="16"/>
          </p:nvPr>
        </p:nvSpPr>
        <p:spPr>
          <a:xfrm>
            <a:off x="381000" y="5297040"/>
            <a:ext cx="1777800" cy="303840"/>
          </a:xfrm>
          <a:prstGeom prst="rect">
            <a:avLst/>
          </a:prstGeom>
          <a:noFill/>
          <a:ln w="0">
            <a:noFill/>
          </a:ln>
        </p:spPr>
        <p:txBody>
          <a:bodyPr lIns="91440" tIns="45720" rIns="91440" bIns="45720" anchor="ctr">
            <a:noAutofit/>
          </a:bodyPr>
          <a:lstStyle>
            <a:lvl1pPr indent="0" defTabSz="761970">
              <a:lnSpc>
                <a:spcPct val="100000"/>
              </a:lnSpc>
              <a:buNone/>
              <a:defRPr lang="ru-RU" sz="1000" b="0" strike="noStrike" spc="-1">
                <a:solidFill>
                  <a:schemeClr val="dk1">
                    <a:tint val="75000"/>
                  </a:schemeClr>
                </a:solidFill>
                <a:latin typeface="Calibri"/>
              </a:defRPr>
            </a:lvl1pPr>
          </a:lstStyle>
          <a:p>
            <a:endParaRPr lang="en-US">
              <a:solidFill>
                <a:srgbClr val="000000"/>
              </a:solidFill>
              <a:latin typeface="Times New Roman"/>
            </a:endParaRPr>
          </a:p>
        </p:txBody>
      </p:sp>
      <p:sp>
        <p:nvSpPr>
          <p:cNvPr id="33" name="PlaceHolder 5"/>
          <p:cNvSpPr>
            <a:spLocks noGrp="1"/>
          </p:cNvSpPr>
          <p:nvPr>
            <p:ph type="ftr" idx="17"/>
          </p:nvPr>
        </p:nvSpPr>
        <p:spPr>
          <a:xfrm>
            <a:off x="2603400" y="5297040"/>
            <a:ext cx="2412600" cy="303840"/>
          </a:xfrm>
          <a:prstGeom prst="rect">
            <a:avLst/>
          </a:prstGeom>
          <a:noFill/>
          <a:ln w="0">
            <a:noFill/>
          </a:ln>
        </p:spPr>
        <p:txBody>
          <a:bodyPr lIns="91440" tIns="45720" rIns="91440" bIns="45720" anchor="ctr">
            <a:noAutofit/>
          </a:bodyPr>
          <a:lstStyle>
            <a:lvl1pPr indent="0" algn="ctr" defTabSz="761970">
              <a:lnSpc>
                <a:spcPct val="100000"/>
              </a:lnSpc>
              <a:buNone/>
              <a:defRPr lang="en-GB" sz="1000" b="0" strike="noStrike" spc="-1">
                <a:solidFill>
                  <a:schemeClr val="dk1">
                    <a:tint val="75000"/>
                  </a:schemeClr>
                </a:solidFill>
                <a:latin typeface="Calibri"/>
              </a:defRPr>
            </a:lvl1pPr>
          </a:lstStyle>
          <a:p>
            <a:r>
              <a:rPr lang="ru-RU"/>
              <a:t>Оптика атмосферы и океана. Физика атмосферы. Санкт-Петербург, 1-4 июля 2024</a:t>
            </a:r>
            <a:endParaRPr lang="en-US">
              <a:solidFill>
                <a:srgbClr val="000000"/>
              </a:solidFill>
              <a:latin typeface="Times New Roman"/>
            </a:endParaRPr>
          </a:p>
        </p:txBody>
      </p:sp>
      <p:sp>
        <p:nvSpPr>
          <p:cNvPr id="34" name="PlaceHolder 6"/>
          <p:cNvSpPr>
            <a:spLocks noGrp="1"/>
          </p:cNvSpPr>
          <p:nvPr>
            <p:ph type="sldNum" idx="18"/>
          </p:nvPr>
        </p:nvSpPr>
        <p:spPr>
          <a:xfrm>
            <a:off x="5460900" y="5297040"/>
            <a:ext cx="1777800" cy="303840"/>
          </a:xfrm>
          <a:prstGeom prst="rect">
            <a:avLst/>
          </a:prstGeom>
          <a:noFill/>
          <a:ln w="0">
            <a:noFill/>
          </a:ln>
        </p:spPr>
        <p:txBody>
          <a:bodyPr lIns="91440" tIns="45720" rIns="91440" bIns="45720" anchor="ctr">
            <a:noAutofit/>
          </a:bodyPr>
          <a:lstStyle>
            <a:lvl1pPr indent="0" algn="r" defTabSz="761970">
              <a:lnSpc>
                <a:spcPct val="100000"/>
              </a:lnSpc>
              <a:buNone/>
              <a:defRPr lang="ru-RU" sz="1000" b="0" strike="noStrike" spc="-1">
                <a:solidFill>
                  <a:schemeClr val="dk1">
                    <a:tint val="75000"/>
                  </a:schemeClr>
                </a:solidFill>
                <a:latin typeface="Calibri"/>
              </a:defRPr>
            </a:lvl1pPr>
          </a:lstStyle>
          <a:p>
            <a:fld id="{036879F0-9487-487F-BAFD-D325396762E9}" type="slidenum">
              <a:rPr lang="ru-RU" smtClean="0"/>
              <a:pPr/>
              <a:t>‹#›</a:t>
            </a:fld>
            <a:endParaRPr lang="ru-RU">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9" r:id="rId1"/>
  </p:sldLayoutIdLst>
  <p:hf hdr="0" dt="0"/>
  <p:txStyles>
    <p:titleStyle>
      <a:lvl1pPr indent="0" algn="ctr" defTabSz="761970">
        <a:lnSpc>
          <a:spcPct val="100000"/>
        </a:lnSpc>
        <a:buNone/>
        <a:defRPr/>
      </a:lvl1pPr>
    </p:titleStyle>
    <p:bodyStyle>
      <a:lvl1pPr marL="285889" indent="-285889" defTabSz="761970">
        <a:lnSpc>
          <a:spcPct val="100000"/>
        </a:lnSpc>
        <a:spcBef>
          <a:spcPts val="467"/>
        </a:spcBef>
        <a:buClr>
          <a:srgbClr val="000000"/>
        </a:buClr>
        <a:buFont typeface="Arial"/>
        <a:buChar char="•"/>
        <a:defRPr/>
      </a:lvl1pPr>
    </p:bodyStyle>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381000" y="228960"/>
            <a:ext cx="6857700" cy="952200"/>
          </a:xfrm>
          <a:prstGeom prst="rect">
            <a:avLst/>
          </a:prstGeom>
          <a:noFill/>
          <a:ln w="0">
            <a:noFill/>
          </a:ln>
        </p:spPr>
        <p:txBody>
          <a:bodyPr lIns="91440" tIns="45720" rIns="91440" bIns="45720" anchor="ctr">
            <a:noAutofit/>
          </a:bodyPr>
          <a:lstStyle/>
          <a:p>
            <a:pPr indent="0" algn="ctr" defTabSz="914400">
              <a:lnSpc>
                <a:spcPct val="100000"/>
              </a:lnSpc>
              <a:buNone/>
            </a:pPr>
            <a:r>
              <a:rPr lang="ru-RU" sz="3667" b="0" strike="noStrike" spc="-1">
                <a:solidFill>
                  <a:schemeClr val="dk1"/>
                </a:solidFill>
                <a:latin typeface="Calibri"/>
              </a:rPr>
              <a:t>Образец заголовка</a:t>
            </a:r>
          </a:p>
        </p:txBody>
      </p:sp>
      <p:sp>
        <p:nvSpPr>
          <p:cNvPr id="39" name="PlaceHolder 2"/>
          <p:cNvSpPr>
            <a:spLocks noGrp="1"/>
          </p:cNvSpPr>
          <p:nvPr>
            <p:ph type="body"/>
          </p:nvPr>
        </p:nvSpPr>
        <p:spPr>
          <a:xfrm>
            <a:off x="381000" y="1279440"/>
            <a:ext cx="3366600" cy="532800"/>
          </a:xfrm>
          <a:prstGeom prst="rect">
            <a:avLst/>
          </a:prstGeom>
          <a:noFill/>
          <a:ln w="0">
            <a:noFill/>
          </a:ln>
        </p:spPr>
        <p:txBody>
          <a:bodyPr lIns="91440" tIns="45720" rIns="91440" bIns="45720" anchor="b">
            <a:noAutofit/>
          </a:bodyPr>
          <a:lstStyle/>
          <a:p>
            <a:pPr indent="0" defTabSz="914400">
              <a:lnSpc>
                <a:spcPct val="100000"/>
              </a:lnSpc>
              <a:spcBef>
                <a:spcPts val="479"/>
              </a:spcBef>
              <a:buNone/>
              <a:tabLst>
                <a:tab pos="0" algn="l"/>
              </a:tabLst>
            </a:pPr>
            <a:r>
              <a:rPr lang="ru-RU" sz="2000" b="1" strike="noStrike" spc="-1">
                <a:solidFill>
                  <a:schemeClr val="dk1"/>
                </a:solidFill>
                <a:latin typeface="Calibri"/>
              </a:rPr>
              <a:t>Образец текста</a:t>
            </a:r>
            <a:endParaRPr lang="ru-RU" sz="2000" b="0" strike="noStrike" spc="-1">
              <a:solidFill>
                <a:schemeClr val="dk1"/>
              </a:solidFill>
              <a:latin typeface="Calibri"/>
            </a:endParaRPr>
          </a:p>
        </p:txBody>
      </p:sp>
      <p:sp>
        <p:nvSpPr>
          <p:cNvPr id="40" name="PlaceHolder 3"/>
          <p:cNvSpPr>
            <a:spLocks noGrp="1"/>
          </p:cNvSpPr>
          <p:nvPr>
            <p:ph type="body"/>
          </p:nvPr>
        </p:nvSpPr>
        <p:spPr>
          <a:xfrm>
            <a:off x="381000" y="1812240"/>
            <a:ext cx="3366600" cy="3292560"/>
          </a:xfrm>
          <a:prstGeom prst="rect">
            <a:avLst/>
          </a:prstGeom>
          <a:noFill/>
          <a:ln w="0">
            <a:noFill/>
          </a:ln>
        </p:spPr>
        <p:txBody>
          <a:bodyPr lIns="91440" tIns="45720" rIns="91440" bIns="45720" anchor="t">
            <a:noAutofit/>
          </a:bodyPr>
          <a:lstStyle/>
          <a:p>
            <a:pPr marL="343080" indent="-343080" defTabSz="914400">
              <a:lnSpc>
                <a:spcPct val="100000"/>
              </a:lnSpc>
              <a:spcBef>
                <a:spcPts val="479"/>
              </a:spcBef>
              <a:buClr>
                <a:srgbClr val="000000"/>
              </a:buClr>
              <a:buFont typeface="Arial"/>
              <a:buChar char="•"/>
            </a:pPr>
            <a:r>
              <a:rPr lang="ru-RU" sz="2000" b="0" strike="noStrike" spc="-1">
                <a:solidFill>
                  <a:schemeClr val="dk1"/>
                </a:solidFill>
                <a:latin typeface="Calibri"/>
              </a:rPr>
              <a:t>Образец текста</a:t>
            </a:r>
          </a:p>
          <a:p>
            <a:pPr marL="619175" lvl="1" indent="-238190" defTabSz="761970">
              <a:lnSpc>
                <a:spcPct val="100000"/>
              </a:lnSpc>
              <a:spcBef>
                <a:spcPts val="333"/>
              </a:spcBef>
              <a:buClr>
                <a:srgbClr val="000000"/>
              </a:buClr>
              <a:buFont typeface="Arial"/>
              <a:buChar char="–"/>
            </a:pPr>
            <a:r>
              <a:rPr lang="ru-RU" sz="1667" b="0" strike="noStrike" spc="-1">
                <a:solidFill>
                  <a:schemeClr val="dk1"/>
                </a:solidFill>
                <a:latin typeface="Calibri"/>
              </a:rPr>
              <a:t>Второй уровень</a:t>
            </a:r>
          </a:p>
          <a:p>
            <a:pPr marL="952462" lvl="2" indent="-190492" defTabSz="761970">
              <a:lnSpc>
                <a:spcPct val="100000"/>
              </a:lnSpc>
              <a:spcBef>
                <a:spcPts val="300"/>
              </a:spcBef>
              <a:buClr>
                <a:srgbClr val="000000"/>
              </a:buClr>
              <a:buFont typeface="Arial"/>
              <a:buChar char="•"/>
            </a:pPr>
            <a:r>
              <a:rPr lang="ru-RU" sz="1500" b="0" strike="noStrike" spc="-1">
                <a:solidFill>
                  <a:schemeClr val="dk1"/>
                </a:solidFill>
                <a:latin typeface="Calibri"/>
              </a:rPr>
              <a:t>Третий уровень</a:t>
            </a:r>
          </a:p>
          <a:p>
            <a:pPr marL="1333447" lvl="3" indent="-190492" defTabSz="761970">
              <a:lnSpc>
                <a:spcPct val="100000"/>
              </a:lnSpc>
              <a:spcBef>
                <a:spcPts val="267"/>
              </a:spcBef>
              <a:buClr>
                <a:srgbClr val="000000"/>
              </a:buClr>
              <a:buFont typeface="Arial"/>
              <a:buChar char="–"/>
            </a:pPr>
            <a:r>
              <a:rPr lang="ru-RU" sz="1333" b="0" strike="noStrike" spc="-1">
                <a:solidFill>
                  <a:schemeClr val="dk1"/>
                </a:solidFill>
                <a:latin typeface="Calibri"/>
              </a:rPr>
              <a:t>Четвертый уровень</a:t>
            </a:r>
          </a:p>
          <a:p>
            <a:pPr marL="1714431" lvl="4" indent="-190492" defTabSz="761970">
              <a:lnSpc>
                <a:spcPct val="100000"/>
              </a:lnSpc>
              <a:spcBef>
                <a:spcPts val="267"/>
              </a:spcBef>
              <a:buClr>
                <a:srgbClr val="000000"/>
              </a:buClr>
              <a:buFont typeface="Arial"/>
              <a:buChar char="»"/>
            </a:pPr>
            <a:r>
              <a:rPr lang="ru-RU" sz="1333" b="0" strike="noStrike" spc="-1">
                <a:solidFill>
                  <a:schemeClr val="dk1"/>
                </a:solidFill>
                <a:latin typeface="Calibri"/>
              </a:rPr>
              <a:t>Пятый уровень</a:t>
            </a:r>
          </a:p>
        </p:txBody>
      </p:sp>
      <p:sp>
        <p:nvSpPr>
          <p:cNvPr id="41" name="PlaceHolder 4"/>
          <p:cNvSpPr>
            <a:spLocks noGrp="1"/>
          </p:cNvSpPr>
          <p:nvPr>
            <p:ph type="body"/>
          </p:nvPr>
        </p:nvSpPr>
        <p:spPr>
          <a:xfrm>
            <a:off x="3870900" y="1279440"/>
            <a:ext cx="3367800" cy="532800"/>
          </a:xfrm>
          <a:prstGeom prst="rect">
            <a:avLst/>
          </a:prstGeom>
          <a:noFill/>
          <a:ln w="0">
            <a:noFill/>
          </a:ln>
        </p:spPr>
        <p:txBody>
          <a:bodyPr lIns="91440" tIns="45720" rIns="91440" bIns="45720" anchor="b">
            <a:noAutofit/>
          </a:bodyPr>
          <a:lstStyle/>
          <a:p>
            <a:pPr indent="0" defTabSz="914400">
              <a:lnSpc>
                <a:spcPct val="100000"/>
              </a:lnSpc>
              <a:spcBef>
                <a:spcPts val="479"/>
              </a:spcBef>
              <a:buNone/>
              <a:tabLst>
                <a:tab pos="0" algn="l"/>
              </a:tabLst>
            </a:pPr>
            <a:r>
              <a:rPr lang="ru-RU" sz="2000" b="1" strike="noStrike" spc="-1">
                <a:solidFill>
                  <a:schemeClr val="dk1"/>
                </a:solidFill>
                <a:latin typeface="Calibri"/>
              </a:rPr>
              <a:t>Образец текста</a:t>
            </a:r>
            <a:endParaRPr lang="ru-RU" sz="2000" b="0" strike="noStrike" spc="-1">
              <a:solidFill>
                <a:schemeClr val="dk1"/>
              </a:solidFill>
              <a:latin typeface="Calibri"/>
            </a:endParaRPr>
          </a:p>
        </p:txBody>
      </p:sp>
      <p:sp>
        <p:nvSpPr>
          <p:cNvPr id="42" name="PlaceHolder 5"/>
          <p:cNvSpPr>
            <a:spLocks noGrp="1"/>
          </p:cNvSpPr>
          <p:nvPr>
            <p:ph type="body"/>
          </p:nvPr>
        </p:nvSpPr>
        <p:spPr>
          <a:xfrm>
            <a:off x="3870900" y="1812240"/>
            <a:ext cx="3367800" cy="3292560"/>
          </a:xfrm>
          <a:prstGeom prst="rect">
            <a:avLst/>
          </a:prstGeom>
          <a:noFill/>
          <a:ln w="0">
            <a:noFill/>
          </a:ln>
        </p:spPr>
        <p:txBody>
          <a:bodyPr lIns="91440" tIns="45720" rIns="91440" bIns="45720" anchor="t">
            <a:noAutofit/>
          </a:bodyPr>
          <a:lstStyle/>
          <a:p>
            <a:pPr marL="343080" indent="-343080" defTabSz="914400">
              <a:lnSpc>
                <a:spcPct val="100000"/>
              </a:lnSpc>
              <a:spcBef>
                <a:spcPts val="479"/>
              </a:spcBef>
              <a:buClr>
                <a:srgbClr val="000000"/>
              </a:buClr>
              <a:buFont typeface="Arial"/>
              <a:buChar char="•"/>
            </a:pPr>
            <a:r>
              <a:rPr lang="ru-RU" sz="2000" b="0" strike="noStrike" spc="-1">
                <a:solidFill>
                  <a:schemeClr val="dk1"/>
                </a:solidFill>
                <a:latin typeface="Calibri"/>
              </a:rPr>
              <a:t>Образец текста</a:t>
            </a:r>
          </a:p>
          <a:p>
            <a:pPr marL="619175" lvl="1" indent="-238190" defTabSz="761970">
              <a:lnSpc>
                <a:spcPct val="100000"/>
              </a:lnSpc>
              <a:spcBef>
                <a:spcPts val="333"/>
              </a:spcBef>
              <a:buClr>
                <a:srgbClr val="000000"/>
              </a:buClr>
              <a:buFont typeface="Arial"/>
              <a:buChar char="–"/>
            </a:pPr>
            <a:r>
              <a:rPr lang="ru-RU" sz="1667" b="0" strike="noStrike" spc="-1">
                <a:solidFill>
                  <a:schemeClr val="dk1"/>
                </a:solidFill>
                <a:latin typeface="Calibri"/>
              </a:rPr>
              <a:t>Второй уровень</a:t>
            </a:r>
          </a:p>
          <a:p>
            <a:pPr marL="952462" lvl="2" indent="-190492" defTabSz="761970">
              <a:lnSpc>
                <a:spcPct val="100000"/>
              </a:lnSpc>
              <a:spcBef>
                <a:spcPts val="300"/>
              </a:spcBef>
              <a:buClr>
                <a:srgbClr val="000000"/>
              </a:buClr>
              <a:buFont typeface="Arial"/>
              <a:buChar char="•"/>
            </a:pPr>
            <a:r>
              <a:rPr lang="ru-RU" sz="1500" b="0" strike="noStrike" spc="-1">
                <a:solidFill>
                  <a:schemeClr val="dk1"/>
                </a:solidFill>
                <a:latin typeface="Calibri"/>
              </a:rPr>
              <a:t>Третий уровень</a:t>
            </a:r>
          </a:p>
          <a:p>
            <a:pPr marL="1333447" lvl="3" indent="-190492" defTabSz="761970">
              <a:lnSpc>
                <a:spcPct val="100000"/>
              </a:lnSpc>
              <a:spcBef>
                <a:spcPts val="267"/>
              </a:spcBef>
              <a:buClr>
                <a:srgbClr val="000000"/>
              </a:buClr>
              <a:buFont typeface="Arial"/>
              <a:buChar char="–"/>
            </a:pPr>
            <a:r>
              <a:rPr lang="ru-RU" sz="1333" b="0" strike="noStrike" spc="-1">
                <a:solidFill>
                  <a:schemeClr val="dk1"/>
                </a:solidFill>
                <a:latin typeface="Calibri"/>
              </a:rPr>
              <a:t>Четвертый уровень</a:t>
            </a:r>
          </a:p>
          <a:p>
            <a:pPr marL="1714431" lvl="4" indent="-190492" defTabSz="761970">
              <a:lnSpc>
                <a:spcPct val="100000"/>
              </a:lnSpc>
              <a:spcBef>
                <a:spcPts val="267"/>
              </a:spcBef>
              <a:buClr>
                <a:srgbClr val="000000"/>
              </a:buClr>
              <a:buFont typeface="Arial"/>
              <a:buChar char="»"/>
            </a:pPr>
            <a:r>
              <a:rPr lang="ru-RU" sz="1333" b="0" strike="noStrike" spc="-1">
                <a:solidFill>
                  <a:schemeClr val="dk1"/>
                </a:solidFill>
                <a:latin typeface="Calibri"/>
              </a:rPr>
              <a:t>Пятый уровень</a:t>
            </a:r>
          </a:p>
        </p:txBody>
      </p:sp>
      <p:sp>
        <p:nvSpPr>
          <p:cNvPr id="43" name="PlaceHolder 6"/>
          <p:cNvSpPr>
            <a:spLocks noGrp="1"/>
          </p:cNvSpPr>
          <p:nvPr>
            <p:ph type="dt" idx="19"/>
          </p:nvPr>
        </p:nvSpPr>
        <p:spPr>
          <a:xfrm>
            <a:off x="381000" y="5297040"/>
            <a:ext cx="1777800" cy="303840"/>
          </a:xfrm>
          <a:prstGeom prst="rect">
            <a:avLst/>
          </a:prstGeom>
          <a:noFill/>
          <a:ln w="0">
            <a:noFill/>
          </a:ln>
        </p:spPr>
        <p:txBody>
          <a:bodyPr lIns="91440" tIns="45720" rIns="91440" bIns="45720" anchor="ctr">
            <a:noAutofit/>
          </a:bodyPr>
          <a:lstStyle>
            <a:lvl1pPr indent="0" defTabSz="761970">
              <a:lnSpc>
                <a:spcPct val="100000"/>
              </a:lnSpc>
              <a:buNone/>
              <a:defRPr lang="ru-RU" sz="1000" b="0" strike="noStrike" spc="-1">
                <a:solidFill>
                  <a:schemeClr val="dk1">
                    <a:tint val="75000"/>
                  </a:schemeClr>
                </a:solidFill>
                <a:latin typeface="Calibri"/>
              </a:defRPr>
            </a:lvl1pPr>
          </a:lstStyle>
          <a:p>
            <a:endParaRPr lang="en-US">
              <a:solidFill>
                <a:srgbClr val="000000"/>
              </a:solidFill>
              <a:latin typeface="Times New Roman"/>
            </a:endParaRPr>
          </a:p>
        </p:txBody>
      </p:sp>
      <p:sp>
        <p:nvSpPr>
          <p:cNvPr id="44" name="PlaceHolder 7"/>
          <p:cNvSpPr>
            <a:spLocks noGrp="1"/>
          </p:cNvSpPr>
          <p:nvPr>
            <p:ph type="ftr" idx="20"/>
          </p:nvPr>
        </p:nvSpPr>
        <p:spPr>
          <a:xfrm>
            <a:off x="2603400" y="5297040"/>
            <a:ext cx="2412600" cy="303840"/>
          </a:xfrm>
          <a:prstGeom prst="rect">
            <a:avLst/>
          </a:prstGeom>
          <a:noFill/>
          <a:ln w="0">
            <a:noFill/>
          </a:ln>
        </p:spPr>
        <p:txBody>
          <a:bodyPr lIns="91440" tIns="45720" rIns="91440" bIns="45720" anchor="ctr">
            <a:noAutofit/>
          </a:bodyPr>
          <a:lstStyle>
            <a:lvl1pPr indent="0" algn="ctr" defTabSz="761970">
              <a:lnSpc>
                <a:spcPct val="100000"/>
              </a:lnSpc>
              <a:buNone/>
              <a:defRPr lang="en-GB" sz="1000" b="0" strike="noStrike" spc="-1">
                <a:solidFill>
                  <a:schemeClr val="dk1">
                    <a:tint val="75000"/>
                  </a:schemeClr>
                </a:solidFill>
                <a:latin typeface="Calibri"/>
              </a:defRPr>
            </a:lvl1pPr>
          </a:lstStyle>
          <a:p>
            <a:r>
              <a:rPr lang="ru-RU"/>
              <a:t>Оптика атмосферы и океана. Физика атмосферы. Санкт-Петербург, 1-4 июля 2024</a:t>
            </a:r>
            <a:endParaRPr lang="en-US">
              <a:solidFill>
                <a:srgbClr val="000000"/>
              </a:solidFill>
              <a:latin typeface="Times New Roman"/>
            </a:endParaRPr>
          </a:p>
        </p:txBody>
      </p:sp>
      <p:sp>
        <p:nvSpPr>
          <p:cNvPr id="45" name="PlaceHolder 8"/>
          <p:cNvSpPr>
            <a:spLocks noGrp="1"/>
          </p:cNvSpPr>
          <p:nvPr>
            <p:ph type="sldNum" idx="21"/>
          </p:nvPr>
        </p:nvSpPr>
        <p:spPr>
          <a:xfrm>
            <a:off x="5460900" y="5297040"/>
            <a:ext cx="1777800" cy="303840"/>
          </a:xfrm>
          <a:prstGeom prst="rect">
            <a:avLst/>
          </a:prstGeom>
          <a:noFill/>
          <a:ln w="0">
            <a:noFill/>
          </a:ln>
        </p:spPr>
        <p:txBody>
          <a:bodyPr lIns="91440" tIns="45720" rIns="91440" bIns="45720" anchor="ctr">
            <a:noAutofit/>
          </a:bodyPr>
          <a:lstStyle>
            <a:lvl1pPr indent="0" algn="r" defTabSz="761970">
              <a:lnSpc>
                <a:spcPct val="100000"/>
              </a:lnSpc>
              <a:buNone/>
              <a:defRPr lang="ru-RU" sz="1000" b="0" strike="noStrike" spc="-1">
                <a:solidFill>
                  <a:schemeClr val="dk1">
                    <a:tint val="75000"/>
                  </a:schemeClr>
                </a:solidFill>
                <a:latin typeface="Calibri"/>
              </a:defRPr>
            </a:lvl1pPr>
          </a:lstStyle>
          <a:p>
            <a:fld id="{49DCC724-C187-4983-9D6E-B59E0738D5CF}" type="slidenum">
              <a:rPr lang="ru-RU" smtClean="0"/>
              <a:pPr/>
              <a:t>‹#›</a:t>
            </a:fld>
            <a:endParaRPr lang="ru-RU">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1" r:id="rId1"/>
  </p:sldLayoutIdLst>
  <p:hf hdr="0" dt="0"/>
  <p:txStyles>
    <p:titleStyle>
      <a:lvl1pPr indent="0" algn="ctr" defTabSz="761970">
        <a:lnSpc>
          <a:spcPct val="100000"/>
        </a:lnSpc>
        <a:buNone/>
        <a:defRPr/>
      </a:lvl1pPr>
    </p:titleStyle>
    <p:bodyStyle>
      <a:lvl1pPr marL="285889" indent="-285889" defTabSz="761970">
        <a:lnSpc>
          <a:spcPct val="100000"/>
        </a:lnSpc>
        <a:spcBef>
          <a:spcPts val="399"/>
        </a:spcBef>
        <a:buClr>
          <a:srgbClr val="000000"/>
        </a:buClr>
        <a:buFont typeface="Arial"/>
        <a:buChar char="•"/>
        <a:tabLst>
          <a:tab pos="0" algn="l"/>
        </a:tabLst>
        <a:defRPr/>
      </a:lvl1pPr>
    </p:bodyStyle>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 name="PlaceHolder 1"/>
          <p:cNvSpPr>
            <a:spLocks noGrp="1"/>
          </p:cNvSpPr>
          <p:nvPr>
            <p:ph type="title"/>
          </p:nvPr>
        </p:nvSpPr>
        <p:spPr>
          <a:xfrm>
            <a:off x="381000" y="228960"/>
            <a:ext cx="6857700" cy="952200"/>
          </a:xfrm>
          <a:prstGeom prst="rect">
            <a:avLst/>
          </a:prstGeom>
          <a:noFill/>
          <a:ln w="0">
            <a:noFill/>
          </a:ln>
        </p:spPr>
        <p:txBody>
          <a:bodyPr lIns="91440" tIns="45720" rIns="91440" bIns="45720" anchor="ctr">
            <a:noAutofit/>
          </a:bodyPr>
          <a:lstStyle/>
          <a:p>
            <a:pPr indent="0" algn="ctr" defTabSz="914400">
              <a:lnSpc>
                <a:spcPct val="100000"/>
              </a:lnSpc>
              <a:buNone/>
            </a:pPr>
            <a:r>
              <a:rPr lang="ru-RU" sz="3667" b="0" strike="noStrike" spc="-1">
                <a:solidFill>
                  <a:schemeClr val="dk1"/>
                </a:solidFill>
                <a:latin typeface="Calibri"/>
              </a:rPr>
              <a:t>Образец заголовка</a:t>
            </a:r>
          </a:p>
        </p:txBody>
      </p:sp>
      <p:sp>
        <p:nvSpPr>
          <p:cNvPr id="47" name="PlaceHolder 2"/>
          <p:cNvSpPr>
            <a:spLocks noGrp="1"/>
          </p:cNvSpPr>
          <p:nvPr>
            <p:ph type="dt" idx="22"/>
          </p:nvPr>
        </p:nvSpPr>
        <p:spPr>
          <a:xfrm>
            <a:off x="381000" y="5297040"/>
            <a:ext cx="1777800" cy="303840"/>
          </a:xfrm>
          <a:prstGeom prst="rect">
            <a:avLst/>
          </a:prstGeom>
          <a:noFill/>
          <a:ln w="0">
            <a:noFill/>
          </a:ln>
        </p:spPr>
        <p:txBody>
          <a:bodyPr lIns="91440" tIns="45720" rIns="91440" bIns="45720" anchor="ctr">
            <a:noAutofit/>
          </a:bodyPr>
          <a:lstStyle>
            <a:lvl1pPr indent="0" defTabSz="761970">
              <a:lnSpc>
                <a:spcPct val="100000"/>
              </a:lnSpc>
              <a:buNone/>
              <a:defRPr lang="ru-RU" sz="1000" b="0" strike="noStrike" spc="-1">
                <a:solidFill>
                  <a:schemeClr val="dk1">
                    <a:tint val="75000"/>
                  </a:schemeClr>
                </a:solidFill>
                <a:latin typeface="Calibri"/>
              </a:defRPr>
            </a:lvl1pPr>
          </a:lstStyle>
          <a:p>
            <a:endParaRPr lang="en-US">
              <a:solidFill>
                <a:srgbClr val="000000"/>
              </a:solidFill>
              <a:latin typeface="Times New Roman"/>
            </a:endParaRPr>
          </a:p>
        </p:txBody>
      </p:sp>
      <p:sp>
        <p:nvSpPr>
          <p:cNvPr id="48" name="PlaceHolder 3"/>
          <p:cNvSpPr>
            <a:spLocks noGrp="1"/>
          </p:cNvSpPr>
          <p:nvPr>
            <p:ph type="ftr" idx="23"/>
          </p:nvPr>
        </p:nvSpPr>
        <p:spPr>
          <a:xfrm>
            <a:off x="2603400" y="5297040"/>
            <a:ext cx="2412600" cy="303840"/>
          </a:xfrm>
          <a:prstGeom prst="rect">
            <a:avLst/>
          </a:prstGeom>
          <a:noFill/>
          <a:ln w="0">
            <a:noFill/>
          </a:ln>
        </p:spPr>
        <p:txBody>
          <a:bodyPr lIns="91440" tIns="45720" rIns="91440" bIns="45720" anchor="ctr">
            <a:noAutofit/>
          </a:bodyPr>
          <a:lstStyle>
            <a:lvl1pPr indent="0" algn="ctr" defTabSz="761970">
              <a:lnSpc>
                <a:spcPct val="100000"/>
              </a:lnSpc>
              <a:buNone/>
              <a:defRPr lang="en-GB" sz="1000" b="0" strike="noStrike" spc="-1">
                <a:solidFill>
                  <a:schemeClr val="dk1">
                    <a:tint val="75000"/>
                  </a:schemeClr>
                </a:solidFill>
                <a:latin typeface="Calibri"/>
              </a:defRPr>
            </a:lvl1pPr>
          </a:lstStyle>
          <a:p>
            <a:r>
              <a:rPr lang="ru-RU"/>
              <a:t>Оптика атмосферы и океана. Физика атмосферы. Санкт-Петербург, 1-4 июля 2024</a:t>
            </a:r>
            <a:endParaRPr lang="en-US">
              <a:solidFill>
                <a:srgbClr val="000000"/>
              </a:solidFill>
              <a:latin typeface="Times New Roman"/>
            </a:endParaRPr>
          </a:p>
        </p:txBody>
      </p:sp>
      <p:sp>
        <p:nvSpPr>
          <p:cNvPr id="49" name="PlaceHolder 4"/>
          <p:cNvSpPr>
            <a:spLocks noGrp="1"/>
          </p:cNvSpPr>
          <p:nvPr>
            <p:ph type="sldNum" idx="24"/>
          </p:nvPr>
        </p:nvSpPr>
        <p:spPr>
          <a:xfrm>
            <a:off x="5460900" y="5297040"/>
            <a:ext cx="1777800" cy="303840"/>
          </a:xfrm>
          <a:prstGeom prst="rect">
            <a:avLst/>
          </a:prstGeom>
          <a:noFill/>
          <a:ln w="0">
            <a:noFill/>
          </a:ln>
        </p:spPr>
        <p:txBody>
          <a:bodyPr lIns="91440" tIns="45720" rIns="91440" bIns="45720" anchor="ctr">
            <a:noAutofit/>
          </a:bodyPr>
          <a:lstStyle>
            <a:lvl1pPr indent="0" algn="r" defTabSz="761970">
              <a:lnSpc>
                <a:spcPct val="100000"/>
              </a:lnSpc>
              <a:buNone/>
              <a:defRPr lang="ru-RU" sz="1000" b="0" strike="noStrike" spc="-1">
                <a:solidFill>
                  <a:schemeClr val="dk1">
                    <a:tint val="75000"/>
                  </a:schemeClr>
                </a:solidFill>
                <a:latin typeface="Calibri"/>
              </a:defRPr>
            </a:lvl1pPr>
          </a:lstStyle>
          <a:p>
            <a:fld id="{71E5E5ED-C6EC-4961-A57C-84A4A1E8226B}" type="slidenum">
              <a:rPr lang="ru-RU" smtClean="0"/>
              <a:pPr/>
              <a:t>‹#›</a:t>
            </a:fld>
            <a:endParaRPr lang="ru-RU">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3" r:id="rId1"/>
  </p:sldLayoutIdLst>
  <p:hf hdr="0" dt="0"/>
  <p:txStyles>
    <p:titleStyle>
      <a:lvl1pPr indent="0" algn="ctr" defTabSz="761970">
        <a:lnSpc>
          <a:spcPct val="100000"/>
        </a:lnSpc>
        <a:buNone/>
        <a:defRPr/>
      </a:lvl1pPr>
    </p:titleStyle>
    <p:bodyStyle/>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 name="PlaceHolder 1"/>
          <p:cNvSpPr>
            <a:spLocks noGrp="1"/>
          </p:cNvSpPr>
          <p:nvPr>
            <p:ph type="dt" idx="25"/>
          </p:nvPr>
        </p:nvSpPr>
        <p:spPr>
          <a:xfrm>
            <a:off x="381000" y="5297040"/>
            <a:ext cx="1777800" cy="303840"/>
          </a:xfrm>
          <a:prstGeom prst="rect">
            <a:avLst/>
          </a:prstGeom>
          <a:noFill/>
          <a:ln w="0">
            <a:noFill/>
          </a:ln>
        </p:spPr>
        <p:txBody>
          <a:bodyPr lIns="91440" tIns="45720" rIns="91440" bIns="45720" anchor="ctr">
            <a:noAutofit/>
          </a:bodyPr>
          <a:lstStyle>
            <a:lvl1pPr indent="0" defTabSz="761970">
              <a:lnSpc>
                <a:spcPct val="100000"/>
              </a:lnSpc>
              <a:buNone/>
              <a:defRPr lang="ru-RU" sz="1000" b="0" strike="noStrike" spc="-1">
                <a:solidFill>
                  <a:schemeClr val="dk1">
                    <a:tint val="75000"/>
                  </a:schemeClr>
                </a:solidFill>
                <a:latin typeface="Calibri"/>
              </a:defRPr>
            </a:lvl1pPr>
          </a:lstStyle>
          <a:p>
            <a:endParaRPr lang="en-US">
              <a:solidFill>
                <a:srgbClr val="000000"/>
              </a:solidFill>
              <a:latin typeface="Times New Roman"/>
            </a:endParaRPr>
          </a:p>
        </p:txBody>
      </p:sp>
      <p:sp>
        <p:nvSpPr>
          <p:cNvPr id="52" name="PlaceHolder 2"/>
          <p:cNvSpPr>
            <a:spLocks noGrp="1"/>
          </p:cNvSpPr>
          <p:nvPr>
            <p:ph type="ftr" idx="26"/>
          </p:nvPr>
        </p:nvSpPr>
        <p:spPr>
          <a:xfrm>
            <a:off x="2603400" y="5297040"/>
            <a:ext cx="2412600" cy="303840"/>
          </a:xfrm>
          <a:prstGeom prst="rect">
            <a:avLst/>
          </a:prstGeom>
          <a:noFill/>
          <a:ln w="0">
            <a:noFill/>
          </a:ln>
        </p:spPr>
        <p:txBody>
          <a:bodyPr lIns="91440" tIns="45720" rIns="91440" bIns="45720" anchor="ctr">
            <a:noAutofit/>
          </a:bodyPr>
          <a:lstStyle>
            <a:lvl1pPr indent="0" algn="ctr" defTabSz="761970">
              <a:lnSpc>
                <a:spcPct val="100000"/>
              </a:lnSpc>
              <a:buNone/>
              <a:defRPr lang="en-GB" sz="1000" b="0" strike="noStrike" spc="-1">
                <a:solidFill>
                  <a:schemeClr val="dk1">
                    <a:tint val="75000"/>
                  </a:schemeClr>
                </a:solidFill>
                <a:latin typeface="Calibri"/>
              </a:defRPr>
            </a:lvl1pPr>
          </a:lstStyle>
          <a:p>
            <a:r>
              <a:rPr lang="ru-RU"/>
              <a:t>Оптика атмосферы и океана. Физика атмосферы. Санкт-Петербург, 1-4 июля 2024</a:t>
            </a:r>
            <a:endParaRPr lang="en-US">
              <a:solidFill>
                <a:srgbClr val="000000"/>
              </a:solidFill>
              <a:latin typeface="Times New Roman"/>
            </a:endParaRPr>
          </a:p>
        </p:txBody>
      </p:sp>
      <p:sp>
        <p:nvSpPr>
          <p:cNvPr id="53" name="PlaceHolder 3"/>
          <p:cNvSpPr>
            <a:spLocks noGrp="1"/>
          </p:cNvSpPr>
          <p:nvPr>
            <p:ph type="sldNum" idx="27"/>
          </p:nvPr>
        </p:nvSpPr>
        <p:spPr>
          <a:xfrm>
            <a:off x="5460900" y="5297040"/>
            <a:ext cx="1777800" cy="303840"/>
          </a:xfrm>
          <a:prstGeom prst="rect">
            <a:avLst/>
          </a:prstGeom>
          <a:noFill/>
          <a:ln w="0">
            <a:noFill/>
          </a:ln>
        </p:spPr>
        <p:txBody>
          <a:bodyPr lIns="91440" tIns="45720" rIns="91440" bIns="45720" anchor="ctr">
            <a:noAutofit/>
          </a:bodyPr>
          <a:lstStyle>
            <a:lvl1pPr indent="0" algn="r" defTabSz="761970">
              <a:lnSpc>
                <a:spcPct val="100000"/>
              </a:lnSpc>
              <a:buNone/>
              <a:defRPr lang="ru-RU" sz="1000" b="0" strike="noStrike" spc="-1">
                <a:solidFill>
                  <a:schemeClr val="dk1">
                    <a:tint val="75000"/>
                  </a:schemeClr>
                </a:solidFill>
                <a:latin typeface="Calibri"/>
              </a:defRPr>
            </a:lvl1pPr>
          </a:lstStyle>
          <a:p>
            <a:fld id="{932FC26A-6F3F-497B-8E3F-4185622A43DC}" type="slidenum">
              <a:rPr lang="ru-RU" smtClean="0"/>
              <a:pPr/>
              <a:t>‹#›</a:t>
            </a:fld>
            <a:endParaRPr lang="ru-RU">
              <a:solidFill>
                <a:srgbClr val="000000"/>
              </a:solidFill>
              <a:latin typeface="Times New Roman"/>
            </a:endParaRPr>
          </a:p>
        </p:txBody>
      </p:sp>
      <p:sp>
        <p:nvSpPr>
          <p:cNvPr id="54" name="PlaceHolder 4"/>
          <p:cNvSpPr>
            <a:spLocks noGrp="1"/>
          </p:cNvSpPr>
          <p:nvPr>
            <p:ph type="title"/>
          </p:nvPr>
        </p:nvSpPr>
        <p:spPr>
          <a:xfrm>
            <a:off x="381000" y="227880"/>
            <a:ext cx="6857700" cy="954000"/>
          </a:xfrm>
          <a:prstGeom prst="rect">
            <a:avLst/>
          </a:prstGeom>
          <a:noFill/>
          <a:ln w="0">
            <a:noFill/>
          </a:ln>
        </p:spPr>
        <p:txBody>
          <a:bodyPr lIns="0" tIns="0" rIns="0" bIns="0" anchor="ctr">
            <a:noAutofit/>
          </a:bodyPr>
          <a:lstStyle/>
          <a:p>
            <a:pPr indent="0">
              <a:buNone/>
            </a:pPr>
            <a:r>
              <a:rPr lang="ru-RU" sz="1500" b="0" strike="noStrike" spc="-1">
                <a:solidFill>
                  <a:schemeClr val="dk1"/>
                </a:solidFill>
                <a:latin typeface="Calibri"/>
              </a:rPr>
              <a:t>Для правки текста заглавия щёлкните мышью</a:t>
            </a:r>
          </a:p>
        </p:txBody>
      </p:sp>
      <p:sp>
        <p:nvSpPr>
          <p:cNvPr id="55" name="PlaceHolder 5"/>
          <p:cNvSpPr>
            <a:spLocks noGrp="1"/>
          </p:cNvSpPr>
          <p:nvPr>
            <p:ph type="body"/>
          </p:nvPr>
        </p:nvSpPr>
        <p:spPr>
          <a:xfrm>
            <a:off x="381000" y="1337040"/>
            <a:ext cx="6857700" cy="33141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ru-RU" sz="2667" b="0" strike="noStrike" spc="-1">
                <a:solidFill>
                  <a:schemeClr val="dk1"/>
                </a:solidFill>
                <a:latin typeface="Calibri"/>
              </a:rPr>
              <a:t>Для правки структуры щёлкните мышью</a:t>
            </a:r>
          </a:p>
          <a:p>
            <a:pPr marL="719971" lvl="1" indent="-269989">
              <a:spcBef>
                <a:spcPts val="945"/>
              </a:spcBef>
              <a:buClr>
                <a:srgbClr val="000000"/>
              </a:buClr>
              <a:buSzPct val="75000"/>
              <a:buFont typeface="Symbol" charset="2"/>
              <a:buChar char=""/>
            </a:pPr>
            <a:r>
              <a:rPr lang="ru-RU" sz="2000" b="0" strike="noStrike" spc="-1">
                <a:solidFill>
                  <a:schemeClr val="dk1"/>
                </a:solidFill>
                <a:latin typeface="Calibri"/>
              </a:rPr>
              <a:t>Второй уровень структуры</a:t>
            </a:r>
          </a:p>
          <a:p>
            <a:pPr marL="1079957" lvl="2" indent="-239990">
              <a:spcBef>
                <a:spcPts val="708"/>
              </a:spcBef>
              <a:buClr>
                <a:srgbClr val="000000"/>
              </a:buClr>
              <a:buSzPct val="45000"/>
              <a:buFont typeface="Wingdings" charset="2"/>
              <a:buChar char=""/>
            </a:pPr>
            <a:r>
              <a:rPr lang="ru-RU" sz="1667" b="0" strike="noStrike" spc="-1">
                <a:solidFill>
                  <a:schemeClr val="dk1"/>
                </a:solidFill>
                <a:latin typeface="Calibri"/>
              </a:rPr>
              <a:t>Третий уровень структуры</a:t>
            </a:r>
          </a:p>
          <a:p>
            <a:pPr marL="1439942" lvl="3" indent="-179993">
              <a:spcBef>
                <a:spcPts val="472"/>
              </a:spcBef>
              <a:buClr>
                <a:srgbClr val="000000"/>
              </a:buClr>
              <a:buSzPct val="75000"/>
              <a:buFont typeface="Symbol" charset="2"/>
              <a:buChar char=""/>
            </a:pPr>
            <a:r>
              <a:rPr lang="ru-RU" sz="1667" b="0" strike="noStrike" spc="-1">
                <a:solidFill>
                  <a:schemeClr val="dk1"/>
                </a:solidFill>
                <a:latin typeface="Calibri"/>
              </a:rPr>
              <a:t>Четвёртый уровень структуры</a:t>
            </a:r>
          </a:p>
          <a:p>
            <a:pPr marL="1799928" lvl="4" indent="-179993">
              <a:spcBef>
                <a:spcPts val="236"/>
              </a:spcBef>
              <a:buClr>
                <a:srgbClr val="000000"/>
              </a:buClr>
              <a:buSzPct val="45000"/>
              <a:buFont typeface="Wingdings" charset="2"/>
              <a:buChar char=""/>
            </a:pPr>
            <a:r>
              <a:rPr lang="ru-RU" sz="1667" b="0" strike="noStrike" spc="-1">
                <a:solidFill>
                  <a:schemeClr val="dk1"/>
                </a:solidFill>
                <a:latin typeface="Calibri"/>
              </a:rPr>
              <a:t>Пятый уровень структуры</a:t>
            </a:r>
          </a:p>
          <a:p>
            <a:pPr marL="2159914" lvl="5" indent="-179993">
              <a:spcBef>
                <a:spcPts val="236"/>
              </a:spcBef>
              <a:buClr>
                <a:srgbClr val="000000"/>
              </a:buClr>
              <a:buSzPct val="45000"/>
              <a:buFont typeface="Wingdings" charset="2"/>
              <a:buChar char=""/>
            </a:pPr>
            <a:r>
              <a:rPr lang="ru-RU" sz="1667" b="0" strike="noStrike" spc="-1">
                <a:solidFill>
                  <a:schemeClr val="dk1"/>
                </a:solidFill>
                <a:latin typeface="Calibri"/>
              </a:rPr>
              <a:t>Шестой уровень структуры</a:t>
            </a:r>
          </a:p>
          <a:p>
            <a:pPr marL="2519899" lvl="6" indent="-179993">
              <a:spcBef>
                <a:spcPts val="236"/>
              </a:spcBef>
              <a:buClr>
                <a:srgbClr val="000000"/>
              </a:buClr>
              <a:buSzPct val="45000"/>
              <a:buFont typeface="Wingdings" charset="2"/>
              <a:buChar char=""/>
            </a:pPr>
            <a:r>
              <a:rPr lang="ru-RU" sz="1667" b="0" strike="noStrike" spc="-1">
                <a:solidFill>
                  <a:schemeClr val="dk1"/>
                </a:solidFill>
                <a:latin typeface="Calibri"/>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665" r:id="rId1"/>
    <p:sldLayoutId id="2147483670" r:id="rId2"/>
  </p:sldLayoutIdLst>
  <p:hf hdr="0" dt="0"/>
  <p:txStyles>
    <p:titleStyle>
      <a:lvl1pPr indent="0">
        <a:buNone/>
        <a:defRPr/>
      </a:lvl1pPr>
    </p:titleStyle>
    <p:bodyStyle>
      <a:lvl1pPr marL="359986" indent="-269989">
        <a:spcBef>
          <a:spcPts val="1181"/>
        </a:spcBef>
        <a:buClr>
          <a:srgbClr val="000000"/>
        </a:buClr>
        <a:buSzPct val="45000"/>
        <a:buFont typeface="Wingdings" charset="2"/>
        <a:buChar char=""/>
        <a:defRPr/>
      </a:lvl1pPr>
    </p:bodyStyle>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381000" y="227520"/>
            <a:ext cx="2506500" cy="968040"/>
          </a:xfrm>
          <a:prstGeom prst="rect">
            <a:avLst/>
          </a:prstGeom>
          <a:noFill/>
          <a:ln w="0">
            <a:noFill/>
          </a:ln>
        </p:spPr>
        <p:txBody>
          <a:bodyPr lIns="91440" tIns="45720" rIns="91440" bIns="45720" anchor="b">
            <a:noAutofit/>
          </a:bodyPr>
          <a:lstStyle/>
          <a:p>
            <a:pPr indent="0" defTabSz="914400">
              <a:lnSpc>
                <a:spcPct val="100000"/>
              </a:lnSpc>
              <a:buNone/>
            </a:pPr>
            <a:r>
              <a:rPr lang="ru-RU" sz="1667" b="1" strike="noStrike" spc="-1">
                <a:solidFill>
                  <a:schemeClr val="dk1"/>
                </a:solidFill>
                <a:latin typeface="Calibri"/>
              </a:rPr>
              <a:t>Образец заголовка</a:t>
            </a:r>
            <a:endParaRPr lang="ru-RU" sz="1667" b="0" strike="noStrike" spc="-1">
              <a:solidFill>
                <a:schemeClr val="dk1"/>
              </a:solidFill>
              <a:latin typeface="Calibri"/>
            </a:endParaRPr>
          </a:p>
        </p:txBody>
      </p:sp>
      <p:sp>
        <p:nvSpPr>
          <p:cNvPr id="57" name="PlaceHolder 2"/>
          <p:cNvSpPr>
            <a:spLocks noGrp="1"/>
          </p:cNvSpPr>
          <p:nvPr>
            <p:ph type="body"/>
          </p:nvPr>
        </p:nvSpPr>
        <p:spPr>
          <a:xfrm>
            <a:off x="2979300" y="227520"/>
            <a:ext cx="4259400" cy="4877280"/>
          </a:xfrm>
          <a:prstGeom prst="rect">
            <a:avLst/>
          </a:prstGeom>
          <a:noFill/>
          <a:ln w="0">
            <a:noFill/>
          </a:ln>
        </p:spPr>
        <p:txBody>
          <a:bodyPr lIns="91440" tIns="45720" rIns="91440" bIns="45720" anchor="t">
            <a:noAutofit/>
          </a:bodyPr>
          <a:lstStyle/>
          <a:p>
            <a:pPr marL="343080" indent="-343080" defTabSz="914400">
              <a:lnSpc>
                <a:spcPct val="100000"/>
              </a:lnSpc>
              <a:spcBef>
                <a:spcPts val="641"/>
              </a:spcBef>
              <a:buClr>
                <a:srgbClr val="000000"/>
              </a:buClr>
              <a:buFont typeface="Arial"/>
              <a:buChar char="•"/>
            </a:pPr>
            <a:r>
              <a:rPr lang="ru-RU" sz="2667" b="0" strike="noStrike" spc="-1">
                <a:solidFill>
                  <a:schemeClr val="dk1"/>
                </a:solidFill>
                <a:latin typeface="Calibri"/>
              </a:rPr>
              <a:t>Образец текста</a:t>
            </a:r>
          </a:p>
          <a:p>
            <a:pPr marL="619175" lvl="1" indent="-238190" defTabSz="761970">
              <a:lnSpc>
                <a:spcPct val="100000"/>
              </a:lnSpc>
              <a:spcBef>
                <a:spcPts val="467"/>
              </a:spcBef>
              <a:buClr>
                <a:srgbClr val="000000"/>
              </a:buClr>
              <a:buFont typeface="Arial"/>
              <a:buChar char="–"/>
            </a:pPr>
            <a:r>
              <a:rPr lang="ru-RU" sz="2333" b="0" strike="noStrike" spc="-1">
                <a:solidFill>
                  <a:schemeClr val="dk1"/>
                </a:solidFill>
                <a:latin typeface="Calibri"/>
              </a:rPr>
              <a:t>Второй уровень</a:t>
            </a:r>
          </a:p>
          <a:p>
            <a:pPr marL="952462" lvl="2" indent="-190492" defTabSz="761970">
              <a:lnSpc>
                <a:spcPct val="100000"/>
              </a:lnSpc>
              <a:spcBef>
                <a:spcPts val="399"/>
              </a:spcBef>
              <a:buClr>
                <a:srgbClr val="000000"/>
              </a:buClr>
              <a:buFont typeface="Arial"/>
              <a:buChar char="•"/>
            </a:pPr>
            <a:r>
              <a:rPr lang="ru-RU" sz="2000" b="0" strike="noStrike" spc="-1">
                <a:solidFill>
                  <a:schemeClr val="dk1"/>
                </a:solidFill>
                <a:latin typeface="Calibri"/>
              </a:rPr>
              <a:t>Третий уровень</a:t>
            </a:r>
          </a:p>
          <a:p>
            <a:pPr marL="1333447" lvl="3" indent="-190492" defTabSz="761970">
              <a:lnSpc>
                <a:spcPct val="100000"/>
              </a:lnSpc>
              <a:spcBef>
                <a:spcPts val="333"/>
              </a:spcBef>
              <a:buClr>
                <a:srgbClr val="000000"/>
              </a:buClr>
              <a:buFont typeface="Arial"/>
              <a:buChar char="–"/>
            </a:pPr>
            <a:r>
              <a:rPr lang="ru-RU" sz="1667" b="0" strike="noStrike" spc="-1">
                <a:solidFill>
                  <a:schemeClr val="dk1"/>
                </a:solidFill>
                <a:latin typeface="Calibri"/>
              </a:rPr>
              <a:t>Четвертый уровень</a:t>
            </a:r>
          </a:p>
          <a:p>
            <a:pPr marL="1714431" lvl="4" indent="-190492" defTabSz="761970">
              <a:lnSpc>
                <a:spcPct val="100000"/>
              </a:lnSpc>
              <a:spcBef>
                <a:spcPts val="333"/>
              </a:spcBef>
              <a:buClr>
                <a:srgbClr val="000000"/>
              </a:buClr>
              <a:buFont typeface="Arial"/>
              <a:buChar char="»"/>
            </a:pPr>
            <a:r>
              <a:rPr lang="ru-RU" sz="1667" b="0" strike="noStrike" spc="-1">
                <a:solidFill>
                  <a:schemeClr val="dk1"/>
                </a:solidFill>
                <a:latin typeface="Calibri"/>
              </a:rPr>
              <a:t>Пятый уровень</a:t>
            </a:r>
          </a:p>
        </p:txBody>
      </p:sp>
      <p:sp>
        <p:nvSpPr>
          <p:cNvPr id="58" name="PlaceHolder 3"/>
          <p:cNvSpPr>
            <a:spLocks noGrp="1"/>
          </p:cNvSpPr>
          <p:nvPr>
            <p:ph type="body"/>
          </p:nvPr>
        </p:nvSpPr>
        <p:spPr>
          <a:xfrm>
            <a:off x="381000" y="1195920"/>
            <a:ext cx="2506500" cy="3908880"/>
          </a:xfrm>
          <a:prstGeom prst="rect">
            <a:avLst/>
          </a:prstGeom>
          <a:noFill/>
          <a:ln w="0">
            <a:noFill/>
          </a:ln>
        </p:spPr>
        <p:txBody>
          <a:bodyPr lIns="91440" tIns="45720" rIns="91440" bIns="45720" anchor="t">
            <a:noAutofit/>
          </a:bodyPr>
          <a:lstStyle/>
          <a:p>
            <a:pPr indent="0" defTabSz="914400">
              <a:lnSpc>
                <a:spcPct val="100000"/>
              </a:lnSpc>
              <a:spcBef>
                <a:spcPts val="281"/>
              </a:spcBef>
              <a:buNone/>
              <a:tabLst>
                <a:tab pos="0" algn="l"/>
              </a:tabLst>
            </a:pPr>
            <a:r>
              <a:rPr lang="ru-RU" sz="1167" b="0" strike="noStrike" spc="-1">
                <a:solidFill>
                  <a:schemeClr val="dk1"/>
                </a:solidFill>
                <a:latin typeface="Calibri"/>
              </a:rPr>
              <a:t>Образец текста</a:t>
            </a:r>
          </a:p>
        </p:txBody>
      </p:sp>
      <p:sp>
        <p:nvSpPr>
          <p:cNvPr id="59" name="PlaceHolder 4"/>
          <p:cNvSpPr>
            <a:spLocks noGrp="1"/>
          </p:cNvSpPr>
          <p:nvPr>
            <p:ph type="dt" idx="28"/>
          </p:nvPr>
        </p:nvSpPr>
        <p:spPr>
          <a:xfrm>
            <a:off x="381000" y="5297040"/>
            <a:ext cx="1777800" cy="303840"/>
          </a:xfrm>
          <a:prstGeom prst="rect">
            <a:avLst/>
          </a:prstGeom>
          <a:noFill/>
          <a:ln w="0">
            <a:noFill/>
          </a:ln>
        </p:spPr>
        <p:txBody>
          <a:bodyPr lIns="91440" tIns="45720" rIns="91440" bIns="45720" anchor="ctr">
            <a:noAutofit/>
          </a:bodyPr>
          <a:lstStyle>
            <a:lvl1pPr indent="0" defTabSz="761970">
              <a:lnSpc>
                <a:spcPct val="100000"/>
              </a:lnSpc>
              <a:buNone/>
              <a:defRPr lang="ru-RU" sz="1000" b="0" strike="noStrike" spc="-1">
                <a:solidFill>
                  <a:schemeClr val="dk1">
                    <a:tint val="75000"/>
                  </a:schemeClr>
                </a:solidFill>
                <a:latin typeface="Calibri"/>
              </a:defRPr>
            </a:lvl1pPr>
          </a:lstStyle>
          <a:p>
            <a:endParaRPr lang="en-US">
              <a:solidFill>
                <a:srgbClr val="000000"/>
              </a:solidFill>
              <a:latin typeface="Times New Roman"/>
            </a:endParaRPr>
          </a:p>
        </p:txBody>
      </p:sp>
      <p:sp>
        <p:nvSpPr>
          <p:cNvPr id="60" name="PlaceHolder 5"/>
          <p:cNvSpPr>
            <a:spLocks noGrp="1"/>
          </p:cNvSpPr>
          <p:nvPr>
            <p:ph type="ftr" idx="29"/>
          </p:nvPr>
        </p:nvSpPr>
        <p:spPr>
          <a:xfrm>
            <a:off x="2603400" y="5297040"/>
            <a:ext cx="2412600" cy="303840"/>
          </a:xfrm>
          <a:prstGeom prst="rect">
            <a:avLst/>
          </a:prstGeom>
          <a:noFill/>
          <a:ln w="0">
            <a:noFill/>
          </a:ln>
        </p:spPr>
        <p:txBody>
          <a:bodyPr lIns="91440" tIns="45720" rIns="91440" bIns="45720" anchor="ctr">
            <a:noAutofit/>
          </a:bodyPr>
          <a:lstStyle>
            <a:lvl1pPr indent="0" algn="ctr" defTabSz="761970">
              <a:lnSpc>
                <a:spcPct val="100000"/>
              </a:lnSpc>
              <a:buNone/>
              <a:defRPr lang="en-GB" sz="1000" b="0" strike="noStrike" spc="-1">
                <a:solidFill>
                  <a:schemeClr val="dk1">
                    <a:tint val="75000"/>
                  </a:schemeClr>
                </a:solidFill>
                <a:latin typeface="Calibri"/>
              </a:defRPr>
            </a:lvl1pPr>
          </a:lstStyle>
          <a:p>
            <a:r>
              <a:rPr lang="ru-RU"/>
              <a:t>Оптика атмосферы и океана. Физика атмосферы. Санкт-Петербург, 1-4 июля 2024</a:t>
            </a:r>
            <a:endParaRPr lang="en-US">
              <a:solidFill>
                <a:srgbClr val="000000"/>
              </a:solidFill>
              <a:latin typeface="Times New Roman"/>
            </a:endParaRPr>
          </a:p>
        </p:txBody>
      </p:sp>
      <p:sp>
        <p:nvSpPr>
          <p:cNvPr id="61" name="PlaceHolder 6"/>
          <p:cNvSpPr>
            <a:spLocks noGrp="1"/>
          </p:cNvSpPr>
          <p:nvPr>
            <p:ph type="sldNum" idx="30"/>
          </p:nvPr>
        </p:nvSpPr>
        <p:spPr>
          <a:xfrm>
            <a:off x="5460900" y="5297040"/>
            <a:ext cx="1777800" cy="303840"/>
          </a:xfrm>
          <a:prstGeom prst="rect">
            <a:avLst/>
          </a:prstGeom>
          <a:noFill/>
          <a:ln w="0">
            <a:noFill/>
          </a:ln>
        </p:spPr>
        <p:txBody>
          <a:bodyPr lIns="91440" tIns="45720" rIns="91440" bIns="45720" anchor="ctr">
            <a:noAutofit/>
          </a:bodyPr>
          <a:lstStyle>
            <a:lvl1pPr indent="0" algn="r" defTabSz="761970">
              <a:lnSpc>
                <a:spcPct val="100000"/>
              </a:lnSpc>
              <a:buNone/>
              <a:defRPr lang="ru-RU" sz="1000" b="0" strike="noStrike" spc="-1">
                <a:solidFill>
                  <a:schemeClr val="dk1">
                    <a:tint val="75000"/>
                  </a:schemeClr>
                </a:solidFill>
                <a:latin typeface="Calibri"/>
              </a:defRPr>
            </a:lvl1pPr>
          </a:lstStyle>
          <a:p>
            <a:fld id="{12D568BD-115F-44BB-94EA-E16568E75561}" type="slidenum">
              <a:rPr lang="ru-RU" smtClean="0"/>
              <a:pPr/>
              <a:t>‹#›</a:t>
            </a:fld>
            <a:endParaRPr lang="ru-RU">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7" r:id="rId1"/>
  </p:sldLayoutIdLst>
  <p:hf hdr="0" dt="0"/>
  <p:txStyles>
    <p:titleStyle>
      <a:lvl1pPr indent="0" defTabSz="761970">
        <a:lnSpc>
          <a:spcPct val="100000"/>
        </a:lnSpc>
        <a:buNone/>
        <a:defRPr/>
      </a:lvl1pPr>
    </p:titleStyle>
    <p:bodyStyle>
      <a:lvl1pPr marL="285889" indent="0" defTabSz="761970">
        <a:lnSpc>
          <a:spcPct val="100000"/>
        </a:lnSpc>
        <a:spcBef>
          <a:spcPts val="234"/>
        </a:spcBef>
        <a:buClr>
          <a:srgbClr val="000000"/>
        </a:buClr>
        <a:buFont typeface="Arial"/>
        <a:buNone/>
        <a:tabLst>
          <a:tab pos="0" algn="l"/>
        </a:tabLst>
        <a:defRPr/>
      </a:lvl1pPr>
    </p:bodyStyle>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 name="PlaceHolder 1"/>
          <p:cNvSpPr>
            <a:spLocks noGrp="1"/>
          </p:cNvSpPr>
          <p:nvPr>
            <p:ph type="title"/>
          </p:nvPr>
        </p:nvSpPr>
        <p:spPr>
          <a:xfrm>
            <a:off x="1493700" y="4000680"/>
            <a:ext cx="4571700" cy="471960"/>
          </a:xfrm>
          <a:prstGeom prst="rect">
            <a:avLst/>
          </a:prstGeom>
          <a:noFill/>
          <a:ln w="0">
            <a:noFill/>
          </a:ln>
        </p:spPr>
        <p:txBody>
          <a:bodyPr lIns="91440" tIns="45720" rIns="91440" bIns="45720" anchor="b">
            <a:noAutofit/>
          </a:bodyPr>
          <a:lstStyle/>
          <a:p>
            <a:pPr indent="0" defTabSz="914400">
              <a:lnSpc>
                <a:spcPct val="100000"/>
              </a:lnSpc>
              <a:buNone/>
            </a:pPr>
            <a:r>
              <a:rPr lang="ru-RU" sz="1667" b="1" strike="noStrike" spc="-1">
                <a:solidFill>
                  <a:schemeClr val="dk1"/>
                </a:solidFill>
                <a:latin typeface="Calibri"/>
              </a:rPr>
              <a:t>Образец заголовка</a:t>
            </a:r>
            <a:endParaRPr lang="ru-RU" sz="1667" b="0" strike="noStrike" spc="-1">
              <a:solidFill>
                <a:schemeClr val="dk1"/>
              </a:solidFill>
              <a:latin typeface="Calibri"/>
            </a:endParaRPr>
          </a:p>
        </p:txBody>
      </p:sp>
      <p:sp>
        <p:nvSpPr>
          <p:cNvPr id="63" name="PlaceHolder 2"/>
          <p:cNvSpPr>
            <a:spLocks noGrp="1"/>
          </p:cNvSpPr>
          <p:nvPr>
            <p:ph type="body"/>
          </p:nvPr>
        </p:nvSpPr>
        <p:spPr>
          <a:xfrm>
            <a:off x="1493700" y="510480"/>
            <a:ext cx="4571700" cy="3428640"/>
          </a:xfrm>
          <a:prstGeom prst="rect">
            <a:avLst/>
          </a:prstGeom>
          <a:noFill/>
          <a:ln w="0">
            <a:noFill/>
          </a:ln>
        </p:spPr>
        <p:txBody>
          <a:bodyPr lIns="90000" tIns="45000" rIns="90000" bIns="45000" anchor="t">
            <a:noAutofit/>
          </a:bodyPr>
          <a:lstStyle/>
          <a:p>
            <a:pPr marL="432000" indent="-324000">
              <a:spcBef>
                <a:spcPts val="1417"/>
              </a:spcBef>
              <a:buClr>
                <a:srgbClr val="000000"/>
              </a:buClr>
              <a:buSzPct val="45000"/>
              <a:buFont typeface="Wingdings" charset="2"/>
              <a:buChar char=""/>
            </a:pPr>
            <a:r>
              <a:rPr lang="ru-RU" sz="2667" b="0" strike="noStrike" spc="-1">
                <a:solidFill>
                  <a:schemeClr val="dk1"/>
                </a:solidFill>
                <a:latin typeface="Calibri"/>
              </a:rPr>
              <a:t>Для правки структуры щёлкните мышью</a:t>
            </a:r>
          </a:p>
          <a:p>
            <a:pPr marL="719971" lvl="1" indent="-269989">
              <a:spcBef>
                <a:spcPts val="945"/>
              </a:spcBef>
              <a:buClr>
                <a:srgbClr val="000000"/>
              </a:buClr>
              <a:buSzPct val="75000"/>
              <a:buFont typeface="Symbol" charset="2"/>
              <a:buChar char=""/>
            </a:pPr>
            <a:r>
              <a:rPr lang="ru-RU" sz="2667" b="0" strike="noStrike" spc="-1">
                <a:solidFill>
                  <a:schemeClr val="dk1"/>
                </a:solidFill>
                <a:latin typeface="Calibri"/>
              </a:rPr>
              <a:t>Второй уровень структуры</a:t>
            </a:r>
          </a:p>
          <a:p>
            <a:pPr marL="1079957" lvl="2" indent="-239990">
              <a:spcBef>
                <a:spcPts val="708"/>
              </a:spcBef>
              <a:buClr>
                <a:srgbClr val="000000"/>
              </a:buClr>
              <a:buSzPct val="45000"/>
              <a:buFont typeface="Wingdings" charset="2"/>
              <a:buChar char=""/>
            </a:pPr>
            <a:r>
              <a:rPr lang="ru-RU" sz="2667" b="0" strike="noStrike" spc="-1">
                <a:solidFill>
                  <a:schemeClr val="dk1"/>
                </a:solidFill>
                <a:latin typeface="Calibri"/>
              </a:rPr>
              <a:t>Третий уровень структуры</a:t>
            </a:r>
          </a:p>
          <a:p>
            <a:pPr marL="1439942" lvl="3" indent="-179993">
              <a:spcBef>
                <a:spcPts val="472"/>
              </a:spcBef>
              <a:buClr>
                <a:srgbClr val="000000"/>
              </a:buClr>
              <a:buSzPct val="75000"/>
              <a:buFont typeface="Symbol" charset="2"/>
              <a:buChar char=""/>
            </a:pPr>
            <a:r>
              <a:rPr lang="ru-RU" sz="2667" b="0" strike="noStrike" spc="-1">
                <a:solidFill>
                  <a:schemeClr val="dk1"/>
                </a:solidFill>
                <a:latin typeface="Calibri"/>
              </a:rPr>
              <a:t>Четвёртый уровень структуры</a:t>
            </a:r>
          </a:p>
          <a:p>
            <a:pPr marL="1799928" lvl="4" indent="-179993">
              <a:spcBef>
                <a:spcPts val="236"/>
              </a:spcBef>
              <a:buClr>
                <a:srgbClr val="000000"/>
              </a:buClr>
              <a:buSzPct val="45000"/>
              <a:buFont typeface="Wingdings" charset="2"/>
              <a:buChar char=""/>
            </a:pPr>
            <a:r>
              <a:rPr lang="ru-RU" sz="2667" b="0" strike="noStrike" spc="-1">
                <a:solidFill>
                  <a:schemeClr val="dk1"/>
                </a:solidFill>
                <a:latin typeface="Calibri"/>
              </a:rPr>
              <a:t>Пятый уровень структуры</a:t>
            </a:r>
          </a:p>
          <a:p>
            <a:pPr marL="2159914" lvl="5" indent="-179993">
              <a:spcBef>
                <a:spcPts val="236"/>
              </a:spcBef>
              <a:buClr>
                <a:srgbClr val="000000"/>
              </a:buClr>
              <a:buSzPct val="45000"/>
              <a:buFont typeface="Wingdings" charset="2"/>
              <a:buChar char=""/>
            </a:pPr>
            <a:r>
              <a:rPr lang="ru-RU" sz="2667" b="0" strike="noStrike" spc="-1">
                <a:solidFill>
                  <a:schemeClr val="dk1"/>
                </a:solidFill>
                <a:latin typeface="Calibri"/>
              </a:rPr>
              <a:t>Шестой уровень структуры</a:t>
            </a:r>
          </a:p>
          <a:p>
            <a:pPr marL="2519899" lvl="6" indent="-179993">
              <a:spcBef>
                <a:spcPts val="236"/>
              </a:spcBef>
              <a:buClr>
                <a:srgbClr val="000000"/>
              </a:buClr>
              <a:buSzPct val="45000"/>
              <a:buFont typeface="Wingdings" charset="2"/>
              <a:buChar char=""/>
            </a:pPr>
            <a:r>
              <a:rPr lang="ru-RU" sz="2667" b="0" strike="noStrike" spc="-1">
                <a:solidFill>
                  <a:schemeClr val="dk1"/>
                </a:solidFill>
                <a:latin typeface="Calibri"/>
              </a:rPr>
              <a:t>Седьмой уровень структуры</a:t>
            </a:r>
          </a:p>
        </p:txBody>
      </p:sp>
      <p:sp>
        <p:nvSpPr>
          <p:cNvPr id="64" name="PlaceHolder 3"/>
          <p:cNvSpPr>
            <a:spLocks noGrp="1"/>
          </p:cNvSpPr>
          <p:nvPr>
            <p:ph type="body"/>
          </p:nvPr>
        </p:nvSpPr>
        <p:spPr>
          <a:xfrm>
            <a:off x="1493700" y="4472640"/>
            <a:ext cx="4571700" cy="670320"/>
          </a:xfrm>
          <a:prstGeom prst="rect">
            <a:avLst/>
          </a:prstGeom>
          <a:noFill/>
          <a:ln w="0">
            <a:noFill/>
          </a:ln>
        </p:spPr>
        <p:txBody>
          <a:bodyPr lIns="91440" tIns="45720" rIns="91440" bIns="45720" anchor="t">
            <a:noAutofit/>
          </a:bodyPr>
          <a:lstStyle/>
          <a:p>
            <a:pPr indent="0" defTabSz="914400">
              <a:lnSpc>
                <a:spcPct val="100000"/>
              </a:lnSpc>
              <a:spcBef>
                <a:spcPts val="281"/>
              </a:spcBef>
              <a:buNone/>
              <a:tabLst>
                <a:tab pos="0" algn="l"/>
              </a:tabLst>
            </a:pPr>
            <a:r>
              <a:rPr lang="ru-RU" sz="1167" b="0" strike="noStrike" spc="-1">
                <a:solidFill>
                  <a:schemeClr val="dk1"/>
                </a:solidFill>
                <a:latin typeface="Calibri"/>
              </a:rPr>
              <a:t>Образец текста</a:t>
            </a:r>
          </a:p>
        </p:txBody>
      </p:sp>
      <p:sp>
        <p:nvSpPr>
          <p:cNvPr id="65" name="PlaceHolder 4"/>
          <p:cNvSpPr>
            <a:spLocks noGrp="1"/>
          </p:cNvSpPr>
          <p:nvPr>
            <p:ph type="dt" idx="31"/>
          </p:nvPr>
        </p:nvSpPr>
        <p:spPr>
          <a:xfrm>
            <a:off x="381000" y="5297040"/>
            <a:ext cx="1777800" cy="303840"/>
          </a:xfrm>
          <a:prstGeom prst="rect">
            <a:avLst/>
          </a:prstGeom>
          <a:noFill/>
          <a:ln w="0">
            <a:noFill/>
          </a:ln>
        </p:spPr>
        <p:txBody>
          <a:bodyPr lIns="91440" tIns="45720" rIns="91440" bIns="45720" anchor="ctr">
            <a:noAutofit/>
          </a:bodyPr>
          <a:lstStyle>
            <a:lvl1pPr indent="0" defTabSz="761970">
              <a:lnSpc>
                <a:spcPct val="100000"/>
              </a:lnSpc>
              <a:buNone/>
              <a:defRPr lang="ru-RU" sz="1000" b="0" strike="noStrike" spc="-1">
                <a:solidFill>
                  <a:schemeClr val="dk1">
                    <a:tint val="75000"/>
                  </a:schemeClr>
                </a:solidFill>
                <a:latin typeface="Calibri"/>
              </a:defRPr>
            </a:lvl1pPr>
          </a:lstStyle>
          <a:p>
            <a:endParaRPr lang="en-US">
              <a:solidFill>
                <a:srgbClr val="000000"/>
              </a:solidFill>
              <a:latin typeface="Times New Roman"/>
            </a:endParaRPr>
          </a:p>
        </p:txBody>
      </p:sp>
      <p:sp>
        <p:nvSpPr>
          <p:cNvPr id="66" name="PlaceHolder 5"/>
          <p:cNvSpPr>
            <a:spLocks noGrp="1"/>
          </p:cNvSpPr>
          <p:nvPr>
            <p:ph type="ftr" idx="32"/>
          </p:nvPr>
        </p:nvSpPr>
        <p:spPr>
          <a:xfrm>
            <a:off x="2603400" y="5297040"/>
            <a:ext cx="2412600" cy="303840"/>
          </a:xfrm>
          <a:prstGeom prst="rect">
            <a:avLst/>
          </a:prstGeom>
          <a:noFill/>
          <a:ln w="0">
            <a:noFill/>
          </a:ln>
        </p:spPr>
        <p:txBody>
          <a:bodyPr lIns="91440" tIns="45720" rIns="91440" bIns="45720" anchor="ctr">
            <a:noAutofit/>
          </a:bodyPr>
          <a:lstStyle>
            <a:lvl1pPr indent="0" algn="ctr" defTabSz="761970">
              <a:lnSpc>
                <a:spcPct val="100000"/>
              </a:lnSpc>
              <a:buNone/>
              <a:defRPr lang="en-GB" sz="1000" b="0" strike="noStrike" spc="-1">
                <a:solidFill>
                  <a:schemeClr val="dk1">
                    <a:tint val="75000"/>
                  </a:schemeClr>
                </a:solidFill>
                <a:latin typeface="Calibri"/>
              </a:defRPr>
            </a:lvl1pPr>
          </a:lstStyle>
          <a:p>
            <a:r>
              <a:rPr lang="ru-RU"/>
              <a:t>Оптика атмосферы и океана. Физика атмосферы. Санкт-Петербург, 1-4 июля 2024</a:t>
            </a:r>
            <a:endParaRPr lang="en-US">
              <a:solidFill>
                <a:srgbClr val="000000"/>
              </a:solidFill>
              <a:latin typeface="Times New Roman"/>
            </a:endParaRPr>
          </a:p>
        </p:txBody>
      </p:sp>
      <p:sp>
        <p:nvSpPr>
          <p:cNvPr id="67" name="PlaceHolder 6"/>
          <p:cNvSpPr>
            <a:spLocks noGrp="1"/>
          </p:cNvSpPr>
          <p:nvPr>
            <p:ph type="sldNum" idx="33"/>
          </p:nvPr>
        </p:nvSpPr>
        <p:spPr>
          <a:xfrm>
            <a:off x="5460900" y="5297040"/>
            <a:ext cx="1777800" cy="303840"/>
          </a:xfrm>
          <a:prstGeom prst="rect">
            <a:avLst/>
          </a:prstGeom>
          <a:noFill/>
          <a:ln w="0">
            <a:noFill/>
          </a:ln>
        </p:spPr>
        <p:txBody>
          <a:bodyPr lIns="91440" tIns="45720" rIns="91440" bIns="45720" anchor="ctr">
            <a:noAutofit/>
          </a:bodyPr>
          <a:lstStyle>
            <a:lvl1pPr indent="0" algn="r" defTabSz="761970">
              <a:lnSpc>
                <a:spcPct val="100000"/>
              </a:lnSpc>
              <a:buNone/>
              <a:defRPr lang="ru-RU" sz="1000" b="0" strike="noStrike" spc="-1">
                <a:solidFill>
                  <a:schemeClr val="dk1">
                    <a:tint val="75000"/>
                  </a:schemeClr>
                </a:solidFill>
                <a:latin typeface="Calibri"/>
              </a:defRPr>
            </a:lvl1pPr>
          </a:lstStyle>
          <a:p>
            <a:fld id="{5A7F084C-EC26-49BD-B5C4-41FDC1DFEDA6}" type="slidenum">
              <a:rPr lang="ru-RU" smtClean="0"/>
              <a:pPr/>
              <a:t>‹#›</a:t>
            </a:fld>
            <a:endParaRPr lang="ru-RU">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9" r:id="rId1"/>
  </p:sldLayoutIdLst>
  <p:hf hdr="0" dt="0"/>
  <p:txStyles>
    <p:titleStyle>
      <a:lvl1pPr indent="0" defTabSz="761970">
        <a:lnSpc>
          <a:spcPct val="100000"/>
        </a:lnSpc>
        <a:buNone/>
        <a:defRPr/>
      </a:lvl1pPr>
    </p:titleStyle>
    <p:bodyStyle>
      <a:lvl1pPr marL="359986" indent="0" defTabSz="761970">
        <a:lnSpc>
          <a:spcPct val="100000"/>
        </a:lnSpc>
        <a:spcBef>
          <a:spcPts val="234"/>
        </a:spcBef>
        <a:buClr>
          <a:srgbClr val="000000"/>
        </a:buClr>
        <a:buSzPct val="45000"/>
        <a:buFont typeface="Wingdings" charset="2"/>
        <a:buNone/>
        <a:tabLst>
          <a:tab pos="0" algn="l"/>
        </a:tabLst>
        <a:defRPr/>
      </a:lvl1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1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hyperlink" Target="https://doi.org/10.3390/rs15092481"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Прямоугольник 4"/>
          <p:cNvSpPr/>
          <p:nvPr/>
        </p:nvSpPr>
        <p:spPr>
          <a:xfrm>
            <a:off x="762000" y="714934"/>
            <a:ext cx="5842000" cy="691286"/>
          </a:xfrm>
          <a:prstGeom prst="rect">
            <a:avLst/>
          </a:prstGeom>
          <a:noFill/>
          <a:ln w="0">
            <a:noFill/>
          </a:ln>
        </p:spPr>
        <p:style>
          <a:lnRef idx="0">
            <a:scrgbClr r="0" g="0" b="0"/>
          </a:lnRef>
          <a:fillRef idx="0">
            <a:scrgbClr r="0" g="0" b="0"/>
          </a:fillRef>
          <a:effectRef idx="0">
            <a:scrgbClr r="0" g="0" b="0"/>
          </a:effectRef>
          <a:fontRef idx="minor"/>
        </p:style>
        <p:txBody>
          <a:bodyPr wrap="square" lIns="75000" tIns="37500" rIns="75000" bIns="37500" anchor="t">
            <a:spAutoFit/>
          </a:bodyPr>
          <a:lstStyle/>
          <a:p>
            <a:pPr algn="ctr" defTabSz="761970"/>
            <a:r>
              <a:rPr lang="en-US" sz="2000" b="1" spc="-1" dirty="0">
                <a:solidFill>
                  <a:srgbClr val="FF0000"/>
                </a:solidFill>
                <a:latin typeface="Calibri"/>
              </a:rPr>
              <a:t>МЕТОДИКИ ИЗМЕРЕНИЯ АТМОСФЕРНОГО ОЗОНА</a:t>
            </a:r>
          </a:p>
          <a:p>
            <a:pPr algn="ctr" defTabSz="761970"/>
            <a:r>
              <a:rPr lang="en-US" sz="2000" b="1" spc="-1" dirty="0">
                <a:solidFill>
                  <a:srgbClr val="FF0000"/>
                </a:solidFill>
                <a:latin typeface="Calibri"/>
              </a:rPr>
              <a:t> С БОРТА КА «МЕТЕОР М» №2</a:t>
            </a:r>
            <a:endParaRPr lang="en-US" sz="2000" spc="-1" dirty="0">
              <a:solidFill>
                <a:srgbClr val="000000"/>
              </a:solidFill>
              <a:latin typeface="Arial"/>
            </a:endParaRPr>
          </a:p>
        </p:txBody>
      </p:sp>
      <p:sp>
        <p:nvSpPr>
          <p:cNvPr id="69" name="Прямоугольник 8"/>
          <p:cNvSpPr/>
          <p:nvPr/>
        </p:nvSpPr>
        <p:spPr>
          <a:xfrm>
            <a:off x="1371600" y="3913399"/>
            <a:ext cx="4952700" cy="537397"/>
          </a:xfrm>
          <a:prstGeom prst="rect">
            <a:avLst/>
          </a:prstGeom>
          <a:noFill/>
          <a:ln w="0">
            <a:noFill/>
          </a:ln>
        </p:spPr>
        <p:style>
          <a:lnRef idx="0">
            <a:scrgbClr r="0" g="0" b="0"/>
          </a:lnRef>
          <a:fillRef idx="0">
            <a:scrgbClr r="0" g="0" b="0"/>
          </a:fillRef>
          <a:effectRef idx="0">
            <a:scrgbClr r="0" g="0" b="0"/>
          </a:effectRef>
          <a:fontRef idx="minor"/>
        </p:style>
        <p:txBody>
          <a:bodyPr lIns="75000" tIns="37500" rIns="75000" bIns="37500" anchor="t">
            <a:spAutoFit/>
          </a:bodyPr>
          <a:lstStyle/>
          <a:p>
            <a:pPr algn="ctr" defTabSz="761970"/>
            <a:r>
              <a:rPr lang="en-GB" sz="1500" i="1" spc="-1" dirty="0">
                <a:solidFill>
                  <a:schemeClr val="dk1"/>
                </a:solidFill>
                <a:latin typeface="Calibri"/>
              </a:rPr>
              <a:t>Alexander Polyakov, Kate </a:t>
            </a:r>
            <a:r>
              <a:rPr lang="en-GB" sz="1500" i="1" spc="-1" dirty="0" err="1">
                <a:solidFill>
                  <a:schemeClr val="dk1"/>
                </a:solidFill>
                <a:latin typeface="Calibri"/>
              </a:rPr>
              <a:t>Kriukovskikh</a:t>
            </a:r>
            <a:r>
              <a:rPr lang="en-GB" sz="1500" i="1" spc="-1" dirty="0">
                <a:solidFill>
                  <a:schemeClr val="dk1"/>
                </a:solidFill>
                <a:latin typeface="Calibri"/>
              </a:rPr>
              <a:t>, Svetlana </a:t>
            </a:r>
            <a:r>
              <a:rPr lang="en-GB" sz="1500" i="1" spc="-1" dirty="0" err="1">
                <a:solidFill>
                  <a:schemeClr val="dk1"/>
                </a:solidFill>
                <a:latin typeface="Calibri"/>
              </a:rPr>
              <a:t>Akishina</a:t>
            </a:r>
            <a:r>
              <a:rPr lang="en-GB" sz="1500" i="1" spc="-1" dirty="0">
                <a:solidFill>
                  <a:schemeClr val="dk1"/>
                </a:solidFill>
                <a:latin typeface="Calibri"/>
              </a:rPr>
              <a:t>, Yana </a:t>
            </a:r>
            <a:r>
              <a:rPr lang="en-GB" sz="1500" i="1" spc="-1" dirty="0" err="1">
                <a:solidFill>
                  <a:schemeClr val="dk1"/>
                </a:solidFill>
                <a:latin typeface="Calibri"/>
              </a:rPr>
              <a:t>Virolainen</a:t>
            </a:r>
            <a:r>
              <a:rPr lang="en-GB" sz="1500" i="1" spc="-1" dirty="0">
                <a:solidFill>
                  <a:schemeClr val="dk1"/>
                </a:solidFill>
                <a:latin typeface="Calibri"/>
              </a:rPr>
              <a:t>, George </a:t>
            </a:r>
            <a:r>
              <a:rPr lang="en-GB" sz="1500" i="1" spc="-1" dirty="0" err="1">
                <a:solidFill>
                  <a:schemeClr val="dk1"/>
                </a:solidFill>
                <a:latin typeface="Calibri"/>
              </a:rPr>
              <a:t>Nerobelov</a:t>
            </a:r>
            <a:r>
              <a:rPr lang="en-GB" sz="1500" i="1" spc="-1" dirty="0">
                <a:solidFill>
                  <a:schemeClr val="dk1"/>
                </a:solidFill>
                <a:latin typeface="Calibri"/>
              </a:rPr>
              <a:t> </a:t>
            </a:r>
            <a:endParaRPr lang="en-US" sz="1500" spc="-1" dirty="0">
              <a:solidFill>
                <a:srgbClr val="000000"/>
              </a:solidFill>
              <a:latin typeface="Arial"/>
            </a:endParaRPr>
          </a:p>
        </p:txBody>
      </p:sp>
      <p:pic>
        <p:nvPicPr>
          <p:cNvPr id="71" name="Picture 2"/>
          <p:cNvPicPr/>
          <p:nvPr/>
        </p:nvPicPr>
        <p:blipFill>
          <a:blip r:embed="rId2"/>
          <a:stretch/>
        </p:blipFill>
        <p:spPr>
          <a:xfrm>
            <a:off x="168236" y="730297"/>
            <a:ext cx="668400" cy="679800"/>
          </a:xfrm>
          <a:prstGeom prst="rect">
            <a:avLst/>
          </a:prstGeom>
          <a:ln w="0">
            <a:noFill/>
          </a:ln>
        </p:spPr>
      </p:pic>
      <p:pic>
        <p:nvPicPr>
          <p:cNvPr id="72" name="Рисунок 12"/>
          <p:cNvPicPr/>
          <p:nvPr/>
        </p:nvPicPr>
        <p:blipFill>
          <a:blip r:embed="rId3"/>
          <a:stretch/>
        </p:blipFill>
        <p:spPr>
          <a:xfrm>
            <a:off x="6604000" y="703956"/>
            <a:ext cx="761700" cy="753300"/>
          </a:xfrm>
          <a:prstGeom prst="rect">
            <a:avLst/>
          </a:prstGeom>
          <a:ln w="0">
            <a:noFill/>
          </a:ln>
        </p:spPr>
      </p:pic>
      <p:sp>
        <p:nvSpPr>
          <p:cNvPr id="73" name="TextBox 72"/>
          <p:cNvSpPr txBox="1"/>
          <p:nvPr/>
        </p:nvSpPr>
        <p:spPr>
          <a:xfrm>
            <a:off x="510185" y="1761601"/>
            <a:ext cx="7307100" cy="502200"/>
          </a:xfrm>
          <a:prstGeom prst="rect">
            <a:avLst/>
          </a:prstGeom>
          <a:noFill/>
          <a:ln w="0">
            <a:noFill/>
          </a:ln>
        </p:spPr>
        <p:txBody>
          <a:bodyPr lIns="75000" tIns="37500" rIns="75000" bIns="37500" anchor="t">
            <a:noAutofit/>
          </a:bodyPr>
          <a:lstStyle/>
          <a:p>
            <a:r>
              <a:rPr lang="en-US" sz="1333" i="1" spc="-1" dirty="0" err="1">
                <a:solidFill>
                  <a:srgbClr val="000000"/>
                </a:solidFill>
                <a:latin typeface="Times New Roman"/>
              </a:rPr>
              <a:t>Поляков</a:t>
            </a:r>
            <a:r>
              <a:rPr lang="en-US" sz="1333" i="1" spc="-1" dirty="0">
                <a:solidFill>
                  <a:srgbClr val="000000"/>
                </a:solidFill>
                <a:latin typeface="Times New Roman"/>
              </a:rPr>
              <a:t> А.В</a:t>
            </a:r>
            <a:r>
              <a:rPr lang="en-US" sz="1333" i="1" spc="-1" baseline="30000" dirty="0">
                <a:solidFill>
                  <a:srgbClr val="000000"/>
                </a:solidFill>
                <a:latin typeface="Times New Roman"/>
              </a:rPr>
              <a:t>.1</a:t>
            </a:r>
            <a:r>
              <a:rPr lang="en-US" sz="1333" i="1" spc="-1" dirty="0">
                <a:solidFill>
                  <a:srgbClr val="000000"/>
                </a:solidFill>
                <a:latin typeface="Times New Roman"/>
              </a:rPr>
              <a:t>, </a:t>
            </a:r>
            <a:r>
              <a:rPr lang="en-US" sz="1333" i="1" spc="-1" dirty="0" err="1">
                <a:solidFill>
                  <a:srgbClr val="000000"/>
                </a:solidFill>
                <a:latin typeface="Times New Roman"/>
              </a:rPr>
              <a:t>Крюковских</a:t>
            </a:r>
            <a:r>
              <a:rPr lang="en-US" sz="1333" i="1" spc="-1" dirty="0">
                <a:solidFill>
                  <a:srgbClr val="000000"/>
                </a:solidFill>
                <a:latin typeface="Times New Roman"/>
              </a:rPr>
              <a:t> Е.П.</a:t>
            </a:r>
            <a:r>
              <a:rPr lang="en-US" sz="1333" i="1" spc="-1" baseline="30000" dirty="0">
                <a:solidFill>
                  <a:srgbClr val="000000"/>
                </a:solidFill>
                <a:latin typeface="Times New Roman"/>
              </a:rPr>
              <a:t> 1</a:t>
            </a:r>
            <a:r>
              <a:rPr lang="en-US" sz="1333" i="1" spc="-1" dirty="0">
                <a:solidFill>
                  <a:srgbClr val="000000"/>
                </a:solidFill>
                <a:latin typeface="Times New Roman"/>
              </a:rPr>
              <a:t>, </a:t>
            </a:r>
            <a:r>
              <a:rPr lang="en-US" sz="1333" i="1" spc="-1" dirty="0" err="1">
                <a:solidFill>
                  <a:srgbClr val="000000"/>
                </a:solidFill>
                <a:latin typeface="Times New Roman"/>
              </a:rPr>
              <a:t>Виролайнен</a:t>
            </a:r>
            <a:r>
              <a:rPr lang="en-US" sz="1333" i="1" spc="-1" dirty="0">
                <a:solidFill>
                  <a:srgbClr val="000000"/>
                </a:solidFill>
                <a:latin typeface="Times New Roman"/>
              </a:rPr>
              <a:t> ЯА.</a:t>
            </a:r>
            <a:r>
              <a:rPr lang="en-US" sz="1333" i="1" spc="-1" baseline="30000" dirty="0">
                <a:solidFill>
                  <a:srgbClr val="000000"/>
                </a:solidFill>
                <a:latin typeface="Times New Roman"/>
              </a:rPr>
              <a:t> 1</a:t>
            </a:r>
            <a:r>
              <a:rPr lang="en-US" sz="1333" i="1" spc="-1" dirty="0">
                <a:solidFill>
                  <a:srgbClr val="000000"/>
                </a:solidFill>
                <a:latin typeface="Times New Roman"/>
              </a:rPr>
              <a:t>, </a:t>
            </a:r>
            <a:r>
              <a:rPr lang="en-US" sz="1333" i="1" spc="-1" dirty="0" err="1">
                <a:solidFill>
                  <a:srgbClr val="000000"/>
                </a:solidFill>
                <a:latin typeface="Times New Roman"/>
              </a:rPr>
              <a:t>Акишина</a:t>
            </a:r>
            <a:r>
              <a:rPr lang="en-US" sz="1333" i="1" spc="-1" dirty="0">
                <a:solidFill>
                  <a:srgbClr val="000000"/>
                </a:solidFill>
                <a:latin typeface="Times New Roman"/>
              </a:rPr>
              <a:t> С.В.</a:t>
            </a:r>
            <a:r>
              <a:rPr lang="en-US" sz="1333" i="1" spc="-1" baseline="30000" dirty="0">
                <a:solidFill>
                  <a:srgbClr val="000000"/>
                </a:solidFill>
                <a:latin typeface="Times New Roman"/>
              </a:rPr>
              <a:t> 1</a:t>
            </a:r>
            <a:r>
              <a:rPr lang="en-US" sz="1333" i="1" spc="-1" dirty="0">
                <a:solidFill>
                  <a:srgbClr val="000000"/>
                </a:solidFill>
                <a:latin typeface="Times New Roman"/>
              </a:rPr>
              <a:t>, </a:t>
            </a:r>
            <a:r>
              <a:rPr lang="en-US" sz="1333" i="1" spc="-1" dirty="0" err="1">
                <a:solidFill>
                  <a:srgbClr val="000000"/>
                </a:solidFill>
                <a:latin typeface="Times New Roman"/>
              </a:rPr>
              <a:t>Неробелов</a:t>
            </a:r>
            <a:r>
              <a:rPr lang="en-US" sz="1333" i="1" spc="-1" dirty="0">
                <a:solidFill>
                  <a:srgbClr val="000000"/>
                </a:solidFill>
                <a:latin typeface="Times New Roman"/>
              </a:rPr>
              <a:t> Г.</a:t>
            </a:r>
            <a:r>
              <a:rPr lang="ru-RU" sz="1333" i="1" spc="-1" dirty="0">
                <a:solidFill>
                  <a:srgbClr val="000000"/>
                </a:solidFill>
                <a:latin typeface="Times New Roman"/>
              </a:rPr>
              <a:t>М.</a:t>
            </a:r>
            <a:r>
              <a:rPr lang="en-US" sz="1333" i="1" spc="-1" baseline="30000" dirty="0">
                <a:solidFill>
                  <a:srgbClr val="000000"/>
                </a:solidFill>
                <a:latin typeface="Times New Roman"/>
              </a:rPr>
              <a:t>1</a:t>
            </a:r>
            <a:r>
              <a:rPr lang="ru-RU" sz="1333" i="1" spc="-1" baseline="30000" dirty="0">
                <a:solidFill>
                  <a:srgbClr val="000000"/>
                </a:solidFill>
                <a:latin typeface="Times New Roman"/>
              </a:rPr>
              <a:t>,2,3,</a:t>
            </a:r>
            <a:r>
              <a:rPr lang="en-US" sz="833" i="1" spc="-1" baseline="30000" dirty="0">
                <a:solidFill>
                  <a:srgbClr val="000000"/>
                </a:solidFill>
                <a:latin typeface="Times New Roman"/>
              </a:rPr>
              <a:t> </a:t>
            </a:r>
            <a:endParaRPr lang="en-US" sz="833" i="1" spc="-1" dirty="0">
              <a:solidFill>
                <a:srgbClr val="000000"/>
              </a:solidFill>
              <a:latin typeface="Times New Roman"/>
            </a:endParaRPr>
          </a:p>
          <a:p>
            <a:endParaRPr lang="en-US" sz="833" i="1" spc="-1" dirty="0">
              <a:solidFill>
                <a:srgbClr val="000000"/>
              </a:solidFill>
              <a:latin typeface="Times New Roman"/>
            </a:endParaRPr>
          </a:p>
          <a:p>
            <a:r>
              <a:rPr lang="ru-RU" sz="833" i="1" dirty="0"/>
              <a:t>1) Санкт-Петербургский государственный университет, Санкт-Петербург, Россия</a:t>
            </a:r>
            <a:r>
              <a:rPr lang="ru-RU" sz="833" dirty="0"/>
              <a:t>),</a:t>
            </a:r>
            <a:endParaRPr lang="en-US" sz="833" dirty="0"/>
          </a:p>
          <a:p>
            <a:r>
              <a:rPr lang="ru-RU" sz="833" i="1" dirty="0"/>
              <a:t>2) Российский государственный гидрометеорологический университет, Санкт-Петербург, Россия; </a:t>
            </a:r>
            <a:endParaRPr lang="en-US" sz="833" i="1" dirty="0"/>
          </a:p>
          <a:p>
            <a:r>
              <a:rPr lang="ru-RU" sz="833" i="1" dirty="0"/>
              <a:t>3) НИЦ экологической безопасности РАН, Санкт-Петербург, Россия</a:t>
            </a:r>
            <a:r>
              <a:rPr lang="ru-RU" sz="833" dirty="0"/>
              <a:t>)</a:t>
            </a:r>
            <a:endParaRPr lang="en-US" sz="833" i="1" spc="-1" dirty="0">
              <a:solidFill>
                <a:srgbClr val="000000"/>
              </a:solidFill>
              <a:latin typeface="Times New Roman"/>
            </a:endParaRPr>
          </a:p>
        </p:txBody>
      </p:sp>
      <p:sp>
        <p:nvSpPr>
          <p:cNvPr id="2" name="Прямоугольник 1">
            <a:extLst>
              <a:ext uri="{FF2B5EF4-FFF2-40B4-BE49-F238E27FC236}">
                <a16:creationId xmlns:a16="http://schemas.microsoft.com/office/drawing/2014/main" id="{71AFAB16-1EDB-46EE-8947-7119B426547D}"/>
              </a:ext>
            </a:extLst>
          </p:cNvPr>
          <p:cNvSpPr/>
          <p:nvPr/>
        </p:nvSpPr>
        <p:spPr>
          <a:xfrm>
            <a:off x="304800" y="2944910"/>
            <a:ext cx="6603900" cy="830997"/>
          </a:xfrm>
          <a:prstGeom prst="rect">
            <a:avLst/>
          </a:prstGeom>
        </p:spPr>
        <p:txBody>
          <a:bodyPr wrap="square">
            <a:spAutoFit/>
          </a:bodyPr>
          <a:lstStyle/>
          <a:p>
            <a:pPr algn="ctr"/>
            <a:r>
              <a:rPr lang="en-US" sz="2400" b="1" spc="-1" dirty="0">
                <a:solidFill>
                  <a:srgbClr val="FF0000"/>
                </a:solidFill>
              </a:rPr>
              <a:t>Techniques of atmospheric ozone determination from “Meteor M “ N2 satellite</a:t>
            </a:r>
            <a:endParaRPr lang="en-US" sz="2400" spc="-1" dirty="0">
              <a:solidFill>
                <a:srgbClr val="000000"/>
              </a:solidFill>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Box 1"/>
          <p:cNvSpPr/>
          <p:nvPr/>
        </p:nvSpPr>
        <p:spPr>
          <a:xfrm>
            <a:off x="287879" y="173522"/>
            <a:ext cx="7044242" cy="5246379"/>
          </a:xfrm>
          <a:prstGeom prst="rect">
            <a:avLst/>
          </a:prstGeom>
          <a:noFill/>
          <a:ln w="0">
            <a:noFill/>
          </a:ln>
        </p:spPr>
        <p:style>
          <a:lnRef idx="0">
            <a:scrgbClr r="0" g="0" b="0"/>
          </a:lnRef>
          <a:fillRef idx="0">
            <a:scrgbClr r="0" g="0" b="0"/>
          </a:fillRef>
          <a:effectRef idx="0">
            <a:scrgbClr r="0" g="0" b="0"/>
          </a:effectRef>
          <a:fontRef idx="minor"/>
        </p:style>
        <p:txBody>
          <a:bodyPr wrap="square" lIns="75000" tIns="37500" rIns="75000" bIns="37500" anchor="t">
            <a:spAutoFit/>
          </a:bodyPr>
          <a:lstStyle/>
          <a:p>
            <a:pPr algn="ctr" defTabSz="761970"/>
            <a:r>
              <a:rPr lang="en-US" sz="2400" b="1" spc="-1" dirty="0">
                <a:solidFill>
                  <a:srgbClr val="FF0000"/>
                </a:solidFill>
                <a:latin typeface="Calibri"/>
              </a:rPr>
              <a:t>Outline</a:t>
            </a:r>
            <a:endParaRPr lang="en-US" sz="2400" spc="-1" dirty="0">
              <a:solidFill>
                <a:srgbClr val="000000"/>
              </a:solidFill>
              <a:latin typeface="Arial"/>
            </a:endParaRPr>
          </a:p>
          <a:p>
            <a:pPr marL="285889" indent="-285889" defTabSz="761970">
              <a:buClr>
                <a:srgbClr val="000000"/>
              </a:buClr>
              <a:buFont typeface="OpenSymbol"/>
              <a:buAutoNum type="arabicPeriod"/>
            </a:pPr>
            <a:r>
              <a:rPr lang="en-US" sz="2400" spc="-1" dirty="0">
                <a:solidFill>
                  <a:schemeClr val="dk1"/>
                </a:solidFill>
                <a:latin typeface="Calibri"/>
              </a:rPr>
              <a:t>The role of atmospheric ozone, </a:t>
            </a:r>
            <a:endParaRPr lang="en-US" sz="2400" spc="-1" dirty="0">
              <a:solidFill>
                <a:srgbClr val="000000"/>
              </a:solidFill>
              <a:latin typeface="Arial"/>
            </a:endParaRPr>
          </a:p>
          <a:p>
            <a:pPr marL="285889" indent="-285889" defTabSz="761970">
              <a:buClr>
                <a:srgbClr val="000000"/>
              </a:buClr>
              <a:buFont typeface="OpenSymbol"/>
              <a:buAutoNum type="arabicPeriod"/>
            </a:pPr>
            <a:r>
              <a:rPr lang="en-US" sz="2400" spc="-1" dirty="0">
                <a:solidFill>
                  <a:schemeClr val="dk1"/>
                </a:solidFill>
                <a:latin typeface="Calibri"/>
              </a:rPr>
              <a:t>Methods for ozone</a:t>
            </a:r>
            <a:r>
              <a:rPr lang="ru-RU" sz="2400" spc="-1" dirty="0">
                <a:solidFill>
                  <a:schemeClr val="dk1"/>
                </a:solidFill>
                <a:latin typeface="Calibri"/>
              </a:rPr>
              <a:t> </a:t>
            </a:r>
            <a:r>
              <a:rPr lang="en-US" sz="2400" spc="-1" dirty="0">
                <a:solidFill>
                  <a:schemeClr val="dk1"/>
                </a:solidFill>
                <a:latin typeface="Calibri"/>
              </a:rPr>
              <a:t>observations</a:t>
            </a:r>
            <a:endParaRPr lang="en-US" sz="2400" spc="-1" dirty="0">
              <a:solidFill>
                <a:srgbClr val="000000"/>
              </a:solidFill>
              <a:latin typeface="Arial"/>
            </a:endParaRPr>
          </a:p>
          <a:p>
            <a:pPr marL="285889" indent="-285889" defTabSz="761970">
              <a:buClr>
                <a:srgbClr val="000000"/>
              </a:buClr>
              <a:buFont typeface="OpenSymbol"/>
              <a:buAutoNum type="arabicPeriod"/>
            </a:pPr>
            <a:r>
              <a:rPr lang="en-US" sz="2400" spc="-1" dirty="0">
                <a:solidFill>
                  <a:schemeClr val="dk1"/>
                </a:solidFill>
                <a:latin typeface="Calibri"/>
              </a:rPr>
              <a:t>IKFS-2 instrument aboard the “Meteor M N2” satellites series</a:t>
            </a:r>
            <a:endParaRPr lang="en-US" sz="2400" spc="-1" dirty="0">
              <a:solidFill>
                <a:srgbClr val="000000"/>
              </a:solidFill>
              <a:latin typeface="Arial"/>
            </a:endParaRPr>
          </a:p>
          <a:p>
            <a:pPr defTabSz="761970"/>
            <a:r>
              <a:rPr lang="en-US" sz="2400" spc="-1" dirty="0">
                <a:solidFill>
                  <a:schemeClr val="dk1"/>
                </a:solidFill>
                <a:latin typeface="Calibri"/>
              </a:rPr>
              <a:t>4.  Description of the technique and results of the ANN training</a:t>
            </a:r>
            <a:endParaRPr lang="en-US" sz="2400" spc="-1" dirty="0">
              <a:solidFill>
                <a:srgbClr val="000000"/>
              </a:solidFill>
              <a:latin typeface="Arial"/>
            </a:endParaRPr>
          </a:p>
          <a:p>
            <a:pPr defTabSz="761970"/>
            <a:r>
              <a:rPr lang="en-US" sz="2400" spc="-1" dirty="0">
                <a:solidFill>
                  <a:schemeClr val="dk1"/>
                </a:solidFill>
                <a:latin typeface="Calibri"/>
              </a:rPr>
              <a:t>5. Validation of TOC retrieval, by comparison with:</a:t>
            </a:r>
            <a:endParaRPr lang="en-US" sz="2400" spc="-1" dirty="0">
              <a:solidFill>
                <a:srgbClr val="000000"/>
              </a:solidFill>
              <a:latin typeface="Arial"/>
            </a:endParaRPr>
          </a:p>
          <a:p>
            <a:pPr marL="666873" lvl="1" indent="-285889" defTabSz="761970">
              <a:buClr>
                <a:srgbClr val="000000"/>
              </a:buClr>
              <a:buFont typeface="OpenSymbol"/>
              <a:buAutoNum type="alphaLcParenR"/>
            </a:pPr>
            <a:r>
              <a:rPr lang="en-US" sz="2400" spc="-1" dirty="0">
                <a:solidFill>
                  <a:schemeClr val="dk1"/>
                </a:solidFill>
                <a:latin typeface="Calibri"/>
              </a:rPr>
              <a:t>Ground-based and Satellite measurements data</a:t>
            </a:r>
            <a:endParaRPr lang="en-US" sz="2400" spc="-1" dirty="0">
              <a:solidFill>
                <a:srgbClr val="000000"/>
              </a:solidFill>
              <a:latin typeface="Arial"/>
            </a:endParaRPr>
          </a:p>
          <a:p>
            <a:pPr marL="666873" lvl="1" indent="-285889" defTabSz="761970">
              <a:buClr>
                <a:srgbClr val="000000"/>
              </a:buClr>
              <a:buFont typeface="OpenSymbol"/>
              <a:buAutoNum type="alphaLcParenR"/>
            </a:pPr>
            <a:r>
              <a:rPr lang="en-US" sz="2400" spc="-1" dirty="0" err="1">
                <a:solidFill>
                  <a:schemeClr val="dk1"/>
                </a:solidFill>
                <a:latin typeface="Calibri"/>
              </a:rPr>
              <a:t>Ozonosonde</a:t>
            </a:r>
            <a:r>
              <a:rPr lang="en-US" sz="2400" spc="-1" dirty="0">
                <a:solidFill>
                  <a:schemeClr val="dk1"/>
                </a:solidFill>
                <a:latin typeface="Calibri"/>
              </a:rPr>
              <a:t> data</a:t>
            </a:r>
            <a:endParaRPr lang="en-US" sz="2400" spc="-1" dirty="0">
              <a:solidFill>
                <a:srgbClr val="000000"/>
              </a:solidFill>
              <a:latin typeface="Arial"/>
            </a:endParaRPr>
          </a:p>
          <a:p>
            <a:pPr defTabSz="761970"/>
            <a:r>
              <a:rPr lang="en-US" sz="2400" spc="-1" dirty="0">
                <a:solidFill>
                  <a:schemeClr val="dk1"/>
                </a:solidFill>
                <a:latin typeface="Calibri"/>
              </a:rPr>
              <a:t>6. Validation of </a:t>
            </a:r>
            <a:r>
              <a:rPr lang="en-US" sz="2400" spc="-1" dirty="0" err="1">
                <a:solidFill>
                  <a:schemeClr val="dk1"/>
                </a:solidFill>
                <a:latin typeface="Calibri"/>
              </a:rPr>
              <a:t>TrOC</a:t>
            </a:r>
            <a:r>
              <a:rPr lang="en-US" sz="2400" spc="-1" dirty="0">
                <a:solidFill>
                  <a:schemeClr val="dk1"/>
                </a:solidFill>
                <a:latin typeface="Calibri"/>
              </a:rPr>
              <a:t> retrieval, by comparison with NDACC data</a:t>
            </a:r>
            <a:endParaRPr lang="en-US" sz="2400" spc="-1" dirty="0">
              <a:solidFill>
                <a:srgbClr val="000000"/>
              </a:solidFill>
              <a:latin typeface="Arial"/>
            </a:endParaRPr>
          </a:p>
          <a:p>
            <a:pPr defTabSz="761970"/>
            <a:r>
              <a:rPr lang="en-US" sz="2400" spc="-1" dirty="0">
                <a:solidFill>
                  <a:schemeClr val="dk1"/>
                </a:solidFill>
                <a:latin typeface="Calibri"/>
              </a:rPr>
              <a:t>7. Examples of the retrieved ozone distribution </a:t>
            </a:r>
            <a:endParaRPr lang="en-US" sz="2400" spc="-1" dirty="0">
              <a:solidFill>
                <a:srgbClr val="000000"/>
              </a:solidFill>
              <a:latin typeface="Arial"/>
            </a:endParaRPr>
          </a:p>
          <a:p>
            <a:pPr defTabSz="761970"/>
            <a:r>
              <a:rPr lang="en-US" sz="2400" spc="-1" dirty="0">
                <a:solidFill>
                  <a:schemeClr val="dk1"/>
                </a:solidFill>
                <a:latin typeface="Calibri"/>
              </a:rPr>
              <a:t>8. Conclusions</a:t>
            </a:r>
            <a:endParaRPr lang="en-US" sz="2400" spc="-1" dirty="0">
              <a:solidFill>
                <a:srgbClr val="000000"/>
              </a:solidFill>
              <a:latin typeface="Arial"/>
            </a:endParaRPr>
          </a:p>
        </p:txBody>
      </p:sp>
      <p:sp>
        <p:nvSpPr>
          <p:cNvPr id="2" name="Нижний колонтитул 1">
            <a:extLst>
              <a:ext uri="{FF2B5EF4-FFF2-40B4-BE49-F238E27FC236}">
                <a16:creationId xmlns:a16="http://schemas.microsoft.com/office/drawing/2014/main" id="{60A406E9-F2CF-4737-9AC9-84BBF3593D97}"/>
              </a:ext>
            </a:extLst>
          </p:cNvPr>
          <p:cNvSpPr>
            <a:spLocks noGrp="1"/>
          </p:cNvSpPr>
          <p:nvPr>
            <p:ph type="ftr" idx="11"/>
          </p:nvPr>
        </p:nvSpPr>
        <p:spPr>
          <a:xfrm>
            <a:off x="533400" y="5353492"/>
            <a:ext cx="5207000" cy="253200"/>
          </a:xfrm>
        </p:spPr>
        <p:txBody>
          <a:bodyPr/>
          <a:lstStyle/>
          <a:p>
            <a:r>
              <a:rPr lang="ru-RU" dirty="0"/>
              <a:t>Оптика атмосферы и океана. Физика атмосферы. Санкт-Петербург, 1-4 июля 2024</a:t>
            </a:r>
          </a:p>
        </p:txBody>
      </p:sp>
      <p:sp>
        <p:nvSpPr>
          <p:cNvPr id="3" name="Номер слайда 2">
            <a:extLst>
              <a:ext uri="{FF2B5EF4-FFF2-40B4-BE49-F238E27FC236}">
                <a16:creationId xmlns:a16="http://schemas.microsoft.com/office/drawing/2014/main" id="{CAE8F744-4553-4830-81F0-EA6683ADA0B3}"/>
              </a:ext>
            </a:extLst>
          </p:cNvPr>
          <p:cNvSpPr>
            <a:spLocks noGrp="1"/>
          </p:cNvSpPr>
          <p:nvPr>
            <p:ph type="sldNum" idx="12"/>
          </p:nvPr>
        </p:nvSpPr>
        <p:spPr/>
        <p:txBody>
          <a:bodyPr/>
          <a:lstStyle/>
          <a:p>
            <a:fld id="{3806A733-1E38-4B6D-8799-FC20F0A54D9B}"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Прямоугольник 1"/>
          <p:cNvSpPr/>
          <p:nvPr/>
        </p:nvSpPr>
        <p:spPr>
          <a:xfrm>
            <a:off x="285900" y="497629"/>
            <a:ext cx="7048200" cy="5000157"/>
          </a:xfrm>
          <a:prstGeom prst="rect">
            <a:avLst/>
          </a:prstGeom>
          <a:noFill/>
          <a:ln w="0">
            <a:noFill/>
          </a:ln>
        </p:spPr>
        <p:style>
          <a:lnRef idx="0">
            <a:scrgbClr r="0" g="0" b="0"/>
          </a:lnRef>
          <a:fillRef idx="0">
            <a:scrgbClr r="0" g="0" b="0"/>
          </a:fillRef>
          <a:effectRef idx="0">
            <a:scrgbClr r="0" g="0" b="0"/>
          </a:effectRef>
          <a:fontRef idx="minor"/>
        </p:style>
        <p:txBody>
          <a:bodyPr lIns="75000" tIns="37500" rIns="75000" bIns="37500" anchor="t">
            <a:spAutoFit/>
          </a:bodyPr>
          <a:lstStyle/>
          <a:p>
            <a:pPr defTabSz="761970"/>
            <a:r>
              <a:rPr lang="en-US" sz="2000" spc="-1" dirty="0">
                <a:solidFill>
                  <a:schemeClr val="dk1"/>
                </a:solidFill>
                <a:latin typeface="Calibri"/>
              </a:rPr>
              <a:t>Ozone plays a crucial role in climate formation, and it shields life on Earth from harmful UV radiation. Ozone in the troposphere is a pollutant and greenhouse gas. Therefore, it is essential to monitor both total and tropospheric ozone columns. </a:t>
            </a:r>
            <a:endParaRPr lang="en-US" sz="2000" spc="-1" dirty="0">
              <a:solidFill>
                <a:srgbClr val="000000"/>
              </a:solidFill>
              <a:latin typeface="Arial"/>
            </a:endParaRPr>
          </a:p>
          <a:p>
            <a:pPr defTabSz="761970"/>
            <a:r>
              <a:rPr lang="en-US" sz="2000" spc="-1" dirty="0">
                <a:solidFill>
                  <a:schemeClr val="dk1"/>
                </a:solidFill>
                <a:latin typeface="Calibri"/>
              </a:rPr>
              <a:t>The global ozone monitoring system includes remote, ground-based, and local methods. Only satellite methods can be used to monitor the global distribution of ozone. </a:t>
            </a:r>
            <a:endParaRPr lang="en-US" sz="2000" spc="-1" dirty="0">
              <a:solidFill>
                <a:srgbClr val="000000"/>
              </a:solidFill>
              <a:latin typeface="Arial"/>
            </a:endParaRPr>
          </a:p>
          <a:p>
            <a:pPr defTabSz="761970"/>
            <a:r>
              <a:rPr lang="en-US" sz="2000" spc="-1" dirty="0">
                <a:solidFill>
                  <a:schemeClr val="dk1"/>
                </a:solidFill>
                <a:latin typeface="Calibri"/>
              </a:rPr>
              <a:t>Satellite methods that use the measurements of outgoing thermal radiation provides information on ozone not depending on solar illumination. </a:t>
            </a:r>
            <a:endParaRPr lang="en-US" sz="2000" spc="-1" dirty="0">
              <a:solidFill>
                <a:srgbClr val="000000"/>
              </a:solidFill>
              <a:latin typeface="Arial"/>
            </a:endParaRPr>
          </a:p>
          <a:p>
            <a:pPr defTabSz="761970"/>
            <a:r>
              <a:rPr lang="en-US" sz="2000" spc="-1" dirty="0">
                <a:solidFill>
                  <a:schemeClr val="dk1"/>
                </a:solidFill>
                <a:latin typeface="Calibri"/>
              </a:rPr>
              <a:t>We present the techniques for deriving information on total ozone columns (TOCs) and tropospheric ozone columns (</a:t>
            </a:r>
            <a:r>
              <a:rPr lang="en-US" sz="2000" spc="-1" dirty="0" err="1">
                <a:solidFill>
                  <a:schemeClr val="dk1"/>
                </a:solidFill>
                <a:latin typeface="Calibri"/>
              </a:rPr>
              <a:t>TrOCs</a:t>
            </a:r>
            <a:r>
              <a:rPr lang="en-US" sz="2000" spc="-1" dirty="0">
                <a:solidFill>
                  <a:schemeClr val="dk1"/>
                </a:solidFill>
                <a:latin typeface="Calibri"/>
              </a:rPr>
              <a:t>) from spectra of outgoing thermal radiation measured by the IKFS-2 instrument aboard the “Meteor-M” No. 2 satellite, which are based on the artificial neural network (ANN) approach and the principal component (PC) analysis. </a:t>
            </a:r>
            <a:endParaRPr lang="en-US" sz="2000" spc="-1" dirty="0">
              <a:solidFill>
                <a:srgbClr val="000000"/>
              </a:solidFill>
              <a:latin typeface="Arial"/>
            </a:endParaRPr>
          </a:p>
        </p:txBody>
      </p:sp>
      <p:sp>
        <p:nvSpPr>
          <p:cNvPr id="77" name="TextBox 6"/>
          <p:cNvSpPr/>
          <p:nvPr/>
        </p:nvSpPr>
        <p:spPr>
          <a:xfrm>
            <a:off x="1746450" y="114120"/>
            <a:ext cx="4127100" cy="383509"/>
          </a:xfrm>
          <a:prstGeom prst="rect">
            <a:avLst/>
          </a:prstGeom>
          <a:noFill/>
          <a:ln w="0">
            <a:noFill/>
          </a:ln>
        </p:spPr>
        <p:style>
          <a:lnRef idx="0">
            <a:scrgbClr r="0" g="0" b="0"/>
          </a:lnRef>
          <a:fillRef idx="0">
            <a:scrgbClr r="0" g="0" b="0"/>
          </a:fillRef>
          <a:effectRef idx="0">
            <a:scrgbClr r="0" g="0" b="0"/>
          </a:effectRef>
          <a:fontRef idx="minor"/>
        </p:style>
        <p:txBody>
          <a:bodyPr lIns="75000" tIns="37500" rIns="75000" bIns="37500" anchor="t">
            <a:spAutoFit/>
          </a:bodyPr>
          <a:lstStyle/>
          <a:p>
            <a:pPr defTabSz="761970"/>
            <a:r>
              <a:rPr lang="en-US" sz="2000" b="1" spc="-1" dirty="0">
                <a:solidFill>
                  <a:srgbClr val="FF0000"/>
                </a:solidFill>
                <a:latin typeface="Calibri"/>
              </a:rPr>
              <a:t>The role of atmospheric ozone</a:t>
            </a:r>
            <a:endParaRPr lang="en-US" sz="2000" spc="-1" dirty="0">
              <a:solidFill>
                <a:srgbClr val="000000"/>
              </a:solidFill>
              <a:latin typeface="Arial"/>
            </a:endParaRPr>
          </a:p>
        </p:txBody>
      </p:sp>
      <p:sp>
        <p:nvSpPr>
          <p:cNvPr id="2" name="Нижний колонтитул 1">
            <a:extLst>
              <a:ext uri="{FF2B5EF4-FFF2-40B4-BE49-F238E27FC236}">
                <a16:creationId xmlns:a16="http://schemas.microsoft.com/office/drawing/2014/main" id="{E01DF258-7849-489E-850B-8DE809CC3CB5}"/>
              </a:ext>
            </a:extLst>
          </p:cNvPr>
          <p:cNvSpPr>
            <a:spLocks noGrp="1"/>
          </p:cNvSpPr>
          <p:nvPr>
            <p:ph type="ftr" idx="26"/>
          </p:nvPr>
        </p:nvSpPr>
        <p:spPr>
          <a:xfrm>
            <a:off x="488386" y="5372093"/>
            <a:ext cx="4877113" cy="303840"/>
          </a:xfrm>
        </p:spPr>
        <p:txBody>
          <a:bodyPr/>
          <a:lstStyle/>
          <a:p>
            <a:r>
              <a:rPr lang="ru-RU" dirty="0"/>
              <a:t>Оптика атмосферы и океана. Физика атмосферы. Санкт-Петербург, 1-4 июля 2024</a:t>
            </a:r>
          </a:p>
        </p:txBody>
      </p:sp>
      <p:sp>
        <p:nvSpPr>
          <p:cNvPr id="3" name="Номер слайда 2">
            <a:extLst>
              <a:ext uri="{FF2B5EF4-FFF2-40B4-BE49-F238E27FC236}">
                <a16:creationId xmlns:a16="http://schemas.microsoft.com/office/drawing/2014/main" id="{CC2B0279-CA58-4DE5-A0A1-2FD4DA8C0C83}"/>
              </a:ext>
            </a:extLst>
          </p:cNvPr>
          <p:cNvSpPr>
            <a:spLocks noGrp="1"/>
          </p:cNvSpPr>
          <p:nvPr>
            <p:ph type="sldNum" idx="27"/>
          </p:nvPr>
        </p:nvSpPr>
        <p:spPr/>
        <p:txBody>
          <a:bodyPr/>
          <a:lstStyle/>
          <a:p>
            <a:fld id="{3710F827-B089-4CEB-8BCC-32ABA93EC93D}"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Box 1"/>
          <p:cNvSpPr/>
          <p:nvPr/>
        </p:nvSpPr>
        <p:spPr>
          <a:xfrm>
            <a:off x="817981" y="104284"/>
            <a:ext cx="5984037" cy="383509"/>
          </a:xfrm>
          <a:prstGeom prst="rect">
            <a:avLst/>
          </a:prstGeom>
          <a:noFill/>
          <a:ln w="0">
            <a:noFill/>
          </a:ln>
        </p:spPr>
        <p:style>
          <a:lnRef idx="0">
            <a:scrgbClr r="0" g="0" b="0"/>
          </a:lnRef>
          <a:fillRef idx="0">
            <a:scrgbClr r="0" g="0" b="0"/>
          </a:fillRef>
          <a:effectRef idx="0">
            <a:scrgbClr r="0" g="0" b="0"/>
          </a:effectRef>
          <a:fontRef idx="minor"/>
        </p:style>
        <p:txBody>
          <a:bodyPr wrap="square" lIns="75000" tIns="37500" rIns="75000" bIns="37500" anchor="t">
            <a:spAutoFit/>
          </a:bodyPr>
          <a:lstStyle/>
          <a:p>
            <a:pPr defTabSz="761970"/>
            <a:r>
              <a:rPr lang="en-US" sz="2000" b="1" spc="-1">
                <a:solidFill>
                  <a:srgbClr val="FF0000"/>
                </a:solidFill>
                <a:latin typeface="Calibri"/>
              </a:rPr>
              <a:t>Methods for measuring the atmospheric ozone content</a:t>
            </a:r>
            <a:endParaRPr lang="en-US" sz="2000" spc="-1">
              <a:solidFill>
                <a:srgbClr val="000000"/>
              </a:solidFill>
              <a:latin typeface="Arial"/>
            </a:endParaRPr>
          </a:p>
        </p:txBody>
      </p:sp>
      <p:sp>
        <p:nvSpPr>
          <p:cNvPr id="79" name="TextBox 2"/>
          <p:cNvSpPr/>
          <p:nvPr/>
        </p:nvSpPr>
        <p:spPr>
          <a:xfrm>
            <a:off x="152400" y="511309"/>
            <a:ext cx="7372027" cy="4507715"/>
          </a:xfrm>
          <a:prstGeom prst="rect">
            <a:avLst/>
          </a:prstGeom>
          <a:noFill/>
          <a:ln w="0">
            <a:noFill/>
          </a:ln>
        </p:spPr>
        <p:style>
          <a:lnRef idx="0">
            <a:scrgbClr r="0" g="0" b="0"/>
          </a:lnRef>
          <a:fillRef idx="0">
            <a:scrgbClr r="0" g="0" b="0"/>
          </a:fillRef>
          <a:effectRef idx="0">
            <a:scrgbClr r="0" g="0" b="0"/>
          </a:effectRef>
          <a:fontRef idx="minor"/>
        </p:style>
        <p:txBody>
          <a:bodyPr wrap="square" lIns="75000" tIns="37500" rIns="75000" bIns="37500" anchor="t">
            <a:spAutoFit/>
          </a:bodyPr>
          <a:lstStyle/>
          <a:p>
            <a:pPr marL="285889" indent="-285889" defTabSz="761970">
              <a:buClr>
                <a:srgbClr val="000000"/>
              </a:buClr>
              <a:buFont typeface="OpenSymbol"/>
              <a:buAutoNum type="arabicPeriod"/>
            </a:pPr>
            <a:r>
              <a:rPr lang="en-GB" spc="-1" dirty="0">
                <a:solidFill>
                  <a:schemeClr val="dk1"/>
                </a:solidFill>
                <a:latin typeface="Calibri"/>
              </a:rPr>
              <a:t>In situ: near surface, aircraft, balloon (</a:t>
            </a:r>
            <a:r>
              <a:rPr lang="en-GB" spc="-1" dirty="0" err="1">
                <a:solidFill>
                  <a:schemeClr val="dk1"/>
                </a:solidFill>
                <a:latin typeface="Calibri"/>
              </a:rPr>
              <a:t>ozonesondes</a:t>
            </a:r>
            <a:r>
              <a:rPr lang="en-GB" spc="-1" dirty="0">
                <a:solidFill>
                  <a:schemeClr val="dk1"/>
                </a:solidFill>
                <a:latin typeface="Calibri"/>
              </a:rPr>
              <a:t>)</a:t>
            </a:r>
            <a:endParaRPr lang="en-US" spc="-1" dirty="0">
              <a:solidFill>
                <a:srgbClr val="000000"/>
              </a:solidFill>
              <a:latin typeface="Arial"/>
            </a:endParaRPr>
          </a:p>
          <a:p>
            <a:pPr marL="285889" indent="-285889" defTabSz="761970">
              <a:buClr>
                <a:srgbClr val="000000"/>
              </a:buClr>
              <a:buFont typeface="OpenSymbol"/>
              <a:buAutoNum type="arabicPeriod"/>
            </a:pPr>
            <a:r>
              <a:rPr lang="en-US" spc="-1" dirty="0">
                <a:solidFill>
                  <a:schemeClr val="dk1"/>
                </a:solidFill>
                <a:latin typeface="Calibri"/>
              </a:rPr>
              <a:t>Remote</a:t>
            </a:r>
            <a:endParaRPr lang="en-US" spc="-1" dirty="0">
              <a:solidFill>
                <a:srgbClr val="000000"/>
              </a:solidFill>
              <a:latin typeface="Arial"/>
            </a:endParaRPr>
          </a:p>
          <a:p>
            <a:pPr marL="666873" lvl="1" indent="-285889" defTabSz="761970">
              <a:buClr>
                <a:srgbClr val="000000"/>
              </a:buClr>
              <a:buFont typeface="OpenSymbol"/>
              <a:buAutoNum type="arabicPeriod"/>
            </a:pPr>
            <a:r>
              <a:rPr lang="en-US" spc="-1" dirty="0">
                <a:solidFill>
                  <a:schemeClr val="dk1"/>
                </a:solidFill>
                <a:latin typeface="Calibri"/>
              </a:rPr>
              <a:t>Ground – based </a:t>
            </a:r>
            <a:r>
              <a:rPr lang="ru-RU" spc="-1" dirty="0">
                <a:solidFill>
                  <a:schemeClr val="dk1"/>
                </a:solidFill>
                <a:latin typeface="Calibri"/>
              </a:rPr>
              <a:t>(</a:t>
            </a:r>
            <a:r>
              <a:rPr lang="en-US" spc="-1" dirty="0">
                <a:solidFill>
                  <a:schemeClr val="dk1"/>
                </a:solidFill>
                <a:latin typeface="Calibri"/>
              </a:rPr>
              <a:t>local</a:t>
            </a:r>
            <a:r>
              <a:rPr lang="ru-RU" spc="-1" dirty="0">
                <a:solidFill>
                  <a:schemeClr val="dk1"/>
                </a:solidFill>
                <a:latin typeface="Calibri"/>
              </a:rPr>
              <a:t>)</a:t>
            </a:r>
            <a:endParaRPr lang="en-US" spc="-1" dirty="0">
              <a:solidFill>
                <a:srgbClr val="000000"/>
              </a:solidFill>
              <a:latin typeface="Arial"/>
            </a:endParaRPr>
          </a:p>
          <a:p>
            <a:pPr marL="380985" defTabSz="761970"/>
            <a:r>
              <a:rPr lang="en-US" spc="-1" dirty="0">
                <a:solidFill>
                  <a:schemeClr val="dk1"/>
                </a:solidFill>
                <a:latin typeface="Calibri"/>
              </a:rPr>
              <a:t>	1. Direct Solar Radiation</a:t>
            </a:r>
            <a:r>
              <a:rPr lang="ru-RU" spc="-1" dirty="0">
                <a:solidFill>
                  <a:schemeClr val="dk1"/>
                </a:solidFill>
                <a:latin typeface="Calibri"/>
              </a:rPr>
              <a:t>: </a:t>
            </a:r>
            <a:r>
              <a:rPr lang="en-US" spc="-1" dirty="0">
                <a:solidFill>
                  <a:schemeClr val="dk1"/>
                </a:solidFill>
                <a:latin typeface="Calibri"/>
              </a:rPr>
              <a:t>IR</a:t>
            </a:r>
            <a:r>
              <a:rPr lang="ru-RU" spc="-1" dirty="0">
                <a:solidFill>
                  <a:schemeClr val="dk1"/>
                </a:solidFill>
                <a:latin typeface="Calibri"/>
              </a:rPr>
              <a:t>,</a:t>
            </a:r>
            <a:r>
              <a:rPr lang="en-US" spc="-1" dirty="0">
                <a:solidFill>
                  <a:schemeClr val="dk1"/>
                </a:solidFill>
                <a:latin typeface="Calibri"/>
              </a:rPr>
              <a:t>UV, VID</a:t>
            </a:r>
            <a:r>
              <a:rPr lang="ru-RU" spc="-1" dirty="0">
                <a:solidFill>
                  <a:schemeClr val="dk1"/>
                </a:solidFill>
                <a:latin typeface="Calibri"/>
              </a:rPr>
              <a:t>, </a:t>
            </a:r>
            <a:r>
              <a:rPr lang="en-US" spc="-1" dirty="0">
                <a:solidFill>
                  <a:schemeClr val="dk1"/>
                </a:solidFill>
                <a:latin typeface="Calibri"/>
              </a:rPr>
              <a:t>FTIR</a:t>
            </a:r>
            <a:r>
              <a:rPr lang="ru-RU" spc="-1" dirty="0">
                <a:solidFill>
                  <a:schemeClr val="dk1"/>
                </a:solidFill>
                <a:latin typeface="Calibri"/>
              </a:rPr>
              <a:t>;</a:t>
            </a:r>
            <a:r>
              <a:rPr lang="en-US" spc="-1" dirty="0">
                <a:solidFill>
                  <a:schemeClr val="dk1"/>
                </a:solidFill>
                <a:latin typeface="Calibri"/>
              </a:rPr>
              <a:t> </a:t>
            </a:r>
            <a:endParaRPr lang="ru-RU" spc="-1" dirty="0">
              <a:solidFill>
                <a:schemeClr val="dk1"/>
              </a:solidFill>
              <a:latin typeface="Calibri"/>
            </a:endParaRPr>
          </a:p>
          <a:p>
            <a:pPr marL="380985" defTabSz="761970"/>
            <a:r>
              <a:rPr lang="ru-RU" spc="-1" dirty="0">
                <a:solidFill>
                  <a:schemeClr val="dk1"/>
                </a:solidFill>
                <a:latin typeface="Calibri"/>
              </a:rPr>
              <a:t>		</a:t>
            </a:r>
            <a:r>
              <a:rPr lang="en-US" spc="-1" dirty="0">
                <a:solidFill>
                  <a:schemeClr val="dk1"/>
                </a:solidFill>
                <a:latin typeface="Calibri"/>
              </a:rPr>
              <a:t>Dobson and Brewer instruments </a:t>
            </a:r>
            <a:r>
              <a:rPr lang="ru-RU" spc="-1" dirty="0">
                <a:solidFill>
                  <a:schemeClr val="dk1"/>
                </a:solidFill>
                <a:latin typeface="Calibri"/>
              </a:rPr>
              <a:t>– «</a:t>
            </a:r>
            <a:r>
              <a:rPr lang="en-US" spc="-1" dirty="0">
                <a:solidFill>
                  <a:schemeClr val="dk1"/>
                </a:solidFill>
                <a:latin typeface="Calibri"/>
              </a:rPr>
              <a:t>reference standard</a:t>
            </a:r>
            <a:r>
              <a:rPr lang="ru-RU" spc="-1" dirty="0">
                <a:solidFill>
                  <a:schemeClr val="dk1"/>
                </a:solidFill>
                <a:latin typeface="Calibri"/>
              </a:rPr>
              <a:t>»</a:t>
            </a:r>
            <a:endParaRPr lang="en-US" spc="-1" dirty="0">
              <a:solidFill>
                <a:srgbClr val="000000"/>
              </a:solidFill>
              <a:latin typeface="Arial"/>
            </a:endParaRPr>
          </a:p>
          <a:p>
            <a:pPr marL="380985" defTabSz="761970"/>
            <a:r>
              <a:rPr lang="ru-RU" spc="-1" dirty="0">
                <a:solidFill>
                  <a:schemeClr val="dk1"/>
                </a:solidFill>
                <a:latin typeface="Calibri"/>
              </a:rPr>
              <a:t>	2. </a:t>
            </a:r>
            <a:r>
              <a:rPr lang="sv-SE" spc="-1" dirty="0">
                <a:solidFill>
                  <a:schemeClr val="dk1"/>
                </a:solidFill>
                <a:latin typeface="Calibri"/>
              </a:rPr>
              <a:t>Scattered solar radiation UV, VID, NIR</a:t>
            </a:r>
            <a:endParaRPr lang="en-US" spc="-1" dirty="0">
              <a:solidFill>
                <a:srgbClr val="000000"/>
              </a:solidFill>
              <a:latin typeface="Arial"/>
            </a:endParaRPr>
          </a:p>
          <a:p>
            <a:pPr marL="380985" defTabSz="761970"/>
            <a:r>
              <a:rPr lang="ru-RU" spc="-1" dirty="0">
                <a:solidFill>
                  <a:schemeClr val="dk1"/>
                </a:solidFill>
                <a:latin typeface="Calibri"/>
              </a:rPr>
              <a:t>	3. </a:t>
            </a:r>
            <a:r>
              <a:rPr lang="en-US" spc="-1" dirty="0">
                <a:solidFill>
                  <a:schemeClr val="dk1"/>
                </a:solidFill>
                <a:latin typeface="Calibri"/>
              </a:rPr>
              <a:t>Scattered solar radiation at low Sun (</a:t>
            </a:r>
            <a:r>
              <a:rPr lang="en-US" spc="-1" dirty="0" err="1">
                <a:solidFill>
                  <a:schemeClr val="dk1"/>
                </a:solidFill>
                <a:latin typeface="Calibri"/>
              </a:rPr>
              <a:t>Umkehr</a:t>
            </a:r>
            <a:r>
              <a:rPr lang="ru-RU" spc="-1" dirty="0">
                <a:solidFill>
                  <a:schemeClr val="dk1"/>
                </a:solidFill>
                <a:latin typeface="Calibri"/>
              </a:rPr>
              <a:t>)</a:t>
            </a:r>
            <a:endParaRPr lang="en-US" spc="-1" dirty="0">
              <a:solidFill>
                <a:srgbClr val="000000"/>
              </a:solidFill>
              <a:latin typeface="Arial"/>
            </a:endParaRPr>
          </a:p>
          <a:p>
            <a:pPr marL="380985" defTabSz="761970"/>
            <a:r>
              <a:rPr lang="en-US" spc="-1" dirty="0">
                <a:solidFill>
                  <a:schemeClr val="dk1"/>
                </a:solidFill>
                <a:latin typeface="Calibri"/>
              </a:rPr>
              <a:t>	4. Microwave thermal radiation </a:t>
            </a:r>
            <a:endParaRPr lang="en-US" spc="-1" dirty="0">
              <a:solidFill>
                <a:srgbClr val="000000"/>
              </a:solidFill>
              <a:latin typeface="Arial"/>
            </a:endParaRPr>
          </a:p>
          <a:p>
            <a:pPr marL="380985" defTabSz="761970"/>
            <a:r>
              <a:rPr lang="ru-RU" spc="-1" dirty="0">
                <a:solidFill>
                  <a:schemeClr val="dk1"/>
                </a:solidFill>
                <a:latin typeface="Calibri"/>
              </a:rPr>
              <a:t>	5. </a:t>
            </a:r>
            <a:r>
              <a:rPr lang="en-US" spc="-1" dirty="0">
                <a:solidFill>
                  <a:schemeClr val="dk1"/>
                </a:solidFill>
                <a:latin typeface="Calibri"/>
              </a:rPr>
              <a:t>Lidars</a:t>
            </a:r>
            <a:endParaRPr lang="en-US" spc="-1" dirty="0">
              <a:solidFill>
                <a:srgbClr val="000000"/>
              </a:solidFill>
              <a:latin typeface="Arial"/>
            </a:endParaRPr>
          </a:p>
          <a:p>
            <a:pPr marL="380985" defTabSz="761970"/>
            <a:r>
              <a:rPr lang="ru-RU" spc="-1" dirty="0">
                <a:solidFill>
                  <a:schemeClr val="dk1"/>
                </a:solidFill>
                <a:latin typeface="Calibri"/>
              </a:rPr>
              <a:t>2. </a:t>
            </a:r>
            <a:r>
              <a:rPr lang="en-US" spc="-1" dirty="0">
                <a:solidFill>
                  <a:schemeClr val="dk1"/>
                </a:solidFill>
                <a:latin typeface="Calibri"/>
              </a:rPr>
              <a:t>Satellite</a:t>
            </a:r>
            <a:r>
              <a:rPr lang="ru-RU" spc="-1" dirty="0">
                <a:solidFill>
                  <a:schemeClr val="dk1"/>
                </a:solidFill>
                <a:latin typeface="Calibri"/>
              </a:rPr>
              <a:t> (</a:t>
            </a:r>
            <a:r>
              <a:rPr lang="en-US" spc="-1" dirty="0">
                <a:solidFill>
                  <a:schemeClr val="dk1"/>
                </a:solidFill>
                <a:latin typeface="Calibri"/>
              </a:rPr>
              <a:t>global</a:t>
            </a:r>
            <a:r>
              <a:rPr lang="ru-RU" spc="-1" dirty="0">
                <a:solidFill>
                  <a:schemeClr val="dk1"/>
                </a:solidFill>
                <a:latin typeface="Calibri"/>
              </a:rPr>
              <a:t>)</a:t>
            </a:r>
            <a:endParaRPr lang="en-US" spc="-1" dirty="0">
              <a:solidFill>
                <a:srgbClr val="000000"/>
              </a:solidFill>
              <a:latin typeface="Arial"/>
            </a:endParaRPr>
          </a:p>
          <a:p>
            <a:pPr marL="1047858" lvl="2" indent="-285889" defTabSz="761970">
              <a:buClr>
                <a:srgbClr val="000000"/>
              </a:buClr>
              <a:buFont typeface="OpenSymbol"/>
              <a:buAutoNum type="arabicPeriod"/>
            </a:pPr>
            <a:r>
              <a:rPr lang="en-GB" spc="-1" dirty="0">
                <a:solidFill>
                  <a:schemeClr val="dk1"/>
                </a:solidFill>
                <a:latin typeface="Calibri"/>
              </a:rPr>
              <a:t>Scattered-reflected solar radiation</a:t>
            </a:r>
            <a:r>
              <a:rPr lang="ru-RU" spc="-1" dirty="0">
                <a:solidFill>
                  <a:schemeClr val="dk1"/>
                </a:solidFill>
                <a:latin typeface="Calibri"/>
              </a:rPr>
              <a:t> </a:t>
            </a:r>
            <a:r>
              <a:rPr lang="en-US" spc="-1" dirty="0">
                <a:solidFill>
                  <a:schemeClr val="dk1"/>
                </a:solidFill>
                <a:latin typeface="Calibri"/>
              </a:rPr>
              <a:t>(OMI, TROPOMI)</a:t>
            </a:r>
            <a:endParaRPr lang="en-US" spc="-1" dirty="0">
              <a:solidFill>
                <a:srgbClr val="000000"/>
              </a:solidFill>
              <a:latin typeface="Arial"/>
            </a:endParaRPr>
          </a:p>
          <a:p>
            <a:pPr marL="1047858" lvl="2" indent="-285889" defTabSz="761970">
              <a:buClr>
                <a:srgbClr val="000000"/>
              </a:buClr>
              <a:buFont typeface="OpenSymbol"/>
              <a:buAutoNum type="arabicPeriod"/>
            </a:pPr>
            <a:r>
              <a:rPr lang="en-US" spc="-1" dirty="0">
                <a:solidFill>
                  <a:schemeClr val="dk1"/>
                </a:solidFill>
                <a:latin typeface="Calibri"/>
              </a:rPr>
              <a:t>Transmittance</a:t>
            </a:r>
            <a:r>
              <a:rPr lang="ru-RU" spc="-1" dirty="0">
                <a:solidFill>
                  <a:schemeClr val="dk1"/>
                </a:solidFill>
                <a:latin typeface="Calibri"/>
              </a:rPr>
              <a:t> - </a:t>
            </a:r>
            <a:r>
              <a:rPr lang="en-US" spc="-1" dirty="0">
                <a:solidFill>
                  <a:schemeClr val="dk1"/>
                </a:solidFill>
                <a:latin typeface="Calibri"/>
              </a:rPr>
              <a:t>Solar occultation (ACE-FTS)</a:t>
            </a:r>
            <a:r>
              <a:rPr lang="ru-RU" spc="-1" dirty="0">
                <a:solidFill>
                  <a:schemeClr val="dk1"/>
                </a:solidFill>
                <a:latin typeface="Calibri"/>
              </a:rPr>
              <a:t>, </a:t>
            </a:r>
            <a:r>
              <a:rPr lang="en-US" spc="-1" dirty="0">
                <a:solidFill>
                  <a:schemeClr val="dk1"/>
                </a:solidFill>
                <a:latin typeface="Calibri"/>
              </a:rPr>
              <a:t>stars occultation</a:t>
            </a:r>
            <a:endParaRPr lang="en-US" spc="-1" dirty="0">
              <a:solidFill>
                <a:srgbClr val="000000"/>
              </a:solidFill>
              <a:latin typeface="Arial"/>
            </a:endParaRPr>
          </a:p>
          <a:p>
            <a:pPr marL="1047858" lvl="2" indent="-285889" defTabSz="761970">
              <a:buClr>
                <a:srgbClr val="FF0000"/>
              </a:buClr>
              <a:buFont typeface="OpenSymbol"/>
              <a:buAutoNum type="arabicPeriod"/>
            </a:pPr>
            <a:r>
              <a:rPr lang="en-US" b="1" u="sng" spc="-1" dirty="0">
                <a:solidFill>
                  <a:srgbClr val="FF0000"/>
                </a:solidFill>
                <a:latin typeface="Calibri"/>
              </a:rPr>
              <a:t>Outgoing thermal IR radiation (IASI, </a:t>
            </a:r>
            <a:r>
              <a:rPr lang="en-US" b="1" u="sng" spc="-1" dirty="0" err="1">
                <a:solidFill>
                  <a:srgbClr val="FF0000"/>
                </a:solidFill>
                <a:latin typeface="Calibri"/>
              </a:rPr>
              <a:t>CrIS</a:t>
            </a:r>
            <a:r>
              <a:rPr lang="en-US" b="1" u="sng" spc="-1" dirty="0">
                <a:solidFill>
                  <a:srgbClr val="FF0000"/>
                </a:solidFill>
                <a:latin typeface="Calibri"/>
              </a:rPr>
              <a:t>, IKFS-2 </a:t>
            </a:r>
            <a:r>
              <a:rPr lang="en-US" b="1" u="sng" spc="-1" dirty="0" err="1">
                <a:solidFill>
                  <a:srgbClr val="FF0000"/>
                </a:solidFill>
                <a:latin typeface="Calibri"/>
              </a:rPr>
              <a:t>etc</a:t>
            </a:r>
            <a:r>
              <a:rPr lang="en-US" b="1" u="sng" spc="-1" dirty="0">
                <a:solidFill>
                  <a:srgbClr val="FF0000"/>
                </a:solidFill>
                <a:latin typeface="Calibri"/>
              </a:rPr>
              <a:t>)</a:t>
            </a:r>
            <a:endParaRPr lang="en-US" spc="-1" dirty="0">
              <a:solidFill>
                <a:srgbClr val="000000"/>
              </a:solidFill>
              <a:latin typeface="Arial"/>
            </a:endParaRPr>
          </a:p>
          <a:p>
            <a:pPr marL="1047858" lvl="2" indent="-285889" defTabSz="761970">
              <a:buClr>
                <a:srgbClr val="000000"/>
              </a:buClr>
              <a:buFont typeface="OpenSymbol"/>
              <a:buAutoNum type="arabicPeriod"/>
            </a:pPr>
            <a:r>
              <a:rPr lang="en-US" spc="-1" dirty="0">
                <a:solidFill>
                  <a:schemeClr val="dk1"/>
                </a:solidFill>
                <a:latin typeface="Calibri"/>
              </a:rPr>
              <a:t>Microwave radiation </a:t>
            </a:r>
            <a:r>
              <a:rPr lang="ru-RU" spc="-1" dirty="0">
                <a:solidFill>
                  <a:schemeClr val="dk1"/>
                </a:solidFill>
                <a:latin typeface="Calibri"/>
              </a:rPr>
              <a:t>(</a:t>
            </a:r>
            <a:r>
              <a:rPr lang="en-US" spc="-1" dirty="0">
                <a:solidFill>
                  <a:schemeClr val="dk1"/>
                </a:solidFill>
                <a:latin typeface="Calibri"/>
              </a:rPr>
              <a:t>limb </a:t>
            </a:r>
            <a:r>
              <a:rPr lang="ru-RU" spc="-1" dirty="0">
                <a:solidFill>
                  <a:schemeClr val="dk1"/>
                </a:solidFill>
                <a:latin typeface="Calibri"/>
              </a:rPr>
              <a:t>- </a:t>
            </a:r>
            <a:r>
              <a:rPr lang="en-US" spc="-1" dirty="0">
                <a:solidFill>
                  <a:schemeClr val="dk1"/>
                </a:solidFill>
                <a:latin typeface="Calibri"/>
              </a:rPr>
              <a:t>MLS</a:t>
            </a:r>
            <a:r>
              <a:rPr lang="ru-RU" spc="-1" dirty="0">
                <a:solidFill>
                  <a:schemeClr val="dk1"/>
                </a:solidFill>
                <a:latin typeface="Calibri"/>
              </a:rPr>
              <a:t>)</a:t>
            </a:r>
            <a:endParaRPr lang="en-US" spc="-1" dirty="0">
              <a:solidFill>
                <a:srgbClr val="000000"/>
              </a:solidFill>
              <a:latin typeface="Arial"/>
            </a:endParaRPr>
          </a:p>
          <a:p>
            <a:pPr marL="1047858" lvl="2" indent="-285889" defTabSz="761970">
              <a:buClr>
                <a:srgbClr val="000000"/>
              </a:buClr>
              <a:buFont typeface="OpenSymbol"/>
              <a:buAutoNum type="arabicPeriod"/>
            </a:pPr>
            <a:r>
              <a:rPr lang="en-US" spc="-1" dirty="0">
                <a:solidFill>
                  <a:schemeClr val="dk1"/>
                </a:solidFill>
                <a:latin typeface="Calibri"/>
              </a:rPr>
              <a:t>Measurements of emissions in UV, VIS and NIR regions of the spectrum</a:t>
            </a:r>
            <a:endParaRPr lang="en-US" spc="-1" dirty="0">
              <a:solidFill>
                <a:srgbClr val="000000"/>
              </a:solidFill>
              <a:latin typeface="Arial"/>
            </a:endParaRPr>
          </a:p>
        </p:txBody>
      </p:sp>
      <p:sp>
        <p:nvSpPr>
          <p:cNvPr id="2" name="Нижний колонтитул 1">
            <a:extLst>
              <a:ext uri="{FF2B5EF4-FFF2-40B4-BE49-F238E27FC236}">
                <a16:creationId xmlns:a16="http://schemas.microsoft.com/office/drawing/2014/main" id="{41CAA32B-6AD2-4DCC-A11E-761B8CA83B01}"/>
              </a:ext>
            </a:extLst>
          </p:cNvPr>
          <p:cNvSpPr>
            <a:spLocks noGrp="1"/>
          </p:cNvSpPr>
          <p:nvPr>
            <p:ph type="ftr" idx="26"/>
          </p:nvPr>
        </p:nvSpPr>
        <p:spPr>
          <a:xfrm>
            <a:off x="457200" y="5246446"/>
            <a:ext cx="4614000" cy="253200"/>
          </a:xfrm>
        </p:spPr>
        <p:txBody>
          <a:bodyPr/>
          <a:lstStyle/>
          <a:p>
            <a:r>
              <a:rPr lang="ru-RU" dirty="0"/>
              <a:t>Оптика атмосферы и океана. Физика атмосферы. Санкт-Петербург, 1-4 июля 2024</a:t>
            </a:r>
          </a:p>
        </p:txBody>
      </p:sp>
      <p:sp>
        <p:nvSpPr>
          <p:cNvPr id="3" name="Номер слайда 2">
            <a:extLst>
              <a:ext uri="{FF2B5EF4-FFF2-40B4-BE49-F238E27FC236}">
                <a16:creationId xmlns:a16="http://schemas.microsoft.com/office/drawing/2014/main" id="{3E4332EF-CE6F-45A4-9B77-ECD0D83D2CF2}"/>
              </a:ext>
            </a:extLst>
          </p:cNvPr>
          <p:cNvSpPr>
            <a:spLocks noGrp="1"/>
          </p:cNvSpPr>
          <p:nvPr>
            <p:ph type="sldNum" idx="27"/>
          </p:nvPr>
        </p:nvSpPr>
        <p:spPr/>
        <p:txBody>
          <a:bodyPr/>
          <a:lstStyle/>
          <a:p>
            <a:fld id="{3710F827-B089-4CEB-8BCC-32ABA93EC93D}"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TextBox 8"/>
          <p:cNvSpPr/>
          <p:nvPr/>
        </p:nvSpPr>
        <p:spPr>
          <a:xfrm>
            <a:off x="17136" y="571340"/>
            <a:ext cx="7292700" cy="2014725"/>
          </a:xfrm>
          <a:prstGeom prst="rect">
            <a:avLst/>
          </a:prstGeom>
          <a:noFill/>
          <a:ln w="0">
            <a:noFill/>
          </a:ln>
        </p:spPr>
        <p:style>
          <a:lnRef idx="0">
            <a:scrgbClr r="0" g="0" b="0"/>
          </a:lnRef>
          <a:fillRef idx="0">
            <a:scrgbClr r="0" g="0" b="0"/>
          </a:fillRef>
          <a:effectRef idx="0">
            <a:scrgbClr r="0" g="0" b="0"/>
          </a:effectRef>
          <a:fontRef idx="minor"/>
        </p:style>
        <p:txBody>
          <a:bodyPr lIns="75000" tIns="37500" rIns="75000" bIns="37500" anchor="t">
            <a:spAutoFit/>
          </a:bodyPr>
          <a:lstStyle/>
          <a:p>
            <a:pPr algn="just" defTabSz="761970"/>
            <a:r>
              <a:rPr lang="en-US" spc="-1" dirty="0">
                <a:solidFill>
                  <a:schemeClr val="dk1"/>
                </a:solidFill>
                <a:latin typeface="Calibri"/>
              </a:rPr>
              <a:t>The IKFS-2 spaceborne infrared Fourier-transform spectrometer measures outgoing infrared radiance and provides data on the atmosphere for numerical weather prediction and various applications in the field of atmospheric and climate sciences.</a:t>
            </a:r>
            <a:endParaRPr lang="en-US" spc="-1" dirty="0">
              <a:solidFill>
                <a:srgbClr val="000000"/>
              </a:solidFill>
              <a:latin typeface="Arial"/>
            </a:endParaRPr>
          </a:p>
          <a:p>
            <a:pPr algn="just" defTabSz="761970"/>
            <a:r>
              <a:rPr lang="en-US" spc="-1" dirty="0">
                <a:solidFill>
                  <a:schemeClr val="dk1"/>
                </a:solidFill>
                <a:latin typeface="Calibri"/>
              </a:rPr>
              <a:t>IKFS-2 is one of the key instruments of the Meteor-M</a:t>
            </a:r>
            <a:r>
              <a:rPr lang="ru-RU" spc="-1" dirty="0">
                <a:solidFill>
                  <a:schemeClr val="dk1"/>
                </a:solidFill>
                <a:latin typeface="Calibri"/>
              </a:rPr>
              <a:t> №2</a:t>
            </a:r>
            <a:r>
              <a:rPr lang="en-US" spc="-1" dirty="0">
                <a:solidFill>
                  <a:schemeClr val="dk1"/>
                </a:solidFill>
                <a:latin typeface="Calibri"/>
              </a:rPr>
              <a:t> satellite. The instrument was developed by the </a:t>
            </a:r>
            <a:r>
              <a:rPr lang="en-US" spc="-1" dirty="0" err="1">
                <a:solidFill>
                  <a:schemeClr val="dk1"/>
                </a:solidFill>
                <a:latin typeface="Calibri"/>
              </a:rPr>
              <a:t>Keldysh</a:t>
            </a:r>
            <a:r>
              <a:rPr lang="en-US" spc="-1" dirty="0">
                <a:solidFill>
                  <a:schemeClr val="dk1"/>
                </a:solidFill>
                <a:latin typeface="Calibri"/>
              </a:rPr>
              <a:t> Research Center together with </a:t>
            </a:r>
            <a:r>
              <a:rPr lang="en-US" spc="-1" dirty="0" err="1">
                <a:solidFill>
                  <a:schemeClr val="dk1"/>
                </a:solidFill>
                <a:latin typeface="Calibri"/>
              </a:rPr>
              <a:t>Krasnogorsky</a:t>
            </a:r>
            <a:r>
              <a:rPr lang="en-US" spc="-1" dirty="0">
                <a:solidFill>
                  <a:schemeClr val="dk1"/>
                </a:solidFill>
                <a:latin typeface="Calibri"/>
              </a:rPr>
              <a:t> </a:t>
            </a:r>
            <a:r>
              <a:rPr lang="en-US" spc="-1" dirty="0" err="1">
                <a:solidFill>
                  <a:schemeClr val="dk1"/>
                </a:solidFill>
                <a:latin typeface="Calibri"/>
              </a:rPr>
              <a:t>zavod</a:t>
            </a:r>
            <a:r>
              <a:rPr lang="en-US" spc="-1" dirty="0">
                <a:solidFill>
                  <a:schemeClr val="dk1"/>
                </a:solidFill>
                <a:latin typeface="Calibri"/>
              </a:rPr>
              <a:t> and Bauman State Technical University (Moscow).</a:t>
            </a:r>
            <a:endParaRPr lang="en-US" spc="-1" dirty="0">
              <a:solidFill>
                <a:srgbClr val="000000"/>
              </a:solidFill>
              <a:latin typeface="Arial"/>
            </a:endParaRPr>
          </a:p>
        </p:txBody>
      </p:sp>
      <p:pic>
        <p:nvPicPr>
          <p:cNvPr id="81" name="Picture 13"/>
          <p:cNvPicPr/>
          <p:nvPr/>
        </p:nvPicPr>
        <p:blipFill>
          <a:blip r:embed="rId2"/>
          <a:stretch/>
        </p:blipFill>
        <p:spPr>
          <a:xfrm>
            <a:off x="136541" y="2676737"/>
            <a:ext cx="4260600" cy="2154300"/>
          </a:xfrm>
          <a:prstGeom prst="rect">
            <a:avLst/>
          </a:prstGeom>
          <a:ln w="0">
            <a:noFill/>
          </a:ln>
        </p:spPr>
      </p:pic>
      <p:sp>
        <p:nvSpPr>
          <p:cNvPr id="82" name="Прямоугольник 15"/>
          <p:cNvSpPr/>
          <p:nvPr/>
        </p:nvSpPr>
        <p:spPr>
          <a:xfrm>
            <a:off x="310164" y="192283"/>
            <a:ext cx="7203000" cy="383509"/>
          </a:xfrm>
          <a:prstGeom prst="rect">
            <a:avLst/>
          </a:prstGeom>
          <a:noFill/>
          <a:ln w="0">
            <a:noFill/>
          </a:ln>
        </p:spPr>
        <p:style>
          <a:lnRef idx="0">
            <a:scrgbClr r="0" g="0" b="0"/>
          </a:lnRef>
          <a:fillRef idx="0">
            <a:scrgbClr r="0" g="0" b="0"/>
          </a:fillRef>
          <a:effectRef idx="0">
            <a:scrgbClr r="0" g="0" b="0"/>
          </a:effectRef>
          <a:fontRef idx="minor"/>
        </p:style>
        <p:txBody>
          <a:bodyPr lIns="75000" tIns="37500" rIns="75000" bIns="37500" anchor="t">
            <a:spAutoFit/>
          </a:bodyPr>
          <a:lstStyle/>
          <a:p>
            <a:pPr marL="285889" indent="-285889" algn="ctr" defTabSz="761970">
              <a:spcBef>
                <a:spcPts val="399"/>
              </a:spcBef>
              <a:tabLst>
                <a:tab pos="0" algn="l"/>
              </a:tabLst>
            </a:pPr>
            <a:r>
              <a:rPr lang="en-US" sz="2000" b="1" spc="-1" dirty="0">
                <a:solidFill>
                  <a:srgbClr val="FF0000"/>
                </a:solidFill>
                <a:latin typeface="Calibri"/>
              </a:rPr>
              <a:t>IKFS-2 instrument</a:t>
            </a:r>
            <a:endParaRPr lang="en-US" sz="2000" spc="-1" dirty="0">
              <a:solidFill>
                <a:srgbClr val="000000"/>
              </a:solidFill>
              <a:latin typeface="Arial"/>
            </a:endParaRPr>
          </a:p>
        </p:txBody>
      </p:sp>
      <p:graphicFrame>
        <p:nvGraphicFramePr>
          <p:cNvPr id="83" name="Таблица 6"/>
          <p:cNvGraphicFramePr/>
          <p:nvPr>
            <p:extLst>
              <p:ext uri="{D42A27DB-BD31-4B8C-83A1-F6EECF244321}">
                <p14:modId xmlns:p14="http://schemas.microsoft.com/office/powerpoint/2010/main" val="712778618"/>
              </p:ext>
            </p:extLst>
          </p:nvPr>
        </p:nvGraphicFramePr>
        <p:xfrm>
          <a:off x="4476542" y="2562136"/>
          <a:ext cx="2984100" cy="2762760"/>
        </p:xfrm>
        <a:graphic>
          <a:graphicData uri="http://schemas.openxmlformats.org/drawingml/2006/table">
            <a:tbl>
              <a:tblPr/>
              <a:tblGrid>
                <a:gridCol w="1765200">
                  <a:extLst>
                    <a:ext uri="{9D8B030D-6E8A-4147-A177-3AD203B41FA5}">
                      <a16:colId xmlns:a16="http://schemas.microsoft.com/office/drawing/2014/main" val="20000"/>
                    </a:ext>
                  </a:extLst>
                </a:gridCol>
                <a:gridCol w="1218900">
                  <a:extLst>
                    <a:ext uri="{9D8B030D-6E8A-4147-A177-3AD203B41FA5}">
                      <a16:colId xmlns:a16="http://schemas.microsoft.com/office/drawing/2014/main" val="20001"/>
                    </a:ext>
                  </a:extLst>
                </a:gridCol>
              </a:tblGrid>
              <a:tr h="254000">
                <a:tc>
                  <a:txBody>
                    <a:bodyPr/>
                    <a:lstStyle/>
                    <a:p>
                      <a:pPr defTabSz="914400">
                        <a:lnSpc>
                          <a:spcPct val="100000"/>
                        </a:lnSpc>
                        <a:tabLst>
                          <a:tab pos="0" algn="l"/>
                        </a:tabLst>
                      </a:pPr>
                      <a:r>
                        <a:rPr lang="en-US" sz="1200" b="1" strike="noStrike" spc="-1">
                          <a:solidFill>
                            <a:schemeClr val="lt1"/>
                          </a:solidFill>
                          <a:latin typeface="Calibri"/>
                        </a:rPr>
                        <a:t>parameter</a:t>
                      </a:r>
                      <a:endParaRPr lang="en-US" sz="1200" b="0" strike="noStrike" spc="-1">
                        <a:solidFill>
                          <a:srgbClr val="FFFFFF"/>
                        </a:solidFill>
                        <a:latin typeface="Arial"/>
                      </a:endParaRPr>
                    </a:p>
                  </a:txBody>
                  <a:tcPr marL="76200" marR="76200" marT="38100" marB="3810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algn="ctr" defTabSz="914400">
                        <a:lnSpc>
                          <a:spcPct val="100000"/>
                        </a:lnSpc>
                        <a:tabLst>
                          <a:tab pos="0" algn="l"/>
                        </a:tabLst>
                      </a:pPr>
                      <a:r>
                        <a:rPr lang="en-US" sz="1200" b="1" strike="noStrike" spc="-1">
                          <a:solidFill>
                            <a:schemeClr val="lt1"/>
                          </a:solidFill>
                          <a:latin typeface="Calibri"/>
                        </a:rPr>
                        <a:t>requirement</a:t>
                      </a:r>
                      <a:endParaRPr lang="en-US" sz="1200" b="0" strike="noStrike" spc="-1">
                        <a:solidFill>
                          <a:srgbClr val="FFFFFF"/>
                        </a:solidFill>
                        <a:latin typeface="Arial"/>
                      </a:endParaRPr>
                    </a:p>
                  </a:txBody>
                  <a:tcPr marL="76200" marR="76200" marT="38100" marB="3810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extLst>
                  <a:ext uri="{0D108BD9-81ED-4DB2-BD59-A6C34878D82A}">
                    <a16:rowId xmlns:a16="http://schemas.microsoft.com/office/drawing/2014/main" val="10000"/>
                  </a:ext>
                </a:extLst>
              </a:tr>
              <a:tr h="254000">
                <a:tc>
                  <a:txBody>
                    <a:bodyPr/>
                    <a:lstStyle/>
                    <a:p>
                      <a:pPr defTabSz="914400">
                        <a:lnSpc>
                          <a:spcPct val="100000"/>
                        </a:lnSpc>
                        <a:tabLst>
                          <a:tab pos="0" algn="l"/>
                        </a:tabLst>
                      </a:pPr>
                      <a:r>
                        <a:rPr lang="en-US" sz="1200" b="0" strike="noStrike" spc="-1">
                          <a:solidFill>
                            <a:schemeClr val="dk1"/>
                          </a:solidFill>
                          <a:latin typeface="Calibri"/>
                        </a:rPr>
                        <a:t>spectral range</a:t>
                      </a:r>
                      <a:endParaRPr lang="en-US" sz="1200" b="0" strike="noStrike" spc="-1">
                        <a:solidFill>
                          <a:srgbClr val="000000"/>
                        </a:solidFill>
                        <a:latin typeface="Arial"/>
                      </a:endParaRPr>
                    </a:p>
                  </a:txBody>
                  <a:tcPr marL="76200" marR="76200" marT="38100" marB="38100">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tc>
                  <a:txBody>
                    <a:bodyPr/>
                    <a:lstStyle/>
                    <a:p>
                      <a:pPr algn="ctr" defTabSz="914400">
                        <a:lnSpc>
                          <a:spcPct val="100000"/>
                        </a:lnSpc>
                        <a:tabLst>
                          <a:tab pos="0" algn="l"/>
                        </a:tabLst>
                      </a:pPr>
                      <a:r>
                        <a:rPr lang="ru-RU" sz="1200" b="0" strike="noStrike" spc="-1">
                          <a:solidFill>
                            <a:schemeClr val="dk1"/>
                          </a:solidFill>
                          <a:latin typeface="Calibri"/>
                        </a:rPr>
                        <a:t>5-15 </a:t>
                      </a:r>
                      <a:r>
                        <a:rPr lang="el-GR" sz="1200" b="0" strike="noStrike" spc="-1">
                          <a:solidFill>
                            <a:schemeClr val="dk1"/>
                          </a:solidFill>
                          <a:latin typeface="Calibri"/>
                        </a:rPr>
                        <a:t>μ</a:t>
                      </a:r>
                      <a:r>
                        <a:rPr lang="en-US" sz="1200" b="0" strike="noStrike" spc="-1">
                          <a:solidFill>
                            <a:schemeClr val="dk1"/>
                          </a:solidFill>
                          <a:latin typeface="Calibri"/>
                        </a:rPr>
                        <a:t>m</a:t>
                      </a:r>
                      <a:endParaRPr lang="en-US" sz="1200" b="0" strike="noStrike" spc="-1">
                        <a:solidFill>
                          <a:srgbClr val="000000"/>
                        </a:solidFill>
                        <a:latin typeface="Arial"/>
                      </a:endParaRPr>
                    </a:p>
                  </a:txBody>
                  <a:tcPr marL="76200" marR="76200" marT="38100" marB="38100">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1"/>
                  </a:ext>
                </a:extLst>
              </a:tr>
              <a:tr h="254000">
                <a:tc>
                  <a:txBody>
                    <a:bodyPr/>
                    <a:lstStyle/>
                    <a:p>
                      <a:pPr defTabSz="914400">
                        <a:lnSpc>
                          <a:spcPct val="100000"/>
                        </a:lnSpc>
                        <a:tabLst>
                          <a:tab pos="0" algn="l"/>
                        </a:tabLst>
                      </a:pPr>
                      <a:r>
                        <a:rPr lang="en-US" sz="1200" b="0" strike="noStrike" spc="-1">
                          <a:solidFill>
                            <a:schemeClr val="dk1"/>
                          </a:solidFill>
                          <a:latin typeface="Calibri"/>
                        </a:rPr>
                        <a:t>spectral resolution</a:t>
                      </a:r>
                      <a:endParaRPr lang="en-US" sz="1200" b="0" strike="noStrike" spc="-1">
                        <a:solidFill>
                          <a:srgbClr val="000000"/>
                        </a:solidFill>
                        <a:latin typeface="Arial"/>
                      </a:endParaRPr>
                    </a:p>
                  </a:txBody>
                  <a:tcPr marL="76200" marR="762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ct val="100000"/>
                        </a:lnSpc>
                        <a:tabLst>
                          <a:tab pos="0" algn="l"/>
                        </a:tabLst>
                      </a:pPr>
                      <a:r>
                        <a:rPr lang="ru-RU" sz="1200" b="0" strike="noStrike" spc="-1">
                          <a:solidFill>
                            <a:schemeClr val="dk1"/>
                          </a:solidFill>
                          <a:latin typeface="Calibri"/>
                        </a:rPr>
                        <a:t>0.4 </a:t>
                      </a:r>
                      <a:r>
                        <a:rPr lang="en-US" sz="1200" b="0" strike="noStrike" spc="-1">
                          <a:solidFill>
                            <a:schemeClr val="dk1"/>
                          </a:solidFill>
                          <a:latin typeface="Calibri"/>
                        </a:rPr>
                        <a:t>cm</a:t>
                      </a:r>
                      <a:r>
                        <a:rPr lang="ru-RU" sz="1200" b="0" strike="noStrike" spc="-1" baseline="30000">
                          <a:solidFill>
                            <a:schemeClr val="dk1"/>
                          </a:solidFill>
                          <a:latin typeface="Calibri"/>
                        </a:rPr>
                        <a:t>-1</a:t>
                      </a:r>
                      <a:endParaRPr lang="en-US" sz="1200" b="0" strike="noStrike" spc="-1">
                        <a:solidFill>
                          <a:srgbClr val="000000"/>
                        </a:solidFill>
                        <a:latin typeface="Arial"/>
                      </a:endParaRPr>
                    </a:p>
                  </a:txBody>
                  <a:tcPr marL="76200" marR="762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2"/>
                  </a:ext>
                </a:extLst>
              </a:tr>
              <a:tr h="492000">
                <a:tc>
                  <a:txBody>
                    <a:bodyPr/>
                    <a:lstStyle/>
                    <a:p>
                      <a:pPr defTabSz="914400">
                        <a:lnSpc>
                          <a:spcPct val="100000"/>
                        </a:lnSpc>
                        <a:tabLst>
                          <a:tab pos="0" algn="l"/>
                        </a:tabLst>
                      </a:pPr>
                      <a:r>
                        <a:rPr lang="en-US" sz="1200" b="0" strike="noStrike" spc="-1">
                          <a:solidFill>
                            <a:schemeClr val="dk1"/>
                          </a:solidFill>
                          <a:latin typeface="Calibri"/>
                        </a:rPr>
                        <a:t>calibration error, no more than</a:t>
                      </a:r>
                      <a:endParaRPr lang="en-US" sz="1200" b="0" strike="noStrike" spc="-1">
                        <a:solidFill>
                          <a:srgbClr val="000000"/>
                        </a:solidFill>
                        <a:latin typeface="Arial"/>
                      </a:endParaRPr>
                    </a:p>
                  </a:txBody>
                  <a:tcPr marL="76200" marR="762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ct val="100000"/>
                        </a:lnSpc>
                        <a:tabLst>
                          <a:tab pos="0" algn="l"/>
                        </a:tabLst>
                      </a:pPr>
                      <a:r>
                        <a:rPr lang="ru-RU" sz="1200" b="0" strike="noStrike" spc="-1">
                          <a:solidFill>
                            <a:schemeClr val="dk1"/>
                          </a:solidFill>
                          <a:latin typeface="Calibri"/>
                        </a:rPr>
                        <a:t>0.5 К</a:t>
                      </a:r>
                      <a:endParaRPr lang="en-US" sz="1200" b="0" strike="noStrike" spc="-1">
                        <a:solidFill>
                          <a:srgbClr val="000000"/>
                        </a:solidFill>
                        <a:latin typeface="Arial"/>
                      </a:endParaRPr>
                    </a:p>
                  </a:txBody>
                  <a:tcPr marL="76200" marR="762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3"/>
                  </a:ext>
                </a:extLst>
              </a:tr>
              <a:tr h="533400">
                <a:tc>
                  <a:txBody>
                    <a:bodyPr/>
                    <a:lstStyle/>
                    <a:p>
                      <a:pPr defTabSz="914400">
                        <a:lnSpc>
                          <a:spcPct val="100000"/>
                        </a:lnSpc>
                        <a:tabLst>
                          <a:tab pos="0" algn="l"/>
                        </a:tabLst>
                      </a:pPr>
                      <a:r>
                        <a:rPr lang="en-US" sz="1200" b="0" strike="noStrike" spc="-1" dirty="0">
                          <a:solidFill>
                            <a:schemeClr val="dk1"/>
                          </a:solidFill>
                          <a:latin typeface="Calibri"/>
                        </a:rPr>
                        <a:t>NESR</a:t>
                      </a:r>
                      <a:r>
                        <a:rPr lang="ru-RU" sz="1200" b="0" strike="noStrike" spc="-1" dirty="0">
                          <a:solidFill>
                            <a:schemeClr val="dk1"/>
                          </a:solidFill>
                          <a:latin typeface="Calibri"/>
                        </a:rPr>
                        <a:t>, </a:t>
                      </a:r>
                      <a:r>
                        <a:rPr lang="en-US" sz="1200" b="0" strike="noStrike" spc="-1" dirty="0">
                          <a:solidFill>
                            <a:schemeClr val="dk1"/>
                          </a:solidFill>
                          <a:latin typeface="Calibri"/>
                        </a:rPr>
                        <a:t>[</a:t>
                      </a:r>
                      <a:r>
                        <a:rPr lang="en-US" sz="1200" b="0" strike="noStrike" spc="-1" dirty="0" err="1">
                          <a:solidFill>
                            <a:schemeClr val="dk1"/>
                          </a:solidFill>
                          <a:latin typeface="Calibri"/>
                        </a:rPr>
                        <a:t>W</a:t>
                      </a:r>
                      <a:r>
                        <a:rPr lang="en-US" sz="1200" b="0" strike="noStrike" spc="-1" dirty="0" err="1">
                          <a:solidFill>
                            <a:schemeClr val="dk1"/>
                          </a:solidFill>
                          <a:latin typeface="Symbol"/>
                        </a:rPr>
                        <a:t></a:t>
                      </a:r>
                      <a:r>
                        <a:rPr lang="en-US" sz="1200" b="0" strike="noStrike" spc="-1" dirty="0" err="1">
                          <a:solidFill>
                            <a:schemeClr val="dk1"/>
                          </a:solidFill>
                          <a:latin typeface="Calibri"/>
                        </a:rPr>
                        <a:t>m</a:t>
                      </a:r>
                      <a:r>
                        <a:rPr lang="ru-RU" sz="1200" b="0" strike="noStrike" spc="-1" baseline="30000" dirty="0">
                          <a:solidFill>
                            <a:schemeClr val="dk1"/>
                          </a:solidFill>
                          <a:latin typeface="Calibri"/>
                        </a:rPr>
                        <a:t>-2</a:t>
                      </a:r>
                      <a:r>
                        <a:rPr lang="en-US" sz="1200" b="0" strike="noStrike" spc="-1" dirty="0">
                          <a:solidFill>
                            <a:schemeClr val="dk1"/>
                          </a:solidFill>
                          <a:latin typeface="Calibri"/>
                        </a:rPr>
                        <a:t> </a:t>
                      </a:r>
                      <a:r>
                        <a:rPr lang="en-US" sz="1200" b="0" strike="noStrike" spc="-1" dirty="0" err="1">
                          <a:solidFill>
                            <a:schemeClr val="dk1"/>
                          </a:solidFill>
                          <a:latin typeface="Calibri"/>
                        </a:rPr>
                        <a:t>sr</a:t>
                      </a:r>
                      <a:r>
                        <a:rPr lang="ru-RU" sz="1200" b="0" strike="noStrike" spc="-1" baseline="30000" dirty="0">
                          <a:solidFill>
                            <a:schemeClr val="dk1"/>
                          </a:solidFill>
                          <a:latin typeface="Calibri"/>
                        </a:rPr>
                        <a:t>-1</a:t>
                      </a:r>
                      <a:r>
                        <a:rPr lang="en-US" sz="1200" b="0" strike="noStrike" spc="-1" dirty="0">
                          <a:solidFill>
                            <a:schemeClr val="dk1"/>
                          </a:solidFill>
                          <a:latin typeface="Calibri"/>
                        </a:rPr>
                        <a:t>cm]</a:t>
                      </a:r>
                      <a:endParaRPr lang="en-US" sz="1200" b="0" strike="noStrike" spc="-1" dirty="0">
                        <a:solidFill>
                          <a:srgbClr val="000000"/>
                        </a:solidFill>
                        <a:latin typeface="Arial"/>
                      </a:endParaRPr>
                    </a:p>
                  </a:txBody>
                  <a:tcPr marL="76200" marR="762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ct val="100000"/>
                        </a:lnSpc>
                        <a:tabLst>
                          <a:tab pos="0" algn="l"/>
                        </a:tabLst>
                      </a:pPr>
                      <a:r>
                        <a:rPr lang="ru-RU" sz="1000" b="0" strike="noStrike" spc="-1">
                          <a:solidFill>
                            <a:schemeClr val="dk1"/>
                          </a:solidFill>
                          <a:latin typeface="Calibri"/>
                        </a:rPr>
                        <a:t>3.5·10</a:t>
                      </a:r>
                      <a:r>
                        <a:rPr lang="ru-RU" sz="1000" b="0" strike="noStrike" spc="-1" baseline="30000">
                          <a:solidFill>
                            <a:schemeClr val="dk1"/>
                          </a:solidFill>
                          <a:latin typeface="Calibri"/>
                        </a:rPr>
                        <a:t>-4</a:t>
                      </a:r>
                      <a:r>
                        <a:rPr lang="en-US" sz="1000" b="0" strike="noStrike" spc="-1">
                          <a:solidFill>
                            <a:schemeClr val="dk1"/>
                          </a:solidFill>
                          <a:latin typeface="Calibri"/>
                        </a:rPr>
                        <a:t> , </a:t>
                      </a:r>
                      <a:r>
                        <a:rPr lang="el-GR" sz="1000" b="0" strike="noStrike" spc="-1">
                          <a:solidFill>
                            <a:schemeClr val="dk1"/>
                          </a:solidFill>
                          <a:latin typeface="Calibri"/>
                        </a:rPr>
                        <a:t>λ</a:t>
                      </a:r>
                      <a:r>
                        <a:rPr lang="ru-RU" sz="1000" b="0" strike="noStrike" spc="-1">
                          <a:solidFill>
                            <a:schemeClr val="dk1"/>
                          </a:solidFill>
                          <a:latin typeface="Calibri"/>
                        </a:rPr>
                        <a:t> =  6 </a:t>
                      </a:r>
                      <a:r>
                        <a:rPr lang="el-GR" sz="1000" b="0" strike="noStrike" spc="-1">
                          <a:solidFill>
                            <a:schemeClr val="dk1"/>
                          </a:solidFill>
                          <a:latin typeface="Calibri"/>
                        </a:rPr>
                        <a:t>μ</a:t>
                      </a:r>
                      <a:r>
                        <a:rPr lang="en-US" sz="1000" b="0" strike="noStrike" spc="-1">
                          <a:solidFill>
                            <a:schemeClr val="dk1"/>
                          </a:solidFill>
                          <a:latin typeface="Calibri"/>
                        </a:rPr>
                        <a:t>m</a:t>
                      </a:r>
                      <a:endParaRPr lang="en-US" sz="1000" b="0" strike="noStrike" spc="-1">
                        <a:solidFill>
                          <a:srgbClr val="000000"/>
                        </a:solidFill>
                        <a:latin typeface="Arial"/>
                      </a:endParaRPr>
                    </a:p>
                    <a:p>
                      <a:pPr algn="ctr" defTabSz="914400">
                        <a:lnSpc>
                          <a:spcPct val="100000"/>
                        </a:lnSpc>
                        <a:tabLst>
                          <a:tab pos="0" algn="l"/>
                        </a:tabLst>
                      </a:pPr>
                      <a:r>
                        <a:rPr lang="en-US" sz="1000" b="0" strike="noStrike" spc="-1">
                          <a:solidFill>
                            <a:schemeClr val="dk1"/>
                          </a:solidFill>
                          <a:latin typeface="Calibri"/>
                        </a:rPr>
                        <a:t>1</a:t>
                      </a:r>
                      <a:r>
                        <a:rPr lang="ru-RU" sz="1000" b="0" strike="noStrike" spc="-1">
                          <a:solidFill>
                            <a:schemeClr val="dk1"/>
                          </a:solidFill>
                          <a:latin typeface="Calibri"/>
                        </a:rPr>
                        <a:t>.5·10</a:t>
                      </a:r>
                      <a:r>
                        <a:rPr lang="ru-RU" sz="1000" b="0" strike="noStrike" spc="-1" baseline="30000">
                          <a:solidFill>
                            <a:schemeClr val="dk1"/>
                          </a:solidFill>
                          <a:latin typeface="Calibri"/>
                        </a:rPr>
                        <a:t>-4</a:t>
                      </a:r>
                      <a:r>
                        <a:rPr lang="en-US" sz="1000" b="0" strike="noStrike" spc="-1">
                          <a:solidFill>
                            <a:schemeClr val="dk1"/>
                          </a:solidFill>
                          <a:latin typeface="Calibri"/>
                        </a:rPr>
                        <a:t> , </a:t>
                      </a:r>
                      <a:r>
                        <a:rPr lang="el-GR" sz="1000" b="0" strike="noStrike" spc="-1">
                          <a:solidFill>
                            <a:schemeClr val="dk1"/>
                          </a:solidFill>
                          <a:latin typeface="Calibri"/>
                        </a:rPr>
                        <a:t>λ</a:t>
                      </a:r>
                      <a:r>
                        <a:rPr lang="ru-RU" sz="1000" b="0" strike="noStrike" spc="-1">
                          <a:solidFill>
                            <a:schemeClr val="dk1"/>
                          </a:solidFill>
                          <a:latin typeface="Calibri"/>
                        </a:rPr>
                        <a:t> =  </a:t>
                      </a:r>
                      <a:r>
                        <a:rPr lang="en-US" sz="1000" b="0" strike="noStrike" spc="-1">
                          <a:solidFill>
                            <a:schemeClr val="dk1"/>
                          </a:solidFill>
                          <a:latin typeface="Calibri"/>
                        </a:rPr>
                        <a:t>13</a:t>
                      </a:r>
                      <a:r>
                        <a:rPr lang="ru-RU" sz="1000" b="0" strike="noStrike" spc="-1">
                          <a:solidFill>
                            <a:schemeClr val="dk1"/>
                          </a:solidFill>
                          <a:latin typeface="Calibri"/>
                        </a:rPr>
                        <a:t> </a:t>
                      </a:r>
                      <a:r>
                        <a:rPr lang="el-GR" sz="1000" b="0" strike="noStrike" spc="-1">
                          <a:solidFill>
                            <a:schemeClr val="dk1"/>
                          </a:solidFill>
                          <a:latin typeface="Calibri"/>
                        </a:rPr>
                        <a:t>μ</a:t>
                      </a:r>
                      <a:r>
                        <a:rPr lang="en-US" sz="1000" b="0" strike="noStrike" spc="-1">
                          <a:solidFill>
                            <a:schemeClr val="dk1"/>
                          </a:solidFill>
                          <a:latin typeface="Calibri"/>
                        </a:rPr>
                        <a:t>m</a:t>
                      </a:r>
                      <a:endParaRPr lang="en-US" sz="1000" b="0" strike="noStrike" spc="-1">
                        <a:solidFill>
                          <a:srgbClr val="000000"/>
                        </a:solidFill>
                        <a:latin typeface="Arial"/>
                      </a:endParaRPr>
                    </a:p>
                    <a:p>
                      <a:pPr algn="ctr" defTabSz="914400">
                        <a:lnSpc>
                          <a:spcPct val="100000"/>
                        </a:lnSpc>
                        <a:tabLst>
                          <a:tab pos="0" algn="l"/>
                        </a:tabLst>
                      </a:pPr>
                      <a:r>
                        <a:rPr lang="en-US" sz="1000" b="0" strike="noStrike" spc="-1">
                          <a:solidFill>
                            <a:schemeClr val="dk1"/>
                          </a:solidFill>
                          <a:latin typeface="Calibri"/>
                        </a:rPr>
                        <a:t>4</a:t>
                      </a:r>
                      <a:r>
                        <a:rPr lang="ru-RU" sz="1000" b="0" strike="noStrike" spc="-1">
                          <a:solidFill>
                            <a:schemeClr val="dk1"/>
                          </a:solidFill>
                          <a:latin typeface="Calibri"/>
                        </a:rPr>
                        <a:t>.5·10</a:t>
                      </a:r>
                      <a:r>
                        <a:rPr lang="ru-RU" sz="1000" b="0" strike="noStrike" spc="-1" baseline="30000">
                          <a:solidFill>
                            <a:schemeClr val="dk1"/>
                          </a:solidFill>
                          <a:latin typeface="Calibri"/>
                        </a:rPr>
                        <a:t>-4</a:t>
                      </a:r>
                      <a:r>
                        <a:rPr lang="en-US" sz="1000" b="0" strike="noStrike" spc="-1">
                          <a:solidFill>
                            <a:schemeClr val="dk1"/>
                          </a:solidFill>
                          <a:latin typeface="Calibri"/>
                        </a:rPr>
                        <a:t> , </a:t>
                      </a:r>
                      <a:r>
                        <a:rPr lang="el-GR" sz="1000" b="0" strike="noStrike" spc="-1">
                          <a:solidFill>
                            <a:schemeClr val="dk1"/>
                          </a:solidFill>
                          <a:latin typeface="Calibri"/>
                        </a:rPr>
                        <a:t>λ</a:t>
                      </a:r>
                      <a:r>
                        <a:rPr lang="ru-RU" sz="1000" b="0" strike="noStrike" spc="-1">
                          <a:solidFill>
                            <a:schemeClr val="dk1"/>
                          </a:solidFill>
                          <a:latin typeface="Calibri"/>
                        </a:rPr>
                        <a:t> =  </a:t>
                      </a:r>
                      <a:r>
                        <a:rPr lang="en-US" sz="1000" b="0" strike="noStrike" spc="-1">
                          <a:solidFill>
                            <a:schemeClr val="dk1"/>
                          </a:solidFill>
                          <a:latin typeface="Calibri"/>
                        </a:rPr>
                        <a:t>15</a:t>
                      </a:r>
                      <a:r>
                        <a:rPr lang="ru-RU" sz="1000" b="0" strike="noStrike" spc="-1">
                          <a:solidFill>
                            <a:schemeClr val="dk1"/>
                          </a:solidFill>
                          <a:latin typeface="Calibri"/>
                        </a:rPr>
                        <a:t> </a:t>
                      </a:r>
                      <a:r>
                        <a:rPr lang="el-GR" sz="1000" b="0" strike="noStrike" spc="-1">
                          <a:solidFill>
                            <a:schemeClr val="dk1"/>
                          </a:solidFill>
                          <a:latin typeface="Calibri"/>
                        </a:rPr>
                        <a:t>μ</a:t>
                      </a:r>
                      <a:r>
                        <a:rPr lang="en-US" sz="1000" b="0" strike="noStrike" spc="-1">
                          <a:solidFill>
                            <a:schemeClr val="dk1"/>
                          </a:solidFill>
                          <a:latin typeface="Calibri"/>
                        </a:rPr>
                        <a:t>m</a:t>
                      </a:r>
                      <a:endParaRPr lang="en-US" sz="1000" b="0" strike="noStrike" spc="-1">
                        <a:solidFill>
                          <a:srgbClr val="000000"/>
                        </a:solidFill>
                        <a:latin typeface="Arial"/>
                      </a:endParaRPr>
                    </a:p>
                  </a:txBody>
                  <a:tcPr marL="76200" marR="762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4"/>
                  </a:ext>
                </a:extLst>
              </a:tr>
              <a:tr h="431800">
                <a:tc>
                  <a:txBody>
                    <a:bodyPr/>
                    <a:lstStyle/>
                    <a:p>
                      <a:pPr defTabSz="914400">
                        <a:lnSpc>
                          <a:spcPct val="100000"/>
                        </a:lnSpc>
                        <a:tabLst>
                          <a:tab pos="0" algn="l"/>
                        </a:tabLst>
                      </a:pPr>
                      <a:r>
                        <a:rPr lang="en-US" sz="1200" b="0" strike="noStrike" spc="-1">
                          <a:solidFill>
                            <a:srgbClr val="000000"/>
                          </a:solidFill>
                          <a:latin typeface="Calibri"/>
                        </a:rPr>
                        <a:t>spatial resolution at sub-satellite point</a:t>
                      </a:r>
                      <a:endParaRPr lang="en-US" sz="1200" b="0" strike="noStrike" spc="-1">
                        <a:solidFill>
                          <a:srgbClr val="000000"/>
                        </a:solidFill>
                        <a:latin typeface="Arial"/>
                      </a:endParaRPr>
                    </a:p>
                  </a:txBody>
                  <a:tcPr marL="76200" marR="762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ct val="100000"/>
                        </a:lnSpc>
                        <a:tabLst>
                          <a:tab pos="0" algn="l"/>
                        </a:tabLst>
                      </a:pPr>
                      <a:r>
                        <a:rPr lang="ru-RU" sz="1200" b="0" strike="noStrike" spc="-1">
                          <a:solidFill>
                            <a:schemeClr val="dk1"/>
                          </a:solidFill>
                          <a:latin typeface="Calibri"/>
                        </a:rPr>
                        <a:t>3</a:t>
                      </a:r>
                      <a:r>
                        <a:rPr lang="en-US" sz="1200" b="0" strike="noStrike" spc="-1">
                          <a:solidFill>
                            <a:schemeClr val="dk1"/>
                          </a:solidFill>
                          <a:latin typeface="Calibri"/>
                        </a:rPr>
                        <a:t>5</a:t>
                      </a:r>
                      <a:r>
                        <a:rPr lang="ru-RU" sz="1200" b="0" strike="noStrike" spc="-1">
                          <a:solidFill>
                            <a:schemeClr val="dk1"/>
                          </a:solidFill>
                          <a:latin typeface="Calibri"/>
                        </a:rPr>
                        <a:t> </a:t>
                      </a:r>
                      <a:r>
                        <a:rPr lang="en-US" sz="1200" b="0" strike="noStrike" spc="-1">
                          <a:solidFill>
                            <a:schemeClr val="dk1"/>
                          </a:solidFill>
                          <a:latin typeface="Calibri"/>
                        </a:rPr>
                        <a:t>km</a:t>
                      </a:r>
                      <a:endParaRPr lang="en-US" sz="1200" b="0" strike="noStrike" spc="-1">
                        <a:solidFill>
                          <a:srgbClr val="000000"/>
                        </a:solidFill>
                        <a:latin typeface="Arial"/>
                      </a:endParaRPr>
                    </a:p>
                  </a:txBody>
                  <a:tcPr marL="76200" marR="762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5"/>
                  </a:ext>
                </a:extLst>
              </a:tr>
              <a:tr h="254000">
                <a:tc>
                  <a:txBody>
                    <a:bodyPr/>
                    <a:lstStyle/>
                    <a:p>
                      <a:pPr defTabSz="914400">
                        <a:lnSpc>
                          <a:spcPct val="100000"/>
                        </a:lnSpc>
                        <a:tabLst>
                          <a:tab pos="0" algn="l"/>
                        </a:tabLst>
                      </a:pPr>
                      <a:r>
                        <a:rPr lang="en-US" sz="1200" b="0" strike="noStrike" spc="-1">
                          <a:solidFill>
                            <a:schemeClr val="dk1"/>
                          </a:solidFill>
                          <a:latin typeface="Calibri"/>
                        </a:rPr>
                        <a:t>swath width</a:t>
                      </a:r>
                      <a:endParaRPr lang="en-US" sz="1200" b="0" strike="noStrike" spc="-1">
                        <a:solidFill>
                          <a:srgbClr val="000000"/>
                        </a:solidFill>
                        <a:latin typeface="Arial"/>
                      </a:endParaRPr>
                    </a:p>
                  </a:txBody>
                  <a:tcPr marL="76200" marR="762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ct val="100000"/>
                        </a:lnSpc>
                        <a:tabLst>
                          <a:tab pos="0" algn="l"/>
                        </a:tabLst>
                      </a:pPr>
                      <a:r>
                        <a:rPr lang="ru-RU" sz="1200" b="0" strike="noStrike" spc="-1">
                          <a:solidFill>
                            <a:schemeClr val="dk1"/>
                          </a:solidFill>
                          <a:latin typeface="Calibri"/>
                        </a:rPr>
                        <a:t>1000…2500 </a:t>
                      </a:r>
                      <a:r>
                        <a:rPr lang="en-US" sz="1200" b="0" strike="noStrike" spc="-1">
                          <a:solidFill>
                            <a:schemeClr val="dk1"/>
                          </a:solidFill>
                          <a:latin typeface="Calibri"/>
                        </a:rPr>
                        <a:t>km</a:t>
                      </a:r>
                      <a:endParaRPr lang="en-US" sz="1200" b="0" strike="noStrike" spc="-1">
                        <a:solidFill>
                          <a:srgbClr val="000000"/>
                        </a:solidFill>
                        <a:latin typeface="Arial"/>
                      </a:endParaRPr>
                    </a:p>
                  </a:txBody>
                  <a:tcPr marL="76200" marR="762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6"/>
                  </a:ext>
                </a:extLst>
              </a:tr>
              <a:tr h="254000">
                <a:tc>
                  <a:txBody>
                    <a:bodyPr/>
                    <a:lstStyle/>
                    <a:p>
                      <a:pPr defTabSz="914400">
                        <a:lnSpc>
                          <a:spcPct val="100000"/>
                        </a:lnSpc>
                        <a:tabLst>
                          <a:tab pos="0" algn="l"/>
                        </a:tabLst>
                      </a:pPr>
                      <a:r>
                        <a:rPr lang="en-US" sz="1200" b="0" strike="noStrike" spc="-1">
                          <a:solidFill>
                            <a:schemeClr val="dk1"/>
                          </a:solidFill>
                          <a:latin typeface="Calibri"/>
                        </a:rPr>
                        <a:t>sampling period</a:t>
                      </a:r>
                      <a:endParaRPr lang="en-US" sz="1200" b="0" strike="noStrike" spc="-1">
                        <a:solidFill>
                          <a:srgbClr val="000000"/>
                        </a:solidFill>
                        <a:latin typeface="Arial"/>
                      </a:endParaRPr>
                    </a:p>
                  </a:txBody>
                  <a:tcPr marL="76200" marR="762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ct val="100000"/>
                        </a:lnSpc>
                        <a:tabLst>
                          <a:tab pos="0" algn="l"/>
                        </a:tabLst>
                      </a:pPr>
                      <a:r>
                        <a:rPr lang="ru-RU" sz="1200" b="0" strike="noStrike" spc="-1" dirty="0">
                          <a:solidFill>
                            <a:schemeClr val="dk1"/>
                          </a:solidFill>
                          <a:latin typeface="Calibri"/>
                        </a:rPr>
                        <a:t>0.6 </a:t>
                      </a:r>
                      <a:r>
                        <a:rPr lang="en-US" sz="1200" b="0" strike="noStrike" spc="-1" dirty="0">
                          <a:solidFill>
                            <a:schemeClr val="dk1"/>
                          </a:solidFill>
                          <a:latin typeface="Calibri"/>
                        </a:rPr>
                        <a:t>s</a:t>
                      </a:r>
                      <a:endParaRPr lang="en-US" sz="1200" b="0" strike="noStrike" spc="-1" dirty="0">
                        <a:solidFill>
                          <a:srgbClr val="000000"/>
                        </a:solidFill>
                        <a:latin typeface="Arial"/>
                      </a:endParaRPr>
                    </a:p>
                  </a:txBody>
                  <a:tcPr marL="76200" marR="762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7"/>
                  </a:ext>
                </a:extLst>
              </a:tr>
            </a:tbl>
          </a:graphicData>
        </a:graphic>
      </p:graphicFrame>
      <p:sp>
        <p:nvSpPr>
          <p:cNvPr id="2" name="Нижний колонтитул 1">
            <a:extLst>
              <a:ext uri="{FF2B5EF4-FFF2-40B4-BE49-F238E27FC236}">
                <a16:creationId xmlns:a16="http://schemas.microsoft.com/office/drawing/2014/main" id="{3AD0F805-44D3-425F-ADA5-2EC205A75B55}"/>
              </a:ext>
            </a:extLst>
          </p:cNvPr>
          <p:cNvSpPr>
            <a:spLocks noGrp="1"/>
          </p:cNvSpPr>
          <p:nvPr>
            <p:ph type="ftr" idx="26"/>
          </p:nvPr>
        </p:nvSpPr>
        <p:spPr>
          <a:xfrm>
            <a:off x="634900" y="5364175"/>
            <a:ext cx="4826000" cy="253200"/>
          </a:xfrm>
        </p:spPr>
        <p:txBody>
          <a:bodyPr/>
          <a:lstStyle/>
          <a:p>
            <a:r>
              <a:rPr lang="ru-RU" dirty="0"/>
              <a:t>Оптика атмосферы и океана. Физика атмосферы. Санкт-Петербург, 1-4 июля 2024</a:t>
            </a:r>
          </a:p>
        </p:txBody>
      </p:sp>
      <p:sp>
        <p:nvSpPr>
          <p:cNvPr id="3" name="Номер слайда 2">
            <a:extLst>
              <a:ext uri="{FF2B5EF4-FFF2-40B4-BE49-F238E27FC236}">
                <a16:creationId xmlns:a16="http://schemas.microsoft.com/office/drawing/2014/main" id="{909D6E05-B6C4-437A-9356-2120F1F088E2}"/>
              </a:ext>
            </a:extLst>
          </p:cNvPr>
          <p:cNvSpPr>
            <a:spLocks noGrp="1"/>
          </p:cNvSpPr>
          <p:nvPr>
            <p:ph type="sldNum" idx="27"/>
          </p:nvPr>
        </p:nvSpPr>
        <p:spPr/>
        <p:txBody>
          <a:bodyPr/>
          <a:lstStyle/>
          <a:p>
            <a:fld id="{3710F827-B089-4CEB-8BCC-32ABA93EC93D}"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301" y="951249"/>
            <a:ext cx="6195163" cy="2657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905000" y="219966"/>
            <a:ext cx="5598683" cy="400110"/>
          </a:xfrm>
          <a:prstGeom prst="rect">
            <a:avLst/>
          </a:prstGeom>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1" dirty="0">
                <a:solidFill>
                  <a:srgbClr val="FF0000"/>
                </a:solidFill>
              </a:rPr>
              <a:t>Ozone retrieval technique</a:t>
            </a:r>
            <a:endParaRPr lang="ru-RU" sz="2000" b="1" dirty="0">
              <a:solidFill>
                <a:srgbClr val="FF0000"/>
              </a:solidFill>
            </a:endParaRPr>
          </a:p>
        </p:txBody>
      </p:sp>
      <mc:AlternateContent xmlns:mc="http://schemas.openxmlformats.org/markup-compatibility/2006">
        <mc:Choice xmlns:a14="http://schemas.microsoft.com/office/drawing/2010/main" Requires="a14">
          <p:sp>
            <p:nvSpPr>
              <p:cNvPr id="5" name="Прямоугольник 4"/>
              <p:cNvSpPr/>
              <p:nvPr/>
            </p:nvSpPr>
            <p:spPr>
              <a:xfrm>
                <a:off x="5653273" y="569823"/>
                <a:ext cx="1850410" cy="2331151"/>
              </a:xfrm>
              <a:prstGeom prst="rect">
                <a:avLst/>
              </a:prstGeom>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14:m>
                  <m:oMath xmlns:m="http://schemas.openxmlformats.org/officeDocument/2006/math">
                    <m:r>
                      <a:rPr lang="ru-RU" sz="2000" i="1">
                        <a:latin typeface="Cambria Math"/>
                      </a:rPr>
                      <m:t>𝑓</m:t>
                    </m:r>
                  </m:oMath>
                </a14:m>
                <a:r>
                  <a:rPr lang="ru-RU" sz="2000" dirty="0"/>
                  <a:t> </a:t>
                </a:r>
                <a:r>
                  <a:rPr lang="en-US" sz="2000" dirty="0"/>
                  <a:t>– activation function</a:t>
                </a:r>
                <a:endParaRPr lang="ru-RU" sz="2000" dirty="0"/>
              </a:p>
              <a:p>
                <a14:m>
                  <m:oMath xmlns:m="http://schemas.openxmlformats.org/officeDocument/2006/math">
                    <m:sSub>
                      <m:sSubPr>
                        <m:ctrlPr>
                          <a:rPr lang="ru-RU" sz="2000" i="1">
                            <a:latin typeface="Cambria Math" panose="02040503050406030204" pitchFamily="18" charset="0"/>
                          </a:rPr>
                        </m:ctrlPr>
                      </m:sSubPr>
                      <m:e>
                        <m:r>
                          <a:rPr lang="ru-RU" sz="2000" i="1">
                            <a:latin typeface="Cambria Math"/>
                          </a:rPr>
                          <m:t>𝑥</m:t>
                        </m:r>
                      </m:e>
                      <m:sub>
                        <m:r>
                          <a:rPr lang="ru-RU" sz="2000" i="1">
                            <a:latin typeface="Cambria Math"/>
                          </a:rPr>
                          <m:t>𝑗</m:t>
                        </m:r>
                      </m:sub>
                    </m:sSub>
                  </m:oMath>
                </a14:m>
                <a:r>
                  <a:rPr lang="ru-RU" sz="2000" dirty="0"/>
                  <a:t> </a:t>
                </a:r>
                <a:r>
                  <a:rPr lang="en-US" sz="2000" dirty="0"/>
                  <a:t>– one of input parameters</a:t>
                </a:r>
                <a:endParaRPr lang="ru-RU" sz="2000" dirty="0"/>
              </a:p>
              <a:p>
                <a14:m>
                  <m:oMath xmlns:m="http://schemas.openxmlformats.org/officeDocument/2006/math">
                    <m:sSubSup>
                      <m:sSubSupPr>
                        <m:ctrlPr>
                          <a:rPr lang="ru-RU" sz="2000" i="1">
                            <a:latin typeface="Cambria Math" panose="02040503050406030204" pitchFamily="18" charset="0"/>
                          </a:rPr>
                        </m:ctrlPr>
                      </m:sSubSupPr>
                      <m:e>
                        <m:sSubSup>
                          <m:sSubSupPr>
                            <m:ctrlPr>
                              <a:rPr lang="ru-RU" sz="2000" i="1">
                                <a:latin typeface="Cambria Math" panose="02040503050406030204" pitchFamily="18" charset="0"/>
                              </a:rPr>
                            </m:ctrlPr>
                          </m:sSubSupPr>
                          <m:e>
                            <m:r>
                              <a:rPr lang="ru-RU" sz="2000" i="1">
                                <a:latin typeface="Cambria Math"/>
                              </a:rPr>
                              <m:t>𝑏</m:t>
                            </m:r>
                          </m:e>
                          <m:sub>
                            <m:r>
                              <a:rPr lang="ru-RU" sz="2000" i="1">
                                <a:latin typeface="Cambria Math"/>
                              </a:rPr>
                              <m:t>𝑖</m:t>
                            </m:r>
                          </m:sub>
                          <m:sup>
                            <m:r>
                              <a:rPr lang="en-US" sz="2000" i="1">
                                <a:latin typeface="Cambria Math"/>
                              </a:rPr>
                              <m:t>1</m:t>
                            </m:r>
                          </m:sup>
                        </m:sSubSup>
                        <m:r>
                          <a:rPr lang="en-US" sz="2000" i="1">
                            <a:latin typeface="Cambria Math"/>
                          </a:rPr>
                          <m:t>, </m:t>
                        </m:r>
                        <m:r>
                          <a:rPr lang="ru-RU" sz="2000" i="1">
                            <a:latin typeface="Cambria Math"/>
                          </a:rPr>
                          <m:t>𝜔</m:t>
                        </m:r>
                      </m:e>
                      <m:sub>
                        <m:r>
                          <a:rPr lang="ru-RU" sz="2000" i="1">
                            <a:latin typeface="Cambria Math"/>
                          </a:rPr>
                          <m:t>𝑖</m:t>
                        </m:r>
                        <m:r>
                          <a:rPr lang="en-US" sz="2000" i="1">
                            <a:latin typeface="Cambria Math"/>
                          </a:rPr>
                          <m:t>,</m:t>
                        </m:r>
                        <m:r>
                          <a:rPr lang="ru-RU" sz="2000" i="1">
                            <a:latin typeface="Cambria Math"/>
                          </a:rPr>
                          <m:t>𝑗</m:t>
                        </m:r>
                      </m:sub>
                      <m:sup>
                        <m:r>
                          <a:rPr lang="en-US" sz="2000" i="1">
                            <a:latin typeface="Cambria Math"/>
                          </a:rPr>
                          <m:t>1</m:t>
                        </m:r>
                      </m:sup>
                    </m:sSubSup>
                    <m:sSubSup>
                      <m:sSubSupPr>
                        <m:ctrlPr>
                          <a:rPr lang="ru-RU" sz="2000" i="1">
                            <a:latin typeface="Cambria Math" panose="02040503050406030204" pitchFamily="18" charset="0"/>
                          </a:rPr>
                        </m:ctrlPr>
                      </m:sSubSupPr>
                      <m:e>
                        <m:r>
                          <a:rPr lang="en-US" sz="2000" i="1">
                            <a:latin typeface="Cambria Math"/>
                          </a:rPr>
                          <m:t>, </m:t>
                        </m:r>
                        <m:r>
                          <a:rPr lang="ru-RU" sz="2000" i="1">
                            <a:latin typeface="Cambria Math"/>
                          </a:rPr>
                          <m:t>𝜔</m:t>
                        </m:r>
                      </m:e>
                      <m:sub>
                        <m:r>
                          <a:rPr lang="ru-RU" sz="2000" i="1">
                            <a:latin typeface="Cambria Math"/>
                          </a:rPr>
                          <m:t>𝑖</m:t>
                        </m:r>
                      </m:sub>
                      <m:sup>
                        <m:r>
                          <a:rPr lang="en-US" sz="2000" i="1">
                            <a:latin typeface="Cambria Math"/>
                          </a:rPr>
                          <m:t>2</m:t>
                        </m:r>
                      </m:sup>
                    </m:sSubSup>
                    <m:sSubSup>
                      <m:sSubSupPr>
                        <m:ctrlPr>
                          <a:rPr lang="ru-RU" sz="2000" i="1">
                            <a:latin typeface="Cambria Math" panose="02040503050406030204" pitchFamily="18" charset="0"/>
                          </a:rPr>
                        </m:ctrlPr>
                      </m:sSubSupPr>
                      <m:e>
                        <m:r>
                          <a:rPr lang="en-US" sz="2000" i="1">
                            <a:latin typeface="Cambria Math"/>
                          </a:rPr>
                          <m:t>, </m:t>
                        </m:r>
                        <m:r>
                          <a:rPr lang="ru-RU" sz="2000" i="1">
                            <a:latin typeface="Cambria Math"/>
                          </a:rPr>
                          <m:t>𝑏</m:t>
                        </m:r>
                      </m:e>
                      <m:sub/>
                      <m:sup>
                        <m:r>
                          <a:rPr lang="en-US" sz="2000" i="1">
                            <a:latin typeface="Cambria Math"/>
                          </a:rPr>
                          <m:t>2</m:t>
                        </m:r>
                      </m:sup>
                    </m:sSubSup>
                  </m:oMath>
                </a14:m>
                <a:r>
                  <a:rPr lang="en-US" sz="2000" dirty="0"/>
                  <a:t> - coefficients</a:t>
                </a:r>
                <a:endParaRPr lang="ru-RU" sz="2000" dirty="0"/>
              </a:p>
            </p:txBody>
          </p:sp>
        </mc:Choice>
        <mc:Fallback>
          <p:sp>
            <p:nvSpPr>
              <p:cNvPr id="5" name="Прямоугольник 4"/>
              <p:cNvSpPr>
                <a:spLocks noRot="1" noChangeAspect="1" noMove="1" noResize="1" noEditPoints="1" noAdjustHandles="1" noChangeArrowheads="1" noChangeShapeType="1" noTextEdit="1"/>
              </p:cNvSpPr>
              <p:nvPr/>
            </p:nvSpPr>
            <p:spPr>
              <a:xfrm>
                <a:off x="5653273" y="569823"/>
                <a:ext cx="1850410" cy="2331151"/>
              </a:xfrm>
              <a:prstGeom prst="rect">
                <a:avLst/>
              </a:prstGeom>
              <a:blipFill>
                <a:blip r:embed="rId3"/>
                <a:stretch>
                  <a:fillRect l="-3289" t="-1305" b="-3655"/>
                </a:stretch>
              </a:blipFill>
            </p:spPr>
            <p:txBody>
              <a:bodyPr/>
              <a:lstStyle/>
              <a:p>
                <a:r>
                  <a:rPr lang="ru-RU">
                    <a:noFill/>
                  </a:rPr>
                  <a:t> </a:t>
                </a:r>
              </a:p>
            </p:txBody>
          </p:sp>
        </mc:Fallback>
      </mc:AlternateContent>
      <mc:AlternateContent xmlns:mc="http://schemas.openxmlformats.org/markup-compatibility/2006">
        <mc:Choice xmlns:a14="http://schemas.microsoft.com/office/drawing/2010/main" Requires="a14">
          <p:sp>
            <p:nvSpPr>
              <p:cNvPr id="7" name="Прямоугольник 6"/>
              <p:cNvSpPr/>
              <p:nvPr/>
            </p:nvSpPr>
            <p:spPr>
              <a:xfrm>
                <a:off x="685800" y="4145095"/>
                <a:ext cx="6007100" cy="483787"/>
              </a:xfrm>
              <a:prstGeom prst="rect">
                <a:avLst/>
              </a:prstGeom>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14:m>
                  <m:oMath xmlns:m="http://schemas.openxmlformats.org/officeDocument/2006/math">
                    <m:r>
                      <a:rPr lang="ru-RU" sz="2000" i="1">
                        <a:latin typeface="Cambria Math"/>
                      </a:rPr>
                      <m:t>𝑂</m:t>
                    </m:r>
                    <m:r>
                      <a:rPr lang="en-US" sz="2000" i="1">
                        <a:latin typeface="Cambria Math"/>
                      </a:rPr>
                      <m:t>𝑧𝑜𝑛𝑒</m:t>
                    </m:r>
                    <m:r>
                      <a:rPr lang="en-US" sz="2000" i="1">
                        <a:latin typeface="Cambria Math"/>
                      </a:rPr>
                      <m:t>=</m:t>
                    </m:r>
                    <m:r>
                      <a:rPr lang="en-US" sz="2000" i="1">
                        <a:latin typeface="Cambria Math"/>
                      </a:rPr>
                      <m:t>𝑦</m:t>
                    </m:r>
                    <m:r>
                      <a:rPr lang="ru-RU" sz="2000" i="1">
                        <a:latin typeface="Cambria Math"/>
                      </a:rPr>
                      <m:t>=</m:t>
                    </m:r>
                    <m:r>
                      <a:rPr lang="ru-RU" sz="2000" i="1">
                        <a:latin typeface="Cambria Math"/>
                      </a:rPr>
                      <m:t>𝑓</m:t>
                    </m:r>
                    <m:r>
                      <a:rPr lang="ru-RU" sz="2000" i="1">
                        <a:latin typeface="Cambria Math"/>
                      </a:rPr>
                      <m:t>(</m:t>
                    </m:r>
                    <m:sSubSup>
                      <m:sSubSupPr>
                        <m:ctrlPr>
                          <a:rPr lang="ru-RU" sz="2000" i="1">
                            <a:latin typeface="Cambria Math" panose="02040503050406030204" pitchFamily="18" charset="0"/>
                          </a:rPr>
                        </m:ctrlPr>
                      </m:sSubSupPr>
                      <m:e>
                        <m:r>
                          <a:rPr lang="ru-RU" sz="2000" i="1">
                            <a:latin typeface="Cambria Math"/>
                          </a:rPr>
                          <m:t>𝑏</m:t>
                        </m:r>
                      </m:e>
                      <m:sub/>
                      <m:sup>
                        <m:r>
                          <a:rPr lang="ru-RU" sz="2000" i="1">
                            <a:latin typeface="Cambria Math"/>
                          </a:rPr>
                          <m:t>2</m:t>
                        </m:r>
                      </m:sup>
                    </m:sSubSup>
                    <m:r>
                      <a:rPr lang="ru-RU" sz="2000" i="1">
                        <a:latin typeface="Cambria Math"/>
                      </a:rPr>
                      <m:t>+</m:t>
                    </m:r>
                    <m:nary>
                      <m:naryPr>
                        <m:chr m:val="∑"/>
                        <m:limLoc m:val="undOvr"/>
                        <m:ctrlPr>
                          <a:rPr lang="ru-RU" sz="2000" i="1">
                            <a:latin typeface="Cambria Math" panose="02040503050406030204" pitchFamily="18" charset="0"/>
                          </a:rPr>
                        </m:ctrlPr>
                      </m:naryPr>
                      <m:sub>
                        <m:r>
                          <a:rPr lang="ru-RU" sz="2000" i="1">
                            <a:latin typeface="Cambria Math"/>
                          </a:rPr>
                          <m:t>𝑖</m:t>
                        </m:r>
                        <m:r>
                          <a:rPr lang="ru-RU" sz="2000" i="1">
                            <a:latin typeface="Cambria Math"/>
                          </a:rPr>
                          <m:t>=1</m:t>
                        </m:r>
                      </m:sub>
                      <m:sup>
                        <m:sSub>
                          <m:sSubPr>
                            <m:ctrlPr>
                              <a:rPr lang="ru-RU" sz="2000" i="1">
                                <a:latin typeface="Cambria Math" panose="02040503050406030204" pitchFamily="18" charset="0"/>
                              </a:rPr>
                            </m:ctrlPr>
                          </m:sSubPr>
                          <m:e>
                            <m:r>
                              <a:rPr lang="ru-RU" sz="2000" i="1">
                                <a:latin typeface="Cambria Math"/>
                              </a:rPr>
                              <m:t>𝑁</m:t>
                            </m:r>
                          </m:e>
                          <m:sub>
                            <m:r>
                              <a:rPr lang="ru-RU" sz="2000" i="1">
                                <a:latin typeface="Cambria Math"/>
                              </a:rPr>
                              <m:t>h</m:t>
                            </m:r>
                          </m:sub>
                        </m:sSub>
                      </m:sup>
                      <m:e>
                        <m:sSubSup>
                          <m:sSubSupPr>
                            <m:ctrlPr>
                              <a:rPr lang="ru-RU" sz="2000" i="1">
                                <a:latin typeface="Cambria Math" panose="02040503050406030204" pitchFamily="18" charset="0"/>
                              </a:rPr>
                            </m:ctrlPr>
                          </m:sSubSupPr>
                          <m:e>
                            <m:r>
                              <a:rPr lang="ru-RU" sz="2000" i="1">
                                <a:latin typeface="Cambria Math"/>
                              </a:rPr>
                              <m:t>𝜔</m:t>
                            </m:r>
                          </m:e>
                          <m:sub>
                            <m:r>
                              <a:rPr lang="ru-RU" sz="2000" i="1">
                                <a:latin typeface="Cambria Math"/>
                              </a:rPr>
                              <m:t>𝑖</m:t>
                            </m:r>
                          </m:sub>
                          <m:sup>
                            <m:r>
                              <a:rPr lang="ru-RU" sz="2000" i="1">
                                <a:latin typeface="Cambria Math"/>
                              </a:rPr>
                              <m:t>2</m:t>
                            </m:r>
                          </m:sup>
                        </m:sSubSup>
                        <m:r>
                          <a:rPr lang="ru-RU" sz="2000" i="1">
                            <a:latin typeface="Cambria Math"/>
                          </a:rPr>
                          <m:t>𝑓</m:t>
                        </m:r>
                        <m:r>
                          <a:rPr lang="ru-RU" sz="2000" i="1">
                            <a:latin typeface="Cambria Math"/>
                          </a:rPr>
                          <m:t>(</m:t>
                        </m:r>
                        <m:sSubSup>
                          <m:sSubSupPr>
                            <m:ctrlPr>
                              <a:rPr lang="ru-RU" sz="2000" i="1">
                                <a:latin typeface="Cambria Math" panose="02040503050406030204" pitchFamily="18" charset="0"/>
                              </a:rPr>
                            </m:ctrlPr>
                          </m:sSubSupPr>
                          <m:e>
                            <m:r>
                              <a:rPr lang="ru-RU" sz="2000" i="1">
                                <a:latin typeface="Cambria Math"/>
                              </a:rPr>
                              <m:t>𝑏</m:t>
                            </m:r>
                          </m:e>
                          <m:sub>
                            <m:r>
                              <a:rPr lang="ru-RU" sz="2000" i="1">
                                <a:latin typeface="Cambria Math"/>
                              </a:rPr>
                              <m:t>𝑖</m:t>
                            </m:r>
                          </m:sub>
                          <m:sup>
                            <m:r>
                              <a:rPr lang="ru-RU" sz="2000" i="1">
                                <a:latin typeface="Cambria Math"/>
                              </a:rPr>
                              <m:t>1</m:t>
                            </m:r>
                          </m:sup>
                        </m:sSubSup>
                        <m:r>
                          <a:rPr lang="ru-RU" sz="2000" i="1">
                            <a:latin typeface="Cambria Math"/>
                          </a:rPr>
                          <m:t>+</m:t>
                        </m:r>
                        <m:nary>
                          <m:naryPr>
                            <m:chr m:val="∑"/>
                            <m:limLoc m:val="subSup"/>
                            <m:ctrlPr>
                              <a:rPr lang="ru-RU" sz="2000" i="1">
                                <a:latin typeface="Cambria Math" panose="02040503050406030204" pitchFamily="18" charset="0"/>
                              </a:rPr>
                            </m:ctrlPr>
                          </m:naryPr>
                          <m:sub>
                            <m:r>
                              <a:rPr lang="ru-RU" sz="2000" i="1">
                                <a:latin typeface="Cambria Math"/>
                              </a:rPr>
                              <m:t>𝑗</m:t>
                            </m:r>
                            <m:r>
                              <a:rPr lang="ru-RU" sz="2000" i="1">
                                <a:latin typeface="Cambria Math"/>
                              </a:rPr>
                              <m:t>=1</m:t>
                            </m:r>
                          </m:sub>
                          <m:sup>
                            <m:r>
                              <a:rPr lang="ru-RU" sz="2000" i="1">
                                <a:latin typeface="Cambria Math"/>
                              </a:rPr>
                              <m:t>𝑁</m:t>
                            </m:r>
                          </m:sup>
                          <m:e>
                            <m:sSubSup>
                              <m:sSubSupPr>
                                <m:ctrlPr>
                                  <a:rPr lang="ru-RU" sz="2000" i="1">
                                    <a:latin typeface="Cambria Math" panose="02040503050406030204" pitchFamily="18" charset="0"/>
                                  </a:rPr>
                                </m:ctrlPr>
                              </m:sSubSupPr>
                              <m:e>
                                <m:r>
                                  <a:rPr lang="ru-RU" sz="2000" i="1">
                                    <a:latin typeface="Cambria Math"/>
                                  </a:rPr>
                                  <m:t>𝜔</m:t>
                                </m:r>
                              </m:e>
                              <m:sub>
                                <m:r>
                                  <a:rPr lang="ru-RU" sz="2000" i="1">
                                    <a:latin typeface="Cambria Math"/>
                                  </a:rPr>
                                  <m:t>𝑖</m:t>
                                </m:r>
                                <m:r>
                                  <a:rPr lang="ru-RU" sz="2000" i="1">
                                    <a:latin typeface="Cambria Math"/>
                                  </a:rPr>
                                  <m:t>,</m:t>
                                </m:r>
                                <m:r>
                                  <a:rPr lang="ru-RU" sz="2000" i="1">
                                    <a:latin typeface="Cambria Math"/>
                                  </a:rPr>
                                  <m:t>𝑗</m:t>
                                </m:r>
                              </m:sub>
                              <m:sup>
                                <m:r>
                                  <a:rPr lang="ru-RU" sz="2000" i="1">
                                    <a:latin typeface="Cambria Math"/>
                                  </a:rPr>
                                  <m:t>1</m:t>
                                </m:r>
                              </m:sup>
                            </m:sSubSup>
                          </m:e>
                        </m:nary>
                        <m:sSub>
                          <m:sSubPr>
                            <m:ctrlPr>
                              <a:rPr lang="ru-RU" sz="2000" i="1">
                                <a:latin typeface="Cambria Math" panose="02040503050406030204" pitchFamily="18" charset="0"/>
                              </a:rPr>
                            </m:ctrlPr>
                          </m:sSubPr>
                          <m:e>
                            <m:r>
                              <a:rPr lang="ru-RU" sz="2000" i="1">
                                <a:latin typeface="Cambria Math"/>
                              </a:rPr>
                              <m:t>𝑥</m:t>
                            </m:r>
                          </m:e>
                          <m:sub>
                            <m:r>
                              <a:rPr lang="ru-RU" sz="2000" i="1">
                                <a:latin typeface="Cambria Math"/>
                              </a:rPr>
                              <m:t>𝑗</m:t>
                            </m:r>
                          </m:sub>
                        </m:sSub>
                        <m:r>
                          <a:rPr lang="ru-RU" sz="2000" i="1">
                            <a:latin typeface="Cambria Math"/>
                          </a:rPr>
                          <m:t>)</m:t>
                        </m:r>
                        <m:r>
                          <a:rPr lang="en-US" sz="2000" i="1">
                            <a:latin typeface="Cambria Math"/>
                          </a:rPr>
                          <m:t>)</m:t>
                        </m:r>
                      </m:e>
                    </m:nary>
                  </m:oMath>
                </a14:m>
                <a:r>
                  <a:rPr lang="ru-RU" sz="1500" dirty="0"/>
                  <a:t> </a:t>
                </a:r>
              </a:p>
            </p:txBody>
          </p:sp>
        </mc:Choice>
        <mc:Fallback>
          <p:sp>
            <p:nvSpPr>
              <p:cNvPr id="7" name="Прямоугольник 6"/>
              <p:cNvSpPr>
                <a:spLocks noRot="1" noChangeAspect="1" noMove="1" noResize="1" noEditPoints="1" noAdjustHandles="1" noChangeArrowheads="1" noChangeShapeType="1" noTextEdit="1"/>
              </p:cNvSpPr>
              <p:nvPr/>
            </p:nvSpPr>
            <p:spPr>
              <a:xfrm>
                <a:off x="685800" y="4145095"/>
                <a:ext cx="6007100" cy="483787"/>
              </a:xfrm>
              <a:prstGeom prst="rect">
                <a:avLst/>
              </a:prstGeom>
              <a:blipFill>
                <a:blip r:embed="rId4"/>
                <a:stretch>
                  <a:fillRect t="-92405" b="-145570"/>
                </a:stretch>
              </a:blipFill>
            </p:spPr>
            <p:txBody>
              <a:bodyPr/>
              <a:lstStyle/>
              <a:p>
                <a:r>
                  <a:rPr lang="ru-RU">
                    <a:noFill/>
                  </a:rPr>
                  <a:t> </a:t>
                </a:r>
              </a:p>
            </p:txBody>
          </p:sp>
        </mc:Fallback>
      </mc:AlternateContent>
      <p:sp>
        <p:nvSpPr>
          <p:cNvPr id="8" name="Прямоугольник 7"/>
          <p:cNvSpPr/>
          <p:nvPr/>
        </p:nvSpPr>
        <p:spPr>
          <a:xfrm>
            <a:off x="3516343" y="3024323"/>
            <a:ext cx="3479700" cy="1015663"/>
          </a:xfrm>
          <a:prstGeom prst="rect">
            <a:avLst/>
          </a:prstGeom>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a:t>Artificial neural network (ANN) is a three-layer perceptron. Activation function is logistic. </a:t>
            </a:r>
          </a:p>
        </p:txBody>
      </p:sp>
      <p:sp>
        <p:nvSpPr>
          <p:cNvPr id="9" name="TextBox 8"/>
          <p:cNvSpPr txBox="1"/>
          <p:nvPr/>
        </p:nvSpPr>
        <p:spPr>
          <a:xfrm>
            <a:off x="6870747" y="4225405"/>
            <a:ext cx="397866" cy="323165"/>
          </a:xfrm>
          <a:prstGeom prst="rect">
            <a:avLst/>
          </a:prstGeom>
          <a:noFill/>
        </p:spPr>
        <p:txBody>
          <a:bodyPr wrap="square" rtlCol="0">
            <a:spAutoFit/>
          </a:bodyPr>
          <a:lstStyle/>
          <a:p>
            <a:r>
              <a:rPr lang="en-US" sz="1500" dirty="0"/>
              <a:t>(1)</a:t>
            </a:r>
            <a:endParaRPr lang="ru-RU" sz="1500" dirty="0"/>
          </a:p>
        </p:txBody>
      </p:sp>
      <p:sp>
        <p:nvSpPr>
          <p:cNvPr id="2" name="Нижний колонтитул 1">
            <a:extLst>
              <a:ext uri="{FF2B5EF4-FFF2-40B4-BE49-F238E27FC236}">
                <a16:creationId xmlns:a16="http://schemas.microsoft.com/office/drawing/2014/main" id="{F2455C32-358C-4405-8FF8-1BAE5FF4B1FA}"/>
              </a:ext>
            </a:extLst>
          </p:cNvPr>
          <p:cNvSpPr>
            <a:spLocks noGrp="1"/>
          </p:cNvSpPr>
          <p:nvPr>
            <p:ph type="ftr" idx="26"/>
          </p:nvPr>
        </p:nvSpPr>
        <p:spPr>
          <a:xfrm>
            <a:off x="409714" y="5164994"/>
            <a:ext cx="4698500" cy="253200"/>
          </a:xfrm>
        </p:spPr>
        <p:txBody>
          <a:bodyPr/>
          <a:lstStyle/>
          <a:p>
            <a:r>
              <a:rPr lang="ru-RU" dirty="0"/>
              <a:t>Оптика атмосферы и океана. Физика атмосферы. Санкт-Петербург, 1-4 июля 2024</a:t>
            </a:r>
          </a:p>
        </p:txBody>
      </p:sp>
      <p:sp>
        <p:nvSpPr>
          <p:cNvPr id="3" name="Номер слайда 2">
            <a:extLst>
              <a:ext uri="{FF2B5EF4-FFF2-40B4-BE49-F238E27FC236}">
                <a16:creationId xmlns:a16="http://schemas.microsoft.com/office/drawing/2014/main" id="{A7CC7690-DA30-47CE-A5CE-A3E764C1DA38}"/>
              </a:ext>
            </a:extLst>
          </p:cNvPr>
          <p:cNvSpPr>
            <a:spLocks noGrp="1"/>
          </p:cNvSpPr>
          <p:nvPr>
            <p:ph type="sldNum" idx="27"/>
          </p:nvPr>
        </p:nvSpPr>
        <p:spPr>
          <a:xfrm>
            <a:off x="5460900" y="5320288"/>
            <a:ext cx="1777800" cy="303840"/>
          </a:xfrm>
        </p:spPr>
        <p:txBody>
          <a:bodyPr/>
          <a:lstStyle/>
          <a:p>
            <a:fld id="{3710F827-B089-4CEB-8BCC-32ABA93EC93D}" type="slidenum">
              <a:rPr lang="en-US" smtClean="0"/>
              <a:t>6</a:t>
            </a:fld>
            <a:endParaRPr lang="en-US"/>
          </a:p>
        </p:txBody>
      </p:sp>
    </p:spTree>
    <p:extLst>
      <p:ext uri="{BB962C8B-B14F-4D97-AF65-F5344CB8AC3E}">
        <p14:creationId xmlns:p14="http://schemas.microsoft.com/office/powerpoint/2010/main" val="3557824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Прямоугольник 3"/>
          <p:cNvSpPr/>
          <p:nvPr/>
        </p:nvSpPr>
        <p:spPr>
          <a:xfrm>
            <a:off x="938277" y="151433"/>
            <a:ext cx="5743445" cy="383509"/>
          </a:xfrm>
          <a:prstGeom prst="rect">
            <a:avLst/>
          </a:prstGeom>
          <a:noFill/>
          <a:ln w="0">
            <a:noFill/>
          </a:ln>
        </p:spPr>
        <p:style>
          <a:lnRef idx="0">
            <a:scrgbClr r="0" g="0" b="0"/>
          </a:lnRef>
          <a:fillRef idx="0">
            <a:scrgbClr r="0" g="0" b="0"/>
          </a:fillRef>
          <a:effectRef idx="0">
            <a:scrgbClr r="0" g="0" b="0"/>
          </a:effectRef>
          <a:fontRef idx="minor"/>
        </p:style>
        <p:txBody>
          <a:bodyPr wrap="none" lIns="75000" tIns="37500" rIns="75000" bIns="37500" anchor="t">
            <a:spAutoFit/>
          </a:bodyPr>
          <a:lstStyle/>
          <a:p>
            <a:pPr defTabSz="761970"/>
            <a:r>
              <a:rPr lang="en-US" sz="2000" b="1" spc="-1" dirty="0">
                <a:solidFill>
                  <a:srgbClr val="FF0000"/>
                </a:solidFill>
                <a:latin typeface="Calibri"/>
              </a:rPr>
              <a:t>Description of the retrieval technique and procedure</a:t>
            </a:r>
            <a:endParaRPr lang="en-US" sz="2000" spc="-1" dirty="0">
              <a:solidFill>
                <a:srgbClr val="000000"/>
              </a:solidFill>
              <a:latin typeface="Arial"/>
            </a:endParaRPr>
          </a:p>
        </p:txBody>
      </p:sp>
      <p:sp>
        <p:nvSpPr>
          <p:cNvPr id="92" name="TextBox 1"/>
          <p:cNvSpPr/>
          <p:nvPr/>
        </p:nvSpPr>
        <p:spPr>
          <a:xfrm>
            <a:off x="1554112" y="534942"/>
            <a:ext cx="3906788" cy="306565"/>
          </a:xfrm>
          <a:prstGeom prst="rect">
            <a:avLst/>
          </a:prstGeom>
          <a:noFill/>
          <a:ln w="0">
            <a:noFill/>
          </a:ln>
        </p:spPr>
        <p:style>
          <a:lnRef idx="0">
            <a:scrgbClr r="0" g="0" b="0"/>
          </a:lnRef>
          <a:fillRef idx="0">
            <a:scrgbClr r="0" g="0" b="0"/>
          </a:fillRef>
          <a:effectRef idx="0">
            <a:scrgbClr r="0" g="0" b="0"/>
          </a:effectRef>
          <a:fontRef idx="minor"/>
        </p:style>
        <p:txBody>
          <a:bodyPr wrap="none" lIns="75000" tIns="37500" rIns="75000" bIns="37500" anchor="t">
            <a:spAutoFit/>
          </a:bodyPr>
          <a:lstStyle/>
          <a:p>
            <a:pPr defTabSz="761970"/>
            <a:r>
              <a:rPr lang="en-US" sz="1500" spc="-1" dirty="0">
                <a:solidFill>
                  <a:schemeClr val="dk1"/>
                </a:solidFill>
                <a:latin typeface="Calibri"/>
              </a:rPr>
              <a:t>Algorithm for constructing the solution operator</a:t>
            </a:r>
            <a:endParaRPr lang="en-US" sz="1500" spc="-1" dirty="0">
              <a:solidFill>
                <a:srgbClr val="000000"/>
              </a:solidFill>
              <a:latin typeface="Arial"/>
            </a:endParaRPr>
          </a:p>
        </p:txBody>
      </p:sp>
      <p:sp>
        <p:nvSpPr>
          <p:cNvPr id="93" name="TextBox 2"/>
          <p:cNvSpPr/>
          <p:nvPr/>
        </p:nvSpPr>
        <p:spPr>
          <a:xfrm>
            <a:off x="152400" y="841507"/>
            <a:ext cx="7556100" cy="4653909"/>
          </a:xfrm>
          <a:prstGeom prst="rect">
            <a:avLst/>
          </a:prstGeom>
          <a:noFill/>
          <a:ln w="0">
            <a:noFill/>
          </a:ln>
        </p:spPr>
        <p:style>
          <a:lnRef idx="0">
            <a:scrgbClr r="0" g="0" b="0"/>
          </a:lnRef>
          <a:fillRef idx="0">
            <a:scrgbClr r="0" g="0" b="0"/>
          </a:fillRef>
          <a:effectRef idx="0">
            <a:scrgbClr r="0" g="0" b="0"/>
          </a:effectRef>
          <a:fontRef idx="minor"/>
        </p:style>
        <p:txBody>
          <a:bodyPr lIns="75000" tIns="37500" rIns="75000" bIns="37500" anchor="t">
            <a:spAutoFit/>
          </a:bodyPr>
          <a:lstStyle/>
          <a:p>
            <a:pPr marL="285889" indent="-285889" defTabSz="761970">
              <a:buClr>
                <a:srgbClr val="000000"/>
              </a:buClr>
              <a:buFont typeface="OpenSymbol"/>
              <a:buAutoNum type="arabicPeriod"/>
            </a:pPr>
            <a:r>
              <a:rPr lang="en-US" sz="1900" spc="-1" dirty="0">
                <a:solidFill>
                  <a:schemeClr val="dk1"/>
                </a:solidFill>
                <a:latin typeface="Calibri"/>
              </a:rPr>
              <a:t>Preparation of data for the training sample</a:t>
            </a:r>
            <a:endParaRPr lang="en-US" sz="1900" spc="-1" dirty="0">
              <a:solidFill>
                <a:srgbClr val="000000"/>
              </a:solidFill>
              <a:latin typeface="Arial"/>
            </a:endParaRPr>
          </a:p>
          <a:p>
            <a:pPr marL="666873" lvl="1" indent="-285889" defTabSz="761970">
              <a:buClr>
                <a:srgbClr val="000000"/>
              </a:buClr>
              <a:buFont typeface="OpenSymbol"/>
              <a:buAutoNum type="arabicPeriod"/>
            </a:pPr>
            <a:r>
              <a:rPr lang="en-US" sz="1900" spc="-1" dirty="0">
                <a:solidFill>
                  <a:schemeClr val="dk1"/>
                </a:solidFill>
                <a:latin typeface="Calibri"/>
              </a:rPr>
              <a:t>Preparation of IKFS-2 spectral measurements (</a:t>
            </a:r>
            <a:r>
              <a:rPr lang="en-US" sz="1900" b="1" i="1" spc="-1" dirty="0">
                <a:solidFill>
                  <a:schemeClr val="dk1"/>
                </a:solidFill>
                <a:latin typeface="Calibri"/>
              </a:rPr>
              <a:t>233, 673, 330 </a:t>
            </a:r>
            <a:r>
              <a:rPr lang="en-US" sz="1900" spc="-1" dirty="0">
                <a:solidFill>
                  <a:schemeClr val="dk1"/>
                </a:solidFill>
                <a:latin typeface="Calibri"/>
              </a:rPr>
              <a:t>spectra from 2015 to December 2022 - all data with a swath width 1000 and 1500 km</a:t>
            </a:r>
            <a:r>
              <a:rPr lang="en-US" sz="1900" b="1" i="1" spc="-1" dirty="0">
                <a:solidFill>
                  <a:schemeClr val="dk1"/>
                </a:solidFill>
                <a:latin typeface="Calibri"/>
              </a:rPr>
              <a:t>)</a:t>
            </a:r>
            <a:endParaRPr lang="en-US" sz="1900" spc="-1" dirty="0">
              <a:solidFill>
                <a:srgbClr val="000000"/>
              </a:solidFill>
              <a:latin typeface="Arial"/>
            </a:endParaRPr>
          </a:p>
          <a:p>
            <a:pPr marL="666873" lvl="1" indent="-285889" defTabSz="761970">
              <a:buClr>
                <a:srgbClr val="000000"/>
              </a:buClr>
              <a:buFont typeface="OpenSymbol"/>
              <a:buAutoNum type="arabicPeriod"/>
            </a:pPr>
            <a:r>
              <a:rPr lang="en-US" sz="1900" spc="-1" dirty="0">
                <a:solidFill>
                  <a:schemeClr val="dk1"/>
                </a:solidFill>
                <a:latin typeface="Calibri"/>
              </a:rPr>
              <a:t>Calculation of the average spectrum, covariance matrices, EOF.</a:t>
            </a:r>
            <a:endParaRPr lang="en-US" sz="1900" spc="-1" dirty="0">
              <a:solidFill>
                <a:srgbClr val="000000"/>
              </a:solidFill>
              <a:latin typeface="Arial"/>
            </a:endParaRPr>
          </a:p>
          <a:p>
            <a:pPr marL="666873" lvl="1" indent="-285889" defTabSz="761970">
              <a:buClr>
                <a:srgbClr val="000000"/>
              </a:buClr>
              <a:buFont typeface="OpenSymbol"/>
              <a:buAutoNum type="arabicPeriod"/>
            </a:pPr>
            <a:r>
              <a:rPr lang="en-US" sz="1900" spc="-1" dirty="0">
                <a:solidFill>
                  <a:schemeClr val="dk1"/>
                </a:solidFill>
                <a:latin typeface="Calibri"/>
              </a:rPr>
              <a:t>Preparation of ozone data, OMI data for TOC and </a:t>
            </a:r>
            <a:r>
              <a:rPr lang="en-US" sz="1900" spc="-1" dirty="0" err="1">
                <a:solidFill>
                  <a:schemeClr val="dk1"/>
                </a:solidFill>
                <a:latin typeface="Calibri"/>
              </a:rPr>
              <a:t>ozonesonde</a:t>
            </a:r>
            <a:r>
              <a:rPr lang="en-US" sz="1900" spc="-1" dirty="0">
                <a:solidFill>
                  <a:schemeClr val="dk1"/>
                </a:solidFill>
                <a:latin typeface="Calibri"/>
              </a:rPr>
              <a:t> data for </a:t>
            </a:r>
            <a:r>
              <a:rPr lang="en-US" sz="1900" spc="-1" dirty="0" err="1">
                <a:solidFill>
                  <a:schemeClr val="dk1"/>
                </a:solidFill>
                <a:latin typeface="Calibri"/>
              </a:rPr>
              <a:t>TrOC</a:t>
            </a:r>
            <a:endParaRPr lang="en-US" sz="1900" spc="-1" dirty="0">
              <a:solidFill>
                <a:srgbClr val="000000"/>
              </a:solidFill>
              <a:latin typeface="Arial"/>
            </a:endParaRPr>
          </a:p>
          <a:p>
            <a:pPr defTabSz="761970">
              <a:spcBef>
                <a:spcPts val="501"/>
              </a:spcBef>
            </a:pPr>
            <a:r>
              <a:rPr lang="ru-RU" sz="1900" spc="-1" dirty="0">
                <a:solidFill>
                  <a:schemeClr val="dk1"/>
                </a:solidFill>
                <a:latin typeface="Calibri"/>
              </a:rPr>
              <a:t>2. </a:t>
            </a:r>
            <a:r>
              <a:rPr lang="en-GB" sz="1900" spc="-1" dirty="0">
                <a:solidFill>
                  <a:schemeClr val="dk1"/>
                </a:solidFill>
                <a:latin typeface="Calibri"/>
              </a:rPr>
              <a:t>Building a training sample</a:t>
            </a:r>
            <a:endParaRPr lang="en-US" sz="1900" spc="-1" dirty="0">
              <a:solidFill>
                <a:srgbClr val="000000"/>
              </a:solidFill>
              <a:latin typeface="Arial"/>
            </a:endParaRPr>
          </a:p>
          <a:p>
            <a:pPr defTabSz="761970"/>
            <a:r>
              <a:rPr lang="ru-RU" sz="1900" spc="-1" dirty="0">
                <a:solidFill>
                  <a:schemeClr val="dk1"/>
                </a:solidFill>
                <a:latin typeface="Calibri"/>
              </a:rPr>
              <a:t>	1. </a:t>
            </a:r>
            <a:r>
              <a:rPr lang="en-US" sz="1900" spc="-1" dirty="0">
                <a:solidFill>
                  <a:schemeClr val="dk1"/>
                </a:solidFill>
                <a:latin typeface="Calibri"/>
              </a:rPr>
              <a:t>Measurement pair matching, </a:t>
            </a:r>
            <a:endParaRPr lang="en-US" sz="1900" spc="-1" dirty="0">
              <a:solidFill>
                <a:srgbClr val="000000"/>
              </a:solidFill>
              <a:latin typeface="Arial"/>
            </a:endParaRPr>
          </a:p>
          <a:p>
            <a:pPr defTabSz="761970"/>
            <a:r>
              <a:rPr lang="ru-RU" sz="1900" spc="-1" dirty="0">
                <a:solidFill>
                  <a:schemeClr val="dk1"/>
                </a:solidFill>
                <a:latin typeface="Calibri"/>
              </a:rPr>
              <a:t>	2. </a:t>
            </a:r>
            <a:r>
              <a:rPr lang="en-US" sz="1900" spc="-1" dirty="0">
                <a:solidFill>
                  <a:schemeClr val="dk1"/>
                </a:solidFill>
                <a:latin typeface="Calibri"/>
              </a:rPr>
              <a:t>Calculation of the PC and assembly of the training data sets</a:t>
            </a:r>
            <a:endParaRPr lang="en-US" sz="1900" spc="-1" dirty="0">
              <a:solidFill>
                <a:srgbClr val="000000"/>
              </a:solidFill>
              <a:latin typeface="Arial"/>
            </a:endParaRPr>
          </a:p>
          <a:p>
            <a:pPr defTabSz="761970"/>
            <a:r>
              <a:rPr lang="en-US" sz="1900" spc="-1" dirty="0">
                <a:solidFill>
                  <a:schemeClr val="dk1"/>
                </a:solidFill>
                <a:latin typeface="Calibri"/>
              </a:rPr>
              <a:t>	</a:t>
            </a:r>
            <a:r>
              <a:rPr lang="ru-RU" sz="1900" spc="-1" dirty="0">
                <a:solidFill>
                  <a:schemeClr val="dk1"/>
                </a:solidFill>
                <a:latin typeface="Calibri"/>
              </a:rPr>
              <a:t>3. </a:t>
            </a:r>
            <a:r>
              <a:rPr lang="en-GB" sz="1900" spc="-1" dirty="0">
                <a:solidFill>
                  <a:schemeClr val="dk1"/>
                </a:solidFill>
                <a:latin typeface="Calibri"/>
              </a:rPr>
              <a:t>ANN training (expression (1) minimization)</a:t>
            </a:r>
            <a:endParaRPr lang="en-US" sz="1900" spc="-1" dirty="0">
              <a:solidFill>
                <a:srgbClr val="000000"/>
              </a:solidFill>
              <a:latin typeface="Arial"/>
            </a:endParaRPr>
          </a:p>
          <a:p>
            <a:pPr defTabSz="761970">
              <a:spcBef>
                <a:spcPts val="501"/>
              </a:spcBef>
            </a:pPr>
            <a:r>
              <a:rPr lang="ru-RU" sz="1900" spc="-1" dirty="0">
                <a:solidFill>
                  <a:schemeClr val="dk1"/>
                </a:solidFill>
                <a:latin typeface="Calibri"/>
              </a:rPr>
              <a:t>4. </a:t>
            </a:r>
            <a:r>
              <a:rPr lang="en-US" sz="1900" spc="-1" dirty="0">
                <a:solidFill>
                  <a:schemeClr val="dk1"/>
                </a:solidFill>
                <a:latin typeface="Calibri"/>
              </a:rPr>
              <a:t>Testing of various ANNs (different number of PCs, number of hidden layer neurons (NHLN), inclusion of latitudinal-seasonal parameters in predictors)</a:t>
            </a:r>
            <a:endParaRPr lang="en-US" sz="1900" spc="-1" dirty="0">
              <a:solidFill>
                <a:srgbClr val="000000"/>
              </a:solidFill>
              <a:latin typeface="Arial"/>
            </a:endParaRPr>
          </a:p>
          <a:p>
            <a:pPr defTabSz="761970">
              <a:spcBef>
                <a:spcPts val="501"/>
              </a:spcBef>
            </a:pPr>
            <a:r>
              <a:rPr lang="en-US" sz="1900" spc="-1" dirty="0">
                <a:solidFill>
                  <a:schemeClr val="dk1"/>
                </a:solidFill>
                <a:latin typeface="Calibri"/>
              </a:rPr>
              <a:t>5. Validation</a:t>
            </a:r>
            <a:endParaRPr lang="en-US" sz="1900" spc="-1" dirty="0">
              <a:solidFill>
                <a:srgbClr val="000000"/>
              </a:solidFill>
              <a:latin typeface="Arial"/>
            </a:endParaRPr>
          </a:p>
        </p:txBody>
      </p:sp>
      <p:sp>
        <p:nvSpPr>
          <p:cNvPr id="2" name="Нижний колонтитул 1">
            <a:extLst>
              <a:ext uri="{FF2B5EF4-FFF2-40B4-BE49-F238E27FC236}">
                <a16:creationId xmlns:a16="http://schemas.microsoft.com/office/drawing/2014/main" id="{41B35C3E-0E6C-4577-A705-B3A5B8FE68C2}"/>
              </a:ext>
            </a:extLst>
          </p:cNvPr>
          <p:cNvSpPr>
            <a:spLocks noGrp="1"/>
          </p:cNvSpPr>
          <p:nvPr>
            <p:ph type="ftr" idx="26"/>
          </p:nvPr>
        </p:nvSpPr>
        <p:spPr>
          <a:xfrm>
            <a:off x="294237" y="5347680"/>
            <a:ext cx="4952500" cy="253200"/>
          </a:xfrm>
        </p:spPr>
        <p:txBody>
          <a:bodyPr/>
          <a:lstStyle/>
          <a:p>
            <a:r>
              <a:rPr lang="ru-RU" dirty="0"/>
              <a:t>Оптика атмосферы и океана. Физика атмосферы. Санкт-Петербург, 1-4 июля 2024</a:t>
            </a:r>
          </a:p>
        </p:txBody>
      </p:sp>
      <p:sp>
        <p:nvSpPr>
          <p:cNvPr id="3" name="Номер слайда 2">
            <a:extLst>
              <a:ext uri="{FF2B5EF4-FFF2-40B4-BE49-F238E27FC236}">
                <a16:creationId xmlns:a16="http://schemas.microsoft.com/office/drawing/2014/main" id="{55BDC6D5-9351-472D-A360-55D5EBE1C73A}"/>
              </a:ext>
            </a:extLst>
          </p:cNvPr>
          <p:cNvSpPr>
            <a:spLocks noGrp="1"/>
          </p:cNvSpPr>
          <p:nvPr>
            <p:ph type="sldNum" idx="27"/>
          </p:nvPr>
        </p:nvSpPr>
        <p:spPr/>
        <p:txBody>
          <a:bodyPr/>
          <a:lstStyle/>
          <a:p>
            <a:fld id="{3710F827-B089-4CEB-8BCC-32ABA93EC93D}" type="slidenum">
              <a:rPr lang="en-US" smtClean="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Прямоугольник 3"/>
          <p:cNvSpPr/>
          <p:nvPr/>
        </p:nvSpPr>
        <p:spPr>
          <a:xfrm>
            <a:off x="190800" y="419100"/>
            <a:ext cx="7429200" cy="2014725"/>
          </a:xfrm>
          <a:prstGeom prst="rect">
            <a:avLst/>
          </a:prstGeom>
          <a:noFill/>
          <a:ln w="0">
            <a:noFill/>
          </a:ln>
        </p:spPr>
        <p:style>
          <a:lnRef idx="0">
            <a:scrgbClr r="0" g="0" b="0"/>
          </a:lnRef>
          <a:fillRef idx="0">
            <a:scrgbClr r="0" g="0" b="0"/>
          </a:fillRef>
          <a:effectRef idx="0">
            <a:scrgbClr r="0" g="0" b="0"/>
          </a:effectRef>
          <a:fontRef idx="minor"/>
        </p:style>
        <p:txBody>
          <a:bodyPr lIns="75000" tIns="37500" rIns="75000" bIns="37500" anchor="t">
            <a:spAutoFit/>
          </a:bodyPr>
          <a:lstStyle/>
          <a:p>
            <a:pPr defTabSz="761970"/>
            <a:r>
              <a:rPr lang="en-US" b="1" spc="-1" dirty="0">
                <a:solidFill>
                  <a:srgbClr val="0070C0"/>
                </a:solidFill>
                <a:latin typeface="Calibri"/>
              </a:rPr>
              <a:t>Training for TOCs:</a:t>
            </a:r>
            <a:endParaRPr lang="en-US" spc="-1" dirty="0">
              <a:solidFill>
                <a:srgbClr val="000000"/>
              </a:solidFill>
              <a:latin typeface="Arial"/>
            </a:endParaRPr>
          </a:p>
          <a:p>
            <a:pPr defTabSz="761970"/>
            <a:r>
              <a:rPr lang="en-US" spc="-1" dirty="0">
                <a:solidFill>
                  <a:schemeClr val="dk1"/>
                </a:solidFill>
                <a:latin typeface="Calibri"/>
              </a:rPr>
              <a:t>Training set was based on the OMI level 2 data. </a:t>
            </a:r>
            <a:endParaRPr lang="en-US" spc="-1" dirty="0">
              <a:solidFill>
                <a:srgbClr val="000000"/>
              </a:solidFill>
              <a:latin typeface="Arial"/>
            </a:endParaRPr>
          </a:p>
          <a:p>
            <a:pPr defTabSz="761970"/>
            <a:r>
              <a:rPr lang="en-US" spc="-1" dirty="0">
                <a:solidFill>
                  <a:schemeClr val="dk1"/>
                </a:solidFill>
                <a:latin typeface="Calibri"/>
              </a:rPr>
              <a:t>Selection conditions: 70 km, 5 hours  with OMI –&gt;</a:t>
            </a:r>
            <a:endParaRPr lang="en-US" spc="-1" dirty="0">
              <a:solidFill>
                <a:srgbClr val="000000"/>
              </a:solidFill>
              <a:latin typeface="Arial"/>
            </a:endParaRPr>
          </a:p>
          <a:p>
            <a:pPr defTabSz="761970"/>
            <a:r>
              <a:rPr lang="en-US" spc="-1" dirty="0">
                <a:solidFill>
                  <a:schemeClr val="dk1"/>
                </a:solidFill>
                <a:highlight>
                  <a:srgbClr val="FFFF00"/>
                </a:highlight>
                <a:latin typeface="Calibri"/>
              </a:rPr>
              <a:t> 20, 262, 148 </a:t>
            </a:r>
            <a:r>
              <a:rPr lang="en-US" spc="-1" dirty="0">
                <a:solidFill>
                  <a:schemeClr val="dk1"/>
                </a:solidFill>
                <a:latin typeface="Calibri"/>
              </a:rPr>
              <a:t>pairs of the IKFS-2 spectra and OMI TOCs were selected. </a:t>
            </a:r>
            <a:endParaRPr lang="en-US" spc="-1" dirty="0">
              <a:solidFill>
                <a:srgbClr val="000000"/>
              </a:solidFill>
              <a:latin typeface="Arial"/>
            </a:endParaRPr>
          </a:p>
          <a:p>
            <a:pPr defTabSz="761970"/>
            <a:r>
              <a:rPr lang="en-US" spc="-1" dirty="0">
                <a:solidFill>
                  <a:schemeClr val="dk1"/>
                </a:solidFill>
                <a:latin typeface="Calibri"/>
              </a:rPr>
              <a:t>Optimal predictors set: Satellite Zenith Angle, Day of the year, 50 PCs of ozone absorption band, 25 PCs of the whole measured spectrum</a:t>
            </a:r>
            <a:r>
              <a:rPr lang="ru-RU" spc="-1" dirty="0">
                <a:solidFill>
                  <a:schemeClr val="dk1"/>
                </a:solidFill>
                <a:latin typeface="Calibri"/>
              </a:rPr>
              <a:t>, 40</a:t>
            </a:r>
            <a:r>
              <a:rPr lang="en-US" spc="-1" dirty="0">
                <a:solidFill>
                  <a:schemeClr val="dk1"/>
                </a:solidFill>
                <a:latin typeface="Calibri"/>
              </a:rPr>
              <a:t> NHLN.</a:t>
            </a:r>
            <a:endParaRPr lang="en-US" spc="-1" dirty="0">
              <a:solidFill>
                <a:srgbClr val="000000"/>
              </a:solidFill>
              <a:latin typeface="Arial"/>
            </a:endParaRPr>
          </a:p>
          <a:p>
            <a:pPr defTabSz="761970"/>
            <a:r>
              <a:rPr lang="en-US" spc="-1" dirty="0">
                <a:solidFill>
                  <a:schemeClr val="dk1"/>
                </a:solidFill>
                <a:latin typeface="Calibri"/>
              </a:rPr>
              <a:t>approximation error calculated with the </a:t>
            </a:r>
            <a:r>
              <a:rPr lang="en-US" spc="-1" dirty="0">
                <a:solidFill>
                  <a:srgbClr val="FF0000"/>
                </a:solidFill>
                <a:latin typeface="Calibri"/>
              </a:rPr>
              <a:t>whole (100%) </a:t>
            </a:r>
            <a:r>
              <a:rPr lang="en-US" spc="-1" dirty="0">
                <a:solidFill>
                  <a:schemeClr val="dk1"/>
                </a:solidFill>
                <a:latin typeface="Calibri"/>
              </a:rPr>
              <a:t>data set equals </a:t>
            </a:r>
            <a:r>
              <a:rPr lang="en-US" b="1" spc="-1" dirty="0">
                <a:solidFill>
                  <a:srgbClr val="00B050"/>
                </a:solidFill>
                <a:latin typeface="Calibri"/>
              </a:rPr>
              <a:t>8.8 DU</a:t>
            </a:r>
            <a:endParaRPr lang="en-US" spc="-1" dirty="0">
              <a:solidFill>
                <a:srgbClr val="000000"/>
              </a:solidFill>
              <a:latin typeface="Arial"/>
            </a:endParaRPr>
          </a:p>
        </p:txBody>
      </p:sp>
      <p:sp>
        <p:nvSpPr>
          <p:cNvPr id="95" name="Прямоугольник 4"/>
          <p:cNvSpPr/>
          <p:nvPr/>
        </p:nvSpPr>
        <p:spPr>
          <a:xfrm>
            <a:off x="152400" y="2450179"/>
            <a:ext cx="7315200" cy="2845721"/>
          </a:xfrm>
          <a:prstGeom prst="rect">
            <a:avLst/>
          </a:prstGeom>
          <a:noFill/>
          <a:ln w="0">
            <a:noFill/>
          </a:ln>
        </p:spPr>
        <p:style>
          <a:lnRef idx="0">
            <a:scrgbClr r="0" g="0" b="0"/>
          </a:lnRef>
          <a:fillRef idx="0">
            <a:scrgbClr r="0" g="0" b="0"/>
          </a:fillRef>
          <a:effectRef idx="0">
            <a:scrgbClr r="0" g="0" b="0"/>
          </a:effectRef>
          <a:fontRef idx="minor"/>
        </p:style>
        <p:txBody>
          <a:bodyPr wrap="square" lIns="75000" tIns="37500" rIns="75000" bIns="37500" anchor="t">
            <a:spAutoFit/>
          </a:bodyPr>
          <a:lstStyle/>
          <a:p>
            <a:pPr defTabSz="761970"/>
            <a:r>
              <a:rPr lang="en-US" b="1" spc="-1" dirty="0">
                <a:solidFill>
                  <a:srgbClr val="0070C0"/>
                </a:solidFill>
                <a:latin typeface="Calibri"/>
              </a:rPr>
              <a:t>Training for </a:t>
            </a:r>
            <a:r>
              <a:rPr lang="en-US" b="1" spc="-1" dirty="0" err="1">
                <a:solidFill>
                  <a:srgbClr val="0070C0"/>
                </a:solidFill>
                <a:latin typeface="Calibri"/>
              </a:rPr>
              <a:t>TrOCs</a:t>
            </a:r>
            <a:r>
              <a:rPr lang="en-US" b="1" spc="-1" dirty="0">
                <a:solidFill>
                  <a:srgbClr val="0070C0"/>
                </a:solidFill>
                <a:latin typeface="Calibri"/>
              </a:rPr>
              <a:t>:</a:t>
            </a:r>
            <a:endParaRPr lang="en-US" spc="-1" dirty="0">
              <a:solidFill>
                <a:srgbClr val="000000"/>
              </a:solidFill>
              <a:latin typeface="Arial"/>
            </a:endParaRPr>
          </a:p>
          <a:p>
            <a:pPr defTabSz="761970"/>
            <a:r>
              <a:rPr lang="en-US" spc="-1" dirty="0">
                <a:solidFill>
                  <a:schemeClr val="dk1"/>
                </a:solidFill>
                <a:latin typeface="Calibri"/>
              </a:rPr>
              <a:t>Training set was based on the HEGIFTOM </a:t>
            </a:r>
            <a:r>
              <a:rPr lang="en-US" spc="-1" dirty="0" err="1">
                <a:solidFill>
                  <a:schemeClr val="dk1"/>
                </a:solidFill>
                <a:latin typeface="Calibri"/>
              </a:rPr>
              <a:t>ozonosonde</a:t>
            </a:r>
            <a:r>
              <a:rPr lang="en-US" spc="-1" dirty="0">
                <a:solidFill>
                  <a:schemeClr val="dk1"/>
                </a:solidFill>
                <a:latin typeface="Calibri"/>
              </a:rPr>
              <a:t> data collection. </a:t>
            </a:r>
            <a:endParaRPr lang="en-US" spc="-1" dirty="0">
              <a:solidFill>
                <a:srgbClr val="000000"/>
              </a:solidFill>
              <a:latin typeface="Arial"/>
            </a:endParaRPr>
          </a:p>
          <a:p>
            <a:pPr defTabSz="761970"/>
            <a:r>
              <a:rPr lang="en-US" spc="-1" dirty="0">
                <a:solidFill>
                  <a:schemeClr val="dk1"/>
                </a:solidFill>
                <a:latin typeface="Calibri"/>
              </a:rPr>
              <a:t>Selection conditions:</a:t>
            </a:r>
            <a:r>
              <a:rPr lang="en-US" b="1" spc="-1" dirty="0">
                <a:solidFill>
                  <a:srgbClr val="FF0000"/>
                </a:solidFill>
                <a:latin typeface="Calibri"/>
              </a:rPr>
              <a:t> </a:t>
            </a:r>
            <a:r>
              <a:rPr lang="en-US" spc="-1" dirty="0">
                <a:solidFill>
                  <a:schemeClr val="dk1"/>
                </a:solidFill>
                <a:latin typeface="Calibri"/>
              </a:rPr>
              <a:t>200km, 24 hours with </a:t>
            </a:r>
            <a:r>
              <a:rPr lang="en-US" spc="-1" dirty="0" err="1">
                <a:solidFill>
                  <a:schemeClr val="dk1"/>
                </a:solidFill>
                <a:latin typeface="Calibri"/>
              </a:rPr>
              <a:t>ozonosondes</a:t>
            </a:r>
            <a:r>
              <a:rPr lang="en-US" spc="-1" dirty="0">
                <a:solidFill>
                  <a:schemeClr val="dk1"/>
                </a:solidFill>
                <a:latin typeface="Calibri"/>
              </a:rPr>
              <a:t> –&gt;</a:t>
            </a:r>
            <a:r>
              <a:rPr lang="en-US" spc="-1" dirty="0">
                <a:solidFill>
                  <a:schemeClr val="dk1"/>
                </a:solidFill>
                <a:highlight>
                  <a:srgbClr val="FFFF00"/>
                </a:highlight>
                <a:latin typeface="Calibri"/>
              </a:rPr>
              <a:t> </a:t>
            </a:r>
            <a:endParaRPr lang="en-US" spc="-1" dirty="0">
              <a:solidFill>
                <a:srgbClr val="000000"/>
              </a:solidFill>
              <a:latin typeface="Arial"/>
            </a:endParaRPr>
          </a:p>
          <a:p>
            <a:pPr defTabSz="761970"/>
            <a:r>
              <a:rPr lang="en-US" spc="-1" dirty="0">
                <a:solidFill>
                  <a:schemeClr val="dk1"/>
                </a:solidFill>
                <a:highlight>
                  <a:srgbClr val="FFFF00"/>
                </a:highlight>
                <a:latin typeface="Calibri"/>
              </a:rPr>
              <a:t>561, 625 </a:t>
            </a:r>
            <a:r>
              <a:rPr lang="en-US" spc="-1" dirty="0">
                <a:solidFill>
                  <a:schemeClr val="dk1"/>
                </a:solidFill>
                <a:latin typeface="Calibri"/>
              </a:rPr>
              <a:t>pairs of IKFS-2 spectra and </a:t>
            </a:r>
            <a:r>
              <a:rPr lang="en-US" spc="-1" dirty="0" err="1">
                <a:solidFill>
                  <a:schemeClr val="dk1"/>
                </a:solidFill>
                <a:latin typeface="Calibri"/>
              </a:rPr>
              <a:t>ozonosonde</a:t>
            </a:r>
            <a:r>
              <a:rPr lang="en-US" spc="-1" dirty="0">
                <a:solidFill>
                  <a:schemeClr val="dk1"/>
                </a:solidFill>
                <a:latin typeface="Calibri"/>
              </a:rPr>
              <a:t> data were selected. </a:t>
            </a:r>
            <a:endParaRPr lang="en-US" spc="-1" dirty="0">
              <a:solidFill>
                <a:srgbClr val="000000"/>
              </a:solidFill>
              <a:latin typeface="Arial"/>
            </a:endParaRPr>
          </a:p>
          <a:p>
            <a:pPr defTabSz="761970"/>
            <a:r>
              <a:rPr lang="en-US" spc="-1" dirty="0">
                <a:solidFill>
                  <a:schemeClr val="dk1"/>
                </a:solidFill>
                <a:latin typeface="Calibri"/>
              </a:rPr>
              <a:t>Optimal predictors set: </a:t>
            </a:r>
            <a:endParaRPr lang="en-US" spc="-1" dirty="0">
              <a:solidFill>
                <a:srgbClr val="000000"/>
              </a:solidFill>
              <a:latin typeface="Arial"/>
            </a:endParaRPr>
          </a:p>
          <a:p>
            <a:pPr defTabSz="761970"/>
            <a:r>
              <a:rPr lang="en-US" spc="-1" dirty="0">
                <a:solidFill>
                  <a:schemeClr val="dk1"/>
                </a:solidFill>
                <a:latin typeface="Calibri"/>
              </a:rPr>
              <a:t>Satellite Zenith Angle, Day of year, 35 PC of whole measured spectrum, and 55 NHLN.</a:t>
            </a:r>
            <a:endParaRPr lang="en-US" spc="-1" dirty="0">
              <a:solidFill>
                <a:srgbClr val="000000"/>
              </a:solidFill>
              <a:latin typeface="Arial"/>
            </a:endParaRPr>
          </a:p>
          <a:p>
            <a:pPr defTabSz="761970"/>
            <a:r>
              <a:rPr lang="en-US" spc="-1" dirty="0">
                <a:solidFill>
                  <a:schemeClr val="dk1"/>
                </a:solidFill>
                <a:latin typeface="Calibri"/>
              </a:rPr>
              <a:t>Training results: approximation error calculated with the </a:t>
            </a:r>
            <a:r>
              <a:rPr lang="en-US" spc="-1" dirty="0">
                <a:solidFill>
                  <a:srgbClr val="FF0000"/>
                </a:solidFill>
                <a:latin typeface="Calibri"/>
              </a:rPr>
              <a:t>whole (100%) </a:t>
            </a:r>
            <a:r>
              <a:rPr lang="en-US" spc="-1" dirty="0">
                <a:solidFill>
                  <a:schemeClr val="dk1"/>
                </a:solidFill>
                <a:latin typeface="Calibri"/>
              </a:rPr>
              <a:t>data set equals </a:t>
            </a:r>
            <a:endParaRPr lang="en-US" spc="-1" dirty="0">
              <a:solidFill>
                <a:srgbClr val="000000"/>
              </a:solidFill>
              <a:latin typeface="Arial"/>
            </a:endParaRPr>
          </a:p>
          <a:p>
            <a:pPr defTabSz="761970"/>
            <a:r>
              <a:rPr lang="en-US" b="1" spc="-1" dirty="0">
                <a:solidFill>
                  <a:srgbClr val="00B050"/>
                </a:solidFill>
                <a:latin typeface="Calibri"/>
              </a:rPr>
              <a:t>2.7 DU and 3.7 DU for layers lower 400 and 300 </a:t>
            </a:r>
            <a:r>
              <a:rPr lang="en-US" b="1" spc="-1" dirty="0" err="1">
                <a:solidFill>
                  <a:srgbClr val="00B050"/>
                </a:solidFill>
                <a:latin typeface="Calibri"/>
              </a:rPr>
              <a:t>hPa</a:t>
            </a:r>
            <a:endParaRPr lang="en-US" spc="-1" dirty="0">
              <a:solidFill>
                <a:srgbClr val="000000"/>
              </a:solidFill>
              <a:latin typeface="Arial"/>
            </a:endParaRPr>
          </a:p>
        </p:txBody>
      </p:sp>
      <p:sp>
        <p:nvSpPr>
          <p:cNvPr id="96" name="TextBox 5"/>
          <p:cNvSpPr/>
          <p:nvPr/>
        </p:nvSpPr>
        <p:spPr>
          <a:xfrm>
            <a:off x="2209800" y="147008"/>
            <a:ext cx="3033600" cy="383509"/>
          </a:xfrm>
          <a:prstGeom prst="rect">
            <a:avLst/>
          </a:prstGeom>
          <a:noFill/>
          <a:ln w="0">
            <a:noFill/>
          </a:ln>
        </p:spPr>
        <p:style>
          <a:lnRef idx="0">
            <a:scrgbClr r="0" g="0" b="0"/>
          </a:lnRef>
          <a:fillRef idx="0">
            <a:scrgbClr r="0" g="0" b="0"/>
          </a:fillRef>
          <a:effectRef idx="0">
            <a:scrgbClr r="0" g="0" b="0"/>
          </a:effectRef>
          <a:fontRef idx="minor"/>
        </p:style>
        <p:txBody>
          <a:bodyPr wrap="none" lIns="75000" tIns="37500" rIns="75000" bIns="37500" anchor="t">
            <a:spAutoFit/>
          </a:bodyPr>
          <a:lstStyle/>
          <a:p>
            <a:pPr defTabSz="761970"/>
            <a:r>
              <a:rPr lang="en-US" sz="2000" b="1" spc="-1" dirty="0">
                <a:solidFill>
                  <a:srgbClr val="FF0000"/>
                </a:solidFill>
                <a:latin typeface="Calibri"/>
              </a:rPr>
              <a:t>Results of the ANN training</a:t>
            </a:r>
            <a:endParaRPr lang="en-US" sz="2000" spc="-1" dirty="0">
              <a:solidFill>
                <a:srgbClr val="000000"/>
              </a:solidFill>
              <a:latin typeface="Arial"/>
            </a:endParaRPr>
          </a:p>
        </p:txBody>
      </p:sp>
      <p:sp>
        <p:nvSpPr>
          <p:cNvPr id="2" name="Нижний колонтитул 1">
            <a:extLst>
              <a:ext uri="{FF2B5EF4-FFF2-40B4-BE49-F238E27FC236}">
                <a16:creationId xmlns:a16="http://schemas.microsoft.com/office/drawing/2014/main" id="{5E123A4E-3A63-4552-ABD0-00E72E1DF899}"/>
              </a:ext>
            </a:extLst>
          </p:cNvPr>
          <p:cNvSpPr>
            <a:spLocks noGrp="1"/>
          </p:cNvSpPr>
          <p:nvPr>
            <p:ph type="ftr" idx="26"/>
          </p:nvPr>
        </p:nvSpPr>
        <p:spPr>
          <a:xfrm>
            <a:off x="305400" y="5335831"/>
            <a:ext cx="4698500" cy="253200"/>
          </a:xfrm>
        </p:spPr>
        <p:txBody>
          <a:bodyPr/>
          <a:lstStyle/>
          <a:p>
            <a:r>
              <a:rPr lang="ru-RU" dirty="0"/>
              <a:t>Оптика атмосферы и океана. Физика атмосферы. Санкт-Петербург, 1-4 июля 2024</a:t>
            </a:r>
          </a:p>
        </p:txBody>
      </p:sp>
      <p:sp>
        <p:nvSpPr>
          <p:cNvPr id="3" name="Номер слайда 2">
            <a:extLst>
              <a:ext uri="{FF2B5EF4-FFF2-40B4-BE49-F238E27FC236}">
                <a16:creationId xmlns:a16="http://schemas.microsoft.com/office/drawing/2014/main" id="{DDEEAC41-003D-4F05-B7F9-38463F64B04F}"/>
              </a:ext>
            </a:extLst>
          </p:cNvPr>
          <p:cNvSpPr>
            <a:spLocks noGrp="1"/>
          </p:cNvSpPr>
          <p:nvPr>
            <p:ph type="sldNum" idx="27"/>
          </p:nvPr>
        </p:nvSpPr>
        <p:spPr/>
        <p:txBody>
          <a:bodyPr/>
          <a:lstStyle/>
          <a:p>
            <a:fld id="{3710F827-B089-4CEB-8BCC-32ABA93EC93D}"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Прямоугольник 5"/>
          <p:cNvSpPr/>
          <p:nvPr/>
        </p:nvSpPr>
        <p:spPr>
          <a:xfrm>
            <a:off x="240406" y="225707"/>
            <a:ext cx="7111800" cy="691286"/>
          </a:xfrm>
          <a:prstGeom prst="rect">
            <a:avLst/>
          </a:prstGeom>
          <a:noFill/>
          <a:ln w="0">
            <a:noFill/>
          </a:ln>
        </p:spPr>
        <p:style>
          <a:lnRef idx="0">
            <a:scrgbClr r="0" g="0" b="0"/>
          </a:lnRef>
          <a:fillRef idx="0">
            <a:scrgbClr r="0" g="0" b="0"/>
          </a:fillRef>
          <a:effectRef idx="0">
            <a:scrgbClr r="0" g="0" b="0"/>
          </a:effectRef>
          <a:fontRef idx="minor"/>
        </p:style>
        <p:txBody>
          <a:bodyPr lIns="75000" tIns="37500" rIns="75000" bIns="37500" anchor="t">
            <a:spAutoFit/>
          </a:bodyPr>
          <a:lstStyle/>
          <a:p>
            <a:pPr algn="ctr" defTabSz="761970"/>
            <a:r>
              <a:rPr lang="en-US" sz="2000" b="1" spc="-1" dirty="0">
                <a:solidFill>
                  <a:srgbClr val="FF0000"/>
                </a:solidFill>
                <a:latin typeface="Calibri"/>
              </a:rPr>
              <a:t>Validation of the IKFS-2 TOC retrieval by comparison with ground-based and satellite measurements</a:t>
            </a:r>
            <a:endParaRPr lang="en-US" sz="2000" spc="-1" dirty="0">
              <a:solidFill>
                <a:srgbClr val="000000"/>
              </a:solidFill>
              <a:latin typeface="Arial"/>
            </a:endParaRPr>
          </a:p>
        </p:txBody>
      </p:sp>
      <p:graphicFrame>
        <p:nvGraphicFramePr>
          <p:cNvPr id="98" name="Таблица 6"/>
          <p:cNvGraphicFramePr/>
          <p:nvPr>
            <p:extLst>
              <p:ext uri="{D42A27DB-BD31-4B8C-83A1-F6EECF244321}">
                <p14:modId xmlns:p14="http://schemas.microsoft.com/office/powerpoint/2010/main" val="2425432764"/>
              </p:ext>
            </p:extLst>
          </p:nvPr>
        </p:nvGraphicFramePr>
        <p:xfrm>
          <a:off x="609600" y="1104900"/>
          <a:ext cx="6172200" cy="3819528"/>
        </p:xfrm>
        <a:graphic>
          <a:graphicData uri="http://schemas.openxmlformats.org/drawingml/2006/table">
            <a:tbl>
              <a:tblPr/>
              <a:tblGrid>
                <a:gridCol w="2288731">
                  <a:extLst>
                    <a:ext uri="{9D8B030D-6E8A-4147-A177-3AD203B41FA5}">
                      <a16:colId xmlns:a16="http://schemas.microsoft.com/office/drawing/2014/main" val="20000"/>
                    </a:ext>
                  </a:extLst>
                </a:gridCol>
                <a:gridCol w="1525602">
                  <a:extLst>
                    <a:ext uri="{9D8B030D-6E8A-4147-A177-3AD203B41FA5}">
                      <a16:colId xmlns:a16="http://schemas.microsoft.com/office/drawing/2014/main" val="20001"/>
                    </a:ext>
                  </a:extLst>
                </a:gridCol>
                <a:gridCol w="1109469">
                  <a:extLst>
                    <a:ext uri="{9D8B030D-6E8A-4147-A177-3AD203B41FA5}">
                      <a16:colId xmlns:a16="http://schemas.microsoft.com/office/drawing/2014/main" val="20002"/>
                    </a:ext>
                  </a:extLst>
                </a:gridCol>
                <a:gridCol w="1248398">
                  <a:extLst>
                    <a:ext uri="{9D8B030D-6E8A-4147-A177-3AD203B41FA5}">
                      <a16:colId xmlns:a16="http://schemas.microsoft.com/office/drawing/2014/main" val="20003"/>
                    </a:ext>
                  </a:extLst>
                </a:gridCol>
              </a:tblGrid>
              <a:tr h="392700">
                <a:tc gridSpan="2">
                  <a:txBody>
                    <a:bodyPr/>
                    <a:lstStyle/>
                    <a:p>
                      <a:pPr algn="ctr" defTabSz="914400">
                        <a:lnSpc>
                          <a:spcPct val="150000"/>
                        </a:lnSpc>
                        <a:tabLst>
                          <a:tab pos="0" algn="l"/>
                        </a:tabLst>
                      </a:pPr>
                      <a:r>
                        <a:rPr lang="en-US" sz="2000" b="0" strike="noStrike" spc="-1" dirty="0">
                          <a:solidFill>
                            <a:schemeClr val="dk1"/>
                          </a:solidFill>
                          <a:latin typeface="Calibri"/>
                        </a:rPr>
                        <a:t>Satellite data</a:t>
                      </a:r>
                      <a:endParaRPr lang="en-US" sz="20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tc gridSpan="2">
                  <a:txBody>
                    <a:bodyPr/>
                    <a:lstStyle/>
                    <a:p>
                      <a:pPr algn="ctr" defTabSz="914400">
                        <a:lnSpc>
                          <a:spcPct val="150000"/>
                        </a:lnSpc>
                        <a:tabLst>
                          <a:tab pos="0" algn="l"/>
                        </a:tabLst>
                      </a:pPr>
                      <a:r>
                        <a:rPr lang="en-US" sz="2000" b="0" strike="noStrike" spc="-1">
                          <a:solidFill>
                            <a:schemeClr val="dk1"/>
                          </a:solidFill>
                          <a:latin typeface="Calibri"/>
                        </a:rPr>
                        <a:t>Ground-based data</a:t>
                      </a:r>
                      <a:endParaRPr lang="en-US" sz="2000" b="0" strike="noStrike" spc="-1">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0"/>
                  </a:ext>
                </a:extLst>
              </a:tr>
              <a:tr h="725064">
                <a:tc gridSpan="2">
                  <a:txBody>
                    <a:bodyPr/>
                    <a:lstStyle/>
                    <a:p>
                      <a:pPr algn="ctr" defTabSz="914400">
                        <a:lnSpc>
                          <a:spcPct val="150000"/>
                        </a:lnSpc>
                        <a:tabLst>
                          <a:tab pos="0" algn="l"/>
                        </a:tabLst>
                      </a:pPr>
                      <a:r>
                        <a:rPr lang="en-US" sz="2000" b="0" strike="noStrike" spc="-1" dirty="0">
                          <a:solidFill>
                            <a:schemeClr val="dk1"/>
                          </a:solidFill>
                          <a:latin typeface="Calibri"/>
                        </a:rPr>
                        <a:t>TROPOMI, QF&gt;0.9,</a:t>
                      </a:r>
                      <a:endParaRPr lang="en-US" sz="2000" b="0" strike="noStrike" spc="-1" dirty="0">
                        <a:solidFill>
                          <a:srgbClr val="000000"/>
                        </a:solidFill>
                        <a:latin typeface="Arial"/>
                      </a:endParaRPr>
                    </a:p>
                    <a:p>
                      <a:pPr algn="ctr" defTabSz="914400">
                        <a:lnSpc>
                          <a:spcPct val="150000"/>
                        </a:lnSpc>
                        <a:tabLst>
                          <a:tab pos="0" algn="l"/>
                        </a:tabLst>
                      </a:pPr>
                      <a:r>
                        <a:rPr lang="en-US" sz="2000" b="0" strike="noStrike" spc="-1" dirty="0">
                          <a:solidFill>
                            <a:schemeClr val="dk1"/>
                          </a:solidFill>
                          <a:latin typeface="Calibri"/>
                        </a:rPr>
                        <a:t> </a:t>
                      </a:r>
                      <a:r>
                        <a:rPr lang="en-US" sz="2000" b="0" strike="noStrike" spc="-1" dirty="0">
                          <a:solidFill>
                            <a:schemeClr val="dk1"/>
                          </a:solidFill>
                          <a:latin typeface="Calibri"/>
                          <a:ea typeface="Times New Roman"/>
                        </a:rPr>
                        <a:t>TOCs &gt;100 and TOCs &lt; 650 DU</a:t>
                      </a:r>
                      <a:endParaRPr lang="en-US" sz="20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tc gridSpan="2">
                  <a:txBody>
                    <a:bodyPr/>
                    <a:lstStyle/>
                    <a:p>
                      <a:pPr algn="ctr" defTabSz="914400">
                        <a:lnSpc>
                          <a:spcPct val="150000"/>
                        </a:lnSpc>
                        <a:tabLst>
                          <a:tab pos="0" algn="l"/>
                        </a:tabLst>
                      </a:pPr>
                      <a:r>
                        <a:rPr lang="en-US" sz="2000" b="0" strike="noStrike" spc="-1" dirty="0">
                          <a:solidFill>
                            <a:schemeClr val="dk1"/>
                          </a:solidFill>
                          <a:latin typeface="Calibri"/>
                        </a:rPr>
                        <a:t>Dobson and Brewer, </a:t>
                      </a:r>
                      <a:endParaRPr lang="en-US" sz="2000" b="0" strike="noStrike" spc="-1" dirty="0">
                        <a:solidFill>
                          <a:srgbClr val="000000"/>
                        </a:solidFill>
                        <a:latin typeface="Arial"/>
                      </a:endParaRPr>
                    </a:p>
                    <a:p>
                      <a:pPr algn="ctr" defTabSz="914400">
                        <a:lnSpc>
                          <a:spcPct val="150000"/>
                        </a:lnSpc>
                        <a:tabLst>
                          <a:tab pos="0" algn="l"/>
                        </a:tabLst>
                      </a:pPr>
                      <a:r>
                        <a:rPr lang="en-US" sz="2000" b="0" strike="noStrike" spc="-1" dirty="0">
                          <a:solidFill>
                            <a:schemeClr val="dk1"/>
                          </a:solidFill>
                          <a:latin typeface="Calibri"/>
                        </a:rPr>
                        <a:t>Direct Sun</a:t>
                      </a:r>
                      <a:endParaRPr lang="en-US" sz="20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1"/>
                  </a:ext>
                </a:extLst>
              </a:tr>
              <a:tr h="392700">
                <a:tc gridSpan="2">
                  <a:txBody>
                    <a:bodyPr/>
                    <a:lstStyle/>
                    <a:p>
                      <a:pPr algn="ctr" defTabSz="914400">
                        <a:lnSpc>
                          <a:spcPct val="150000"/>
                        </a:lnSpc>
                        <a:tabLst>
                          <a:tab pos="0" algn="l"/>
                        </a:tabLst>
                      </a:pPr>
                      <a:r>
                        <a:rPr lang="en-US" sz="2000" b="0" strike="noStrike" spc="-1">
                          <a:solidFill>
                            <a:schemeClr val="dk1"/>
                          </a:solidFill>
                          <a:latin typeface="Calibri"/>
                          <a:ea typeface="Times New Roman"/>
                        </a:rPr>
                        <a:t>6 hours, 35 km</a:t>
                      </a:r>
                      <a:endParaRPr lang="en-US" sz="2000" b="0" strike="noStrike" spc="-1">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tc gridSpan="2">
                  <a:txBody>
                    <a:bodyPr/>
                    <a:lstStyle/>
                    <a:p>
                      <a:pPr algn="ctr" defTabSz="914400">
                        <a:lnSpc>
                          <a:spcPct val="150000"/>
                        </a:lnSpc>
                        <a:tabLst>
                          <a:tab pos="0" algn="l"/>
                        </a:tabLst>
                      </a:pPr>
                      <a:r>
                        <a:rPr lang="en-US" sz="2000" b="0" strike="noStrike" spc="-1" dirty="0">
                          <a:solidFill>
                            <a:schemeClr val="dk1"/>
                          </a:solidFill>
                          <a:latin typeface="Calibri"/>
                          <a:ea typeface="Times New Roman"/>
                        </a:rPr>
                        <a:t>1 hour, 70 km</a:t>
                      </a:r>
                      <a:endParaRPr lang="en-US" sz="20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2"/>
                  </a:ext>
                </a:extLst>
              </a:tr>
              <a:tr h="392700">
                <a:tc gridSpan="2">
                  <a:txBody>
                    <a:bodyPr/>
                    <a:lstStyle/>
                    <a:p>
                      <a:pPr algn="ctr" defTabSz="914400">
                        <a:lnSpc>
                          <a:spcPct val="150000"/>
                        </a:lnSpc>
                        <a:tabLst>
                          <a:tab pos="0" algn="l"/>
                        </a:tabLst>
                      </a:pPr>
                      <a:r>
                        <a:rPr lang="en-US" sz="2000" b="0" strike="noStrike" spc="-1">
                          <a:solidFill>
                            <a:schemeClr val="dk1"/>
                          </a:solidFill>
                          <a:latin typeface="Calibri"/>
                          <a:ea typeface="Times New Roman"/>
                        </a:rPr>
                        <a:t>May 2018-Dec 2022</a:t>
                      </a:r>
                      <a:endParaRPr lang="en-US" sz="2000" b="0" strike="noStrike" spc="-1">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tc gridSpan="2">
                  <a:txBody>
                    <a:bodyPr/>
                    <a:lstStyle/>
                    <a:p>
                      <a:pPr algn="ctr" defTabSz="914400">
                        <a:lnSpc>
                          <a:spcPct val="150000"/>
                        </a:lnSpc>
                        <a:tabLst>
                          <a:tab pos="0" algn="l"/>
                        </a:tabLst>
                      </a:pPr>
                      <a:r>
                        <a:rPr lang="en-US" sz="2000" b="0" strike="noStrike" spc="-1" dirty="0">
                          <a:solidFill>
                            <a:schemeClr val="dk1"/>
                          </a:solidFill>
                          <a:latin typeface="Calibri"/>
                          <a:ea typeface="Times New Roman"/>
                        </a:rPr>
                        <a:t>March 2015 – Dec 2022</a:t>
                      </a:r>
                      <a:endParaRPr lang="en-US" sz="20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3"/>
                  </a:ext>
                </a:extLst>
              </a:tr>
              <a:tr h="382164">
                <a:tc>
                  <a:txBody>
                    <a:bodyPr/>
                    <a:lstStyle/>
                    <a:p>
                      <a:pPr algn="ctr" defTabSz="914400">
                        <a:lnSpc>
                          <a:spcPct val="150000"/>
                        </a:lnSpc>
                        <a:tabLst>
                          <a:tab pos="0" algn="l"/>
                        </a:tabLst>
                      </a:pPr>
                      <a:r>
                        <a:rPr lang="en-US" sz="2000" b="0" strike="noStrike" spc="-1">
                          <a:solidFill>
                            <a:schemeClr val="dk1"/>
                          </a:solidFill>
                          <a:latin typeface="Calibri"/>
                        </a:rPr>
                        <a:t>Bias, %</a:t>
                      </a:r>
                      <a:endParaRPr lang="en-US" sz="2000" b="0" strike="noStrike" spc="-1">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ct val="150000"/>
                        </a:lnSpc>
                        <a:tabLst>
                          <a:tab pos="0" algn="l"/>
                        </a:tabLst>
                      </a:pPr>
                      <a:r>
                        <a:rPr lang="en-US" sz="2000" b="0" strike="noStrike" spc="-1">
                          <a:solidFill>
                            <a:schemeClr val="dk1"/>
                          </a:solidFill>
                          <a:latin typeface="Calibri"/>
                        </a:rPr>
                        <a:t>SDD</a:t>
                      </a:r>
                      <a:r>
                        <a:rPr lang="ru-RU" sz="2000" b="0" strike="noStrike" spc="-1">
                          <a:solidFill>
                            <a:schemeClr val="dk1"/>
                          </a:solidFill>
                          <a:latin typeface="Calibri"/>
                        </a:rPr>
                        <a:t>, %</a:t>
                      </a:r>
                      <a:endParaRPr lang="en-US" sz="2000" b="0" strike="noStrike" spc="-1">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ct val="150000"/>
                        </a:lnSpc>
                        <a:tabLst>
                          <a:tab pos="0" algn="l"/>
                        </a:tabLst>
                      </a:pPr>
                      <a:r>
                        <a:rPr lang="en-US" sz="2000" b="0" strike="noStrike" spc="-1" dirty="0">
                          <a:solidFill>
                            <a:schemeClr val="dk1"/>
                          </a:solidFill>
                          <a:latin typeface="Calibri"/>
                        </a:rPr>
                        <a:t>Bias</a:t>
                      </a:r>
                      <a:r>
                        <a:rPr lang="ru-RU" sz="2000" b="0" strike="noStrike" spc="-1" dirty="0">
                          <a:solidFill>
                            <a:schemeClr val="dk1"/>
                          </a:solidFill>
                          <a:latin typeface="Calibri"/>
                        </a:rPr>
                        <a:t>, %</a:t>
                      </a:r>
                      <a:endParaRPr lang="en-US" sz="20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ct val="150000"/>
                        </a:lnSpc>
                        <a:tabLst>
                          <a:tab pos="0" algn="l"/>
                        </a:tabLst>
                      </a:pPr>
                      <a:r>
                        <a:rPr lang="en-US" sz="2000" b="0" strike="noStrike" spc="-1">
                          <a:solidFill>
                            <a:schemeClr val="dk1"/>
                          </a:solidFill>
                          <a:latin typeface="Calibri"/>
                        </a:rPr>
                        <a:t>SDD</a:t>
                      </a:r>
                      <a:r>
                        <a:rPr lang="ru-RU" sz="2000" b="0" strike="noStrike" spc="-1">
                          <a:solidFill>
                            <a:schemeClr val="dk1"/>
                          </a:solidFill>
                          <a:latin typeface="Calibri"/>
                        </a:rPr>
                        <a:t>, %</a:t>
                      </a:r>
                      <a:endParaRPr lang="en-US" sz="2000" b="0" strike="noStrike" spc="-1">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4"/>
                  </a:ext>
                </a:extLst>
              </a:tr>
              <a:tr h="382164">
                <a:tc>
                  <a:txBody>
                    <a:bodyPr/>
                    <a:lstStyle/>
                    <a:p>
                      <a:pPr algn="ctr" defTabSz="914400">
                        <a:lnSpc>
                          <a:spcPct val="150000"/>
                        </a:lnSpc>
                        <a:tabLst>
                          <a:tab pos="0" algn="l"/>
                        </a:tabLst>
                      </a:pPr>
                      <a:r>
                        <a:rPr lang="ru-RU" sz="2000" b="0" strike="noStrike" spc="-1">
                          <a:solidFill>
                            <a:schemeClr val="dk1"/>
                          </a:solidFill>
                          <a:latin typeface="Calibri"/>
                        </a:rPr>
                        <a:t>-2.22</a:t>
                      </a:r>
                      <a:endParaRPr lang="en-US" sz="2000" b="0" strike="noStrike" spc="-1">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ct val="150000"/>
                        </a:lnSpc>
                        <a:tabLst>
                          <a:tab pos="0" algn="l"/>
                        </a:tabLst>
                      </a:pPr>
                      <a:r>
                        <a:rPr lang="ru-RU" sz="2000" b="0" strike="noStrike" spc="-1">
                          <a:solidFill>
                            <a:schemeClr val="dk1"/>
                          </a:solidFill>
                          <a:latin typeface="Calibri"/>
                        </a:rPr>
                        <a:t>2.73</a:t>
                      </a:r>
                      <a:endParaRPr lang="en-US" sz="2000" b="0" strike="noStrike" spc="-1">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ct val="150000"/>
                        </a:lnSpc>
                        <a:tabLst>
                          <a:tab pos="0" algn="l"/>
                        </a:tabLst>
                      </a:pPr>
                      <a:r>
                        <a:rPr lang="ru-RU" sz="2000" b="0" strike="noStrike" spc="-1" dirty="0">
                          <a:solidFill>
                            <a:schemeClr val="dk1"/>
                          </a:solidFill>
                          <a:latin typeface="Calibri"/>
                        </a:rPr>
                        <a:t>-0.41</a:t>
                      </a:r>
                      <a:endParaRPr lang="en-US" sz="20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ct val="150000"/>
                        </a:lnSpc>
                        <a:tabLst>
                          <a:tab pos="0" algn="l"/>
                        </a:tabLst>
                      </a:pPr>
                      <a:r>
                        <a:rPr lang="ru-RU" sz="2000" b="0" strike="noStrike" spc="-1" dirty="0">
                          <a:solidFill>
                            <a:schemeClr val="dk1"/>
                          </a:solidFill>
                          <a:latin typeface="Calibri"/>
                        </a:rPr>
                        <a:t>2.67</a:t>
                      </a:r>
                      <a:endParaRPr lang="en-US" sz="20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5"/>
                  </a:ext>
                </a:extLst>
              </a:tr>
            </a:tbl>
          </a:graphicData>
        </a:graphic>
      </p:graphicFrame>
      <p:sp>
        <p:nvSpPr>
          <p:cNvPr id="2" name="Нижний колонтитул 1">
            <a:extLst>
              <a:ext uri="{FF2B5EF4-FFF2-40B4-BE49-F238E27FC236}">
                <a16:creationId xmlns:a16="http://schemas.microsoft.com/office/drawing/2014/main" id="{13394A07-BB7A-42F4-9428-BB7D4B4D17AA}"/>
              </a:ext>
            </a:extLst>
          </p:cNvPr>
          <p:cNvSpPr>
            <a:spLocks noGrp="1"/>
          </p:cNvSpPr>
          <p:nvPr>
            <p:ph type="ftr" idx="26"/>
          </p:nvPr>
        </p:nvSpPr>
        <p:spPr>
          <a:xfrm>
            <a:off x="240406" y="5297040"/>
            <a:ext cx="4792800" cy="253200"/>
          </a:xfrm>
        </p:spPr>
        <p:txBody>
          <a:bodyPr/>
          <a:lstStyle/>
          <a:p>
            <a:r>
              <a:rPr lang="ru-RU" dirty="0"/>
              <a:t>Оптика атмосферы и океана. Физика атмосферы. Санкт-Петербург, 1-4 июля 2024</a:t>
            </a:r>
          </a:p>
        </p:txBody>
      </p:sp>
      <p:sp>
        <p:nvSpPr>
          <p:cNvPr id="3" name="Номер слайда 2">
            <a:extLst>
              <a:ext uri="{FF2B5EF4-FFF2-40B4-BE49-F238E27FC236}">
                <a16:creationId xmlns:a16="http://schemas.microsoft.com/office/drawing/2014/main" id="{53D6B146-D3A3-41C2-8B17-D8A15A925A08}"/>
              </a:ext>
            </a:extLst>
          </p:cNvPr>
          <p:cNvSpPr>
            <a:spLocks noGrp="1"/>
          </p:cNvSpPr>
          <p:nvPr>
            <p:ph type="sldNum" idx="27"/>
          </p:nvPr>
        </p:nvSpPr>
        <p:spPr/>
        <p:txBody>
          <a:bodyPr/>
          <a:lstStyle/>
          <a:p>
            <a:fld id="{3710F827-B089-4CEB-8BCC-32ABA93EC93D}" type="slidenum">
              <a:rPr lang="en-US" smtClean="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79E6E9F3-0ED8-2AF5-131F-8738E29287AF}"/>
              </a:ext>
            </a:extLst>
          </p:cNvPr>
          <p:cNvGraphicFramePr>
            <a:graphicFrameLocks noGrp="1"/>
          </p:cNvGraphicFramePr>
          <p:nvPr>
            <p:extLst>
              <p:ext uri="{D42A27DB-BD31-4B8C-83A1-F6EECF244321}">
                <p14:modId xmlns:p14="http://schemas.microsoft.com/office/powerpoint/2010/main" val="3011667698"/>
              </p:ext>
            </p:extLst>
          </p:nvPr>
        </p:nvGraphicFramePr>
        <p:xfrm>
          <a:off x="331478" y="811920"/>
          <a:ext cx="6957044" cy="3567065"/>
        </p:xfrm>
        <a:graphic>
          <a:graphicData uri="http://schemas.openxmlformats.org/drawingml/2006/table">
            <a:tbl>
              <a:tblPr firstRow="1" firstCol="1" bandRow="1">
                <a:tableStyleId>{5C22544A-7EE6-4342-B048-85BDC9FD1C3A}</a:tableStyleId>
              </a:tblPr>
              <a:tblGrid>
                <a:gridCol w="1143000">
                  <a:extLst>
                    <a:ext uri="{9D8B030D-6E8A-4147-A177-3AD203B41FA5}">
                      <a16:colId xmlns:a16="http://schemas.microsoft.com/office/drawing/2014/main" val="2686181486"/>
                    </a:ext>
                  </a:extLst>
                </a:gridCol>
                <a:gridCol w="791227">
                  <a:extLst>
                    <a:ext uri="{9D8B030D-6E8A-4147-A177-3AD203B41FA5}">
                      <a16:colId xmlns:a16="http://schemas.microsoft.com/office/drawing/2014/main" val="2635756406"/>
                    </a:ext>
                  </a:extLst>
                </a:gridCol>
                <a:gridCol w="712803">
                  <a:extLst>
                    <a:ext uri="{9D8B030D-6E8A-4147-A177-3AD203B41FA5}">
                      <a16:colId xmlns:a16="http://schemas.microsoft.com/office/drawing/2014/main" val="4160359356"/>
                    </a:ext>
                  </a:extLst>
                </a:gridCol>
                <a:gridCol w="700681">
                  <a:extLst>
                    <a:ext uri="{9D8B030D-6E8A-4147-A177-3AD203B41FA5}">
                      <a16:colId xmlns:a16="http://schemas.microsoft.com/office/drawing/2014/main" val="3685627919"/>
                    </a:ext>
                  </a:extLst>
                </a:gridCol>
                <a:gridCol w="700681">
                  <a:extLst>
                    <a:ext uri="{9D8B030D-6E8A-4147-A177-3AD203B41FA5}">
                      <a16:colId xmlns:a16="http://schemas.microsoft.com/office/drawing/2014/main" val="2344506557"/>
                    </a:ext>
                  </a:extLst>
                </a:gridCol>
                <a:gridCol w="603683">
                  <a:extLst>
                    <a:ext uri="{9D8B030D-6E8A-4147-A177-3AD203B41FA5}">
                      <a16:colId xmlns:a16="http://schemas.microsoft.com/office/drawing/2014/main" val="2894421395"/>
                    </a:ext>
                  </a:extLst>
                </a:gridCol>
                <a:gridCol w="603683">
                  <a:extLst>
                    <a:ext uri="{9D8B030D-6E8A-4147-A177-3AD203B41FA5}">
                      <a16:colId xmlns:a16="http://schemas.microsoft.com/office/drawing/2014/main" val="2210875560"/>
                    </a:ext>
                  </a:extLst>
                </a:gridCol>
                <a:gridCol w="613254">
                  <a:extLst>
                    <a:ext uri="{9D8B030D-6E8A-4147-A177-3AD203B41FA5}">
                      <a16:colId xmlns:a16="http://schemas.microsoft.com/office/drawing/2014/main" val="3425909627"/>
                    </a:ext>
                  </a:extLst>
                </a:gridCol>
                <a:gridCol w="613254">
                  <a:extLst>
                    <a:ext uri="{9D8B030D-6E8A-4147-A177-3AD203B41FA5}">
                      <a16:colId xmlns:a16="http://schemas.microsoft.com/office/drawing/2014/main" val="4281076914"/>
                    </a:ext>
                  </a:extLst>
                </a:gridCol>
                <a:gridCol w="474778">
                  <a:extLst>
                    <a:ext uri="{9D8B030D-6E8A-4147-A177-3AD203B41FA5}">
                      <a16:colId xmlns:a16="http://schemas.microsoft.com/office/drawing/2014/main" val="3412613267"/>
                    </a:ext>
                  </a:extLst>
                </a:gridCol>
              </a:tblGrid>
              <a:tr h="366665">
                <a:tc rowSpan="2">
                  <a:txBody>
                    <a:bodyPr/>
                    <a:lstStyle/>
                    <a:p>
                      <a:pPr marL="0" marR="0">
                        <a:spcBef>
                          <a:spcPts val="0"/>
                        </a:spcBef>
                        <a:spcAft>
                          <a:spcPts val="0"/>
                        </a:spcAft>
                      </a:pPr>
                      <a:r>
                        <a:rPr lang="ru-RU" sz="1400" dirty="0">
                          <a:effectLst/>
                        </a:rPr>
                        <a:t>станция</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rowSpan="2">
                  <a:txBody>
                    <a:bodyPr/>
                    <a:lstStyle/>
                    <a:p>
                      <a:pPr marL="0" marR="0">
                        <a:spcBef>
                          <a:spcPts val="0"/>
                        </a:spcBef>
                        <a:spcAft>
                          <a:spcPts val="0"/>
                        </a:spcAft>
                      </a:pPr>
                      <a:r>
                        <a:rPr lang="ru-RU" sz="1400">
                          <a:effectLst/>
                        </a:rPr>
                        <a:t>Широта</a:t>
                      </a:r>
                      <a:r>
                        <a:rPr lang="en-US" sz="1400">
                          <a:effectLst/>
                        </a:rPr>
                        <a:t>, </a:t>
                      </a:r>
                      <a:r>
                        <a:rPr lang="ru-RU" sz="1400">
                          <a:effectLst/>
                        </a:rPr>
                        <a:t>градусы</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gridSpan="2">
                  <a:txBody>
                    <a:bodyPr/>
                    <a:lstStyle/>
                    <a:p>
                      <a:pPr marL="0" marR="0">
                        <a:spcBef>
                          <a:spcPts val="0"/>
                        </a:spcBef>
                        <a:spcAft>
                          <a:spcPts val="0"/>
                        </a:spcAft>
                      </a:pPr>
                      <a:r>
                        <a:rPr lang="ru-RU" sz="1400">
                          <a:effectLst/>
                        </a:rPr>
                        <a:t>Озонозонды</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hMerge="1">
                  <a:txBody>
                    <a:bodyPr/>
                    <a:lstStyle/>
                    <a:p>
                      <a:endParaRPr lang="en-US"/>
                    </a:p>
                  </a:txBody>
                  <a:tcPr/>
                </a:tc>
                <a:tc gridSpan="2">
                  <a:txBody>
                    <a:bodyPr/>
                    <a:lstStyle/>
                    <a:p>
                      <a:pPr marL="0" marR="0">
                        <a:spcBef>
                          <a:spcPts val="0"/>
                        </a:spcBef>
                        <a:spcAft>
                          <a:spcPts val="0"/>
                        </a:spcAft>
                      </a:pPr>
                      <a:r>
                        <a:rPr lang="ru-RU" sz="1400" dirty="0">
                          <a:effectLst/>
                        </a:rPr>
                        <a:t>ИКФС-2</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hMerge="1">
                  <a:txBody>
                    <a:bodyPr/>
                    <a:lstStyle/>
                    <a:p>
                      <a:endParaRPr lang="en-US"/>
                    </a:p>
                  </a:txBody>
                  <a:tcPr/>
                </a:tc>
                <a:tc gridSpan="2">
                  <a:txBody>
                    <a:bodyPr/>
                    <a:lstStyle/>
                    <a:p>
                      <a:pPr marL="0" marR="0">
                        <a:spcBef>
                          <a:spcPts val="0"/>
                        </a:spcBef>
                        <a:spcAft>
                          <a:spcPts val="0"/>
                        </a:spcAft>
                      </a:pPr>
                      <a:r>
                        <a:rPr lang="ru-RU" sz="1400">
                          <a:effectLst/>
                        </a:rPr>
                        <a:t>Разности абс.</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hMerge="1">
                  <a:txBody>
                    <a:bodyPr/>
                    <a:lstStyle/>
                    <a:p>
                      <a:endParaRPr lang="en-US"/>
                    </a:p>
                  </a:txBody>
                  <a:tcPr/>
                </a:tc>
                <a:tc gridSpan="2">
                  <a:txBody>
                    <a:bodyPr/>
                    <a:lstStyle/>
                    <a:p>
                      <a:pPr marL="0" marR="0">
                        <a:spcBef>
                          <a:spcPts val="0"/>
                        </a:spcBef>
                        <a:spcAft>
                          <a:spcPts val="0"/>
                        </a:spcAft>
                      </a:pPr>
                      <a:r>
                        <a:rPr lang="ru-RU" sz="1400">
                          <a:effectLst/>
                        </a:rPr>
                        <a:t>Разности отн.</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hMerge="1">
                  <a:txBody>
                    <a:bodyPr/>
                    <a:lstStyle/>
                    <a:p>
                      <a:endParaRPr lang="en-US"/>
                    </a:p>
                  </a:txBody>
                  <a:tcPr/>
                </a:tc>
                <a:extLst>
                  <a:ext uri="{0D108BD9-81ED-4DB2-BD59-A6C34878D82A}">
                    <a16:rowId xmlns:a16="http://schemas.microsoft.com/office/drawing/2014/main" val="1222934607"/>
                  </a:ext>
                </a:extLst>
              </a:tr>
              <a:tr h="36666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ru-RU" sz="1400">
                          <a:effectLst/>
                        </a:rPr>
                        <a:t>среднее</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dirty="0">
                          <a:effectLst/>
                        </a:rPr>
                        <a:t>STD</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среднее</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STD</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Δ</a:t>
                      </a:r>
                      <a:r>
                        <a:rPr lang="en-US" sz="1400">
                          <a:effectLst/>
                        </a:rPr>
                        <a:t>, DU</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Ϭ</a:t>
                      </a:r>
                      <a:r>
                        <a:rPr lang="en-US" sz="1400">
                          <a:effectLst/>
                        </a:rPr>
                        <a:t>, DU</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Δ</a:t>
                      </a:r>
                      <a:r>
                        <a:rPr lang="en-US" sz="1400">
                          <a:effectLst/>
                        </a:rPr>
                        <a:t>, %</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Ϭ</a:t>
                      </a:r>
                      <a:r>
                        <a:rPr lang="en-US" sz="1400">
                          <a:effectLst/>
                        </a:rPr>
                        <a:t>, %</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extLst>
                  <a:ext uri="{0D108BD9-81ED-4DB2-BD59-A6C34878D82A}">
                    <a16:rowId xmlns:a16="http://schemas.microsoft.com/office/drawing/2014/main" val="3449518333"/>
                  </a:ext>
                </a:extLst>
              </a:tr>
              <a:tr h="194408">
                <a:tc>
                  <a:txBody>
                    <a:bodyPr/>
                    <a:lstStyle/>
                    <a:p>
                      <a:pPr marL="0" marR="0">
                        <a:spcBef>
                          <a:spcPts val="0"/>
                        </a:spcBef>
                        <a:spcAft>
                          <a:spcPts val="0"/>
                        </a:spcAft>
                      </a:pPr>
                      <a:r>
                        <a:rPr lang="en-US" sz="1400">
                          <a:effectLst/>
                        </a:rPr>
                        <a:t>Alert</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82.5</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336.3</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58.1</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342.</a:t>
                      </a:r>
                      <a:r>
                        <a:rPr lang="ru-RU" sz="1400">
                          <a:effectLst/>
                        </a:rPr>
                        <a:t>1</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63.3</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5.8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31.7</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2.0</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10.8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extLst>
                  <a:ext uri="{0D108BD9-81ED-4DB2-BD59-A6C34878D82A}">
                    <a16:rowId xmlns:a16="http://schemas.microsoft.com/office/drawing/2014/main" val="867964001"/>
                  </a:ext>
                </a:extLst>
              </a:tr>
              <a:tr h="194408">
                <a:tc>
                  <a:txBody>
                    <a:bodyPr/>
                    <a:lstStyle/>
                    <a:p>
                      <a:pPr marL="0" marR="0">
                        <a:spcBef>
                          <a:spcPts val="0"/>
                        </a:spcBef>
                        <a:spcAft>
                          <a:spcPts val="0"/>
                        </a:spcAft>
                      </a:pPr>
                      <a:r>
                        <a:rPr lang="en-US" sz="1400">
                          <a:effectLst/>
                        </a:rPr>
                        <a:t>Eureka</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79.99</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365.7</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81.4</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372.8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91.4</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7.1</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32.9</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1.7</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8.8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extLst>
                  <a:ext uri="{0D108BD9-81ED-4DB2-BD59-A6C34878D82A}">
                    <a16:rowId xmlns:a16="http://schemas.microsoft.com/office/drawing/2014/main" val="3406855752"/>
                  </a:ext>
                </a:extLst>
              </a:tr>
              <a:tr h="194408">
                <a:tc>
                  <a:txBody>
                    <a:bodyPr/>
                    <a:lstStyle/>
                    <a:p>
                      <a:pPr marL="0" marR="0">
                        <a:spcBef>
                          <a:spcPts val="0"/>
                        </a:spcBef>
                        <a:spcAft>
                          <a:spcPts val="0"/>
                        </a:spcAft>
                      </a:pPr>
                      <a:r>
                        <a:rPr lang="en-US" sz="1400">
                          <a:effectLst/>
                        </a:rPr>
                        <a:t>Ny-Alesund</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78.93</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342.</a:t>
                      </a:r>
                      <a:r>
                        <a:rPr lang="en-US" sz="1400">
                          <a:effectLst/>
                        </a:rPr>
                        <a:t>6 </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dirty="0">
                          <a:effectLst/>
                        </a:rPr>
                        <a:t>65.6</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336.7</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66.36</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-5.9     </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26.</a:t>
                      </a:r>
                      <a:r>
                        <a:rPr lang="en-US" sz="1400">
                          <a:effectLst/>
                        </a:rPr>
                        <a:t>1</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-1.6</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7.2</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extLst>
                  <a:ext uri="{0D108BD9-81ED-4DB2-BD59-A6C34878D82A}">
                    <a16:rowId xmlns:a16="http://schemas.microsoft.com/office/drawing/2014/main" val="1835433032"/>
                  </a:ext>
                </a:extLst>
              </a:tr>
              <a:tr h="194408">
                <a:tc>
                  <a:txBody>
                    <a:bodyPr/>
                    <a:lstStyle/>
                    <a:p>
                      <a:pPr marL="0" marR="0">
                        <a:spcBef>
                          <a:spcPts val="0"/>
                        </a:spcBef>
                        <a:spcAft>
                          <a:spcPts val="0"/>
                        </a:spcAft>
                      </a:pPr>
                      <a:r>
                        <a:rPr lang="ru-RU" sz="1400">
                          <a:effectLst/>
                        </a:rPr>
                        <a:t>Resolute       </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74.71</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gridSpan="8">
                  <a:txBody>
                    <a:bodyPr/>
                    <a:lstStyle/>
                    <a:p>
                      <a:pPr marL="0" marR="0">
                        <a:spcBef>
                          <a:spcPts val="0"/>
                        </a:spcBef>
                        <a:spcAft>
                          <a:spcPts val="0"/>
                        </a:spcAft>
                      </a:pPr>
                      <a:r>
                        <a:rPr lang="ru-RU" sz="1400">
                          <a:effectLst/>
                        </a:rPr>
                        <a:t>Мало данных</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87385339"/>
                  </a:ext>
                </a:extLst>
              </a:tr>
              <a:tr h="198120">
                <a:tc>
                  <a:txBody>
                    <a:bodyPr/>
                    <a:lstStyle/>
                    <a:p>
                      <a:pPr marL="0" marR="0">
                        <a:spcBef>
                          <a:spcPts val="0"/>
                        </a:spcBef>
                        <a:spcAft>
                          <a:spcPts val="0"/>
                        </a:spcAft>
                      </a:pPr>
                      <a:r>
                        <a:rPr lang="ru-RU" sz="1400" dirty="0" err="1">
                          <a:effectLst/>
                        </a:rPr>
                        <a:t>Scoresbysund</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dirty="0">
                          <a:effectLst/>
                        </a:rPr>
                        <a:t>70.48</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dirty="0">
                          <a:effectLst/>
                        </a:rPr>
                        <a:t>331.5 </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dirty="0">
                          <a:effectLst/>
                        </a:rPr>
                        <a:t>55.</a:t>
                      </a:r>
                      <a:r>
                        <a:rPr lang="en-US" sz="1400" dirty="0">
                          <a:effectLst/>
                        </a:rPr>
                        <a:t>9</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dirty="0">
                          <a:effectLst/>
                        </a:rPr>
                        <a:t>339.8</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dirty="0">
                          <a:effectLst/>
                        </a:rPr>
                        <a:t>52.7</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dirty="0">
                          <a:effectLst/>
                        </a:rPr>
                        <a:t>8.3</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dirty="0">
                          <a:effectLst/>
                        </a:rPr>
                        <a:t>27.3</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dirty="0">
                          <a:effectLst/>
                        </a:rPr>
                        <a:t>3.0</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dirty="0">
                          <a:effectLst/>
                        </a:rPr>
                        <a:t>8.0</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extLst>
                  <a:ext uri="{0D108BD9-81ED-4DB2-BD59-A6C34878D82A}">
                    <a16:rowId xmlns:a16="http://schemas.microsoft.com/office/drawing/2014/main" val="1079529626"/>
                  </a:ext>
                </a:extLst>
              </a:tr>
              <a:tr h="194408">
                <a:tc>
                  <a:txBody>
                    <a:bodyPr/>
                    <a:lstStyle/>
                    <a:p>
                      <a:pPr marL="0" marR="0">
                        <a:spcBef>
                          <a:spcPts val="0"/>
                        </a:spcBef>
                        <a:spcAft>
                          <a:spcPts val="0"/>
                        </a:spcAft>
                      </a:pPr>
                      <a:r>
                        <a:rPr lang="ru-RU" sz="1400">
                          <a:effectLst/>
                        </a:rPr>
                        <a:t>Sodankyla   </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67.36</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340.0 </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61.9</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335.8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58.2</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-4.2     </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26.</a:t>
                      </a:r>
                      <a:r>
                        <a:rPr lang="en-US" sz="1400">
                          <a:effectLst/>
                        </a:rPr>
                        <a:t>2</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-0.</a:t>
                      </a:r>
                      <a:r>
                        <a:rPr lang="en-US" sz="1400">
                          <a:effectLst/>
                        </a:rPr>
                        <a:t>7</a:t>
                      </a:r>
                      <a:r>
                        <a:rPr lang="ru-RU" sz="1400">
                          <a:effectLst/>
                        </a:rPr>
                        <a:t>      </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9.0</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extLst>
                  <a:ext uri="{0D108BD9-81ED-4DB2-BD59-A6C34878D82A}">
                    <a16:rowId xmlns:a16="http://schemas.microsoft.com/office/drawing/2014/main" val="3434781438"/>
                  </a:ext>
                </a:extLst>
              </a:tr>
              <a:tr h="194408">
                <a:tc>
                  <a:txBody>
                    <a:bodyPr/>
                    <a:lstStyle/>
                    <a:p>
                      <a:pPr marL="0" marR="0">
                        <a:spcBef>
                          <a:spcPts val="0"/>
                        </a:spcBef>
                        <a:spcAft>
                          <a:spcPts val="0"/>
                        </a:spcAft>
                      </a:pPr>
                      <a:r>
                        <a:rPr lang="en-US" sz="1400">
                          <a:effectLst/>
                        </a:rPr>
                        <a:t>Lerwi</a:t>
                      </a:r>
                      <a:r>
                        <a:rPr lang="ru-RU" sz="1400">
                          <a:effectLst/>
                        </a:rPr>
                        <a:t>с</a:t>
                      </a:r>
                      <a:r>
                        <a:rPr lang="en-US" sz="1400">
                          <a:effectLst/>
                        </a:rPr>
                        <a:t>k</a:t>
                      </a:r>
                      <a:r>
                        <a:rPr lang="ru-RU" sz="1400">
                          <a:effectLst/>
                        </a:rPr>
                        <a:t> </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60.13</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326.9</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49.5</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327.</a:t>
                      </a:r>
                      <a:r>
                        <a:rPr lang="en-US" sz="1400">
                          <a:effectLst/>
                        </a:rPr>
                        <a:t>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46.</a:t>
                      </a:r>
                      <a:r>
                        <a:rPr lang="en-US" sz="1400">
                          <a:effectLst/>
                        </a:rPr>
                        <a:t>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0.</a:t>
                      </a:r>
                      <a:r>
                        <a:rPr lang="en-US" sz="1400">
                          <a:effectLst/>
                        </a:rPr>
                        <a:t>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25.0</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0.6      </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7.</a:t>
                      </a:r>
                      <a:r>
                        <a:rPr lang="en-US" sz="1400">
                          <a:effectLst/>
                        </a:rPr>
                        <a:t>6</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extLst>
                  <a:ext uri="{0D108BD9-81ED-4DB2-BD59-A6C34878D82A}">
                    <a16:rowId xmlns:a16="http://schemas.microsoft.com/office/drawing/2014/main" val="656626840"/>
                  </a:ext>
                </a:extLst>
              </a:tr>
              <a:tr h="194408">
                <a:tc>
                  <a:txBody>
                    <a:bodyPr/>
                    <a:lstStyle/>
                    <a:p>
                      <a:pPr marL="0" marR="0">
                        <a:spcBef>
                          <a:spcPts val="0"/>
                        </a:spcBef>
                        <a:spcAft>
                          <a:spcPts val="0"/>
                        </a:spcAft>
                      </a:pPr>
                      <a:r>
                        <a:rPr lang="en-US" sz="1400">
                          <a:effectLst/>
                        </a:rPr>
                        <a:t>UCCLE </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50.48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32</a:t>
                      </a:r>
                      <a:r>
                        <a:rPr lang="en-US" sz="1400">
                          <a:effectLst/>
                        </a:rPr>
                        <a:t>1</a:t>
                      </a:r>
                      <a:r>
                        <a:rPr lang="ru-RU" sz="1400">
                          <a:effectLst/>
                        </a:rPr>
                        <a:t>.</a:t>
                      </a:r>
                      <a:r>
                        <a:rPr lang="en-US" sz="1400">
                          <a:effectLst/>
                        </a:rPr>
                        <a:t>2</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4</a:t>
                      </a:r>
                      <a:r>
                        <a:rPr lang="en-US" sz="1400">
                          <a:effectLst/>
                        </a:rPr>
                        <a:t>4</a:t>
                      </a:r>
                      <a:r>
                        <a:rPr lang="ru-RU" sz="1400">
                          <a:effectLst/>
                        </a:rPr>
                        <a:t>.</a:t>
                      </a:r>
                      <a:r>
                        <a:rPr lang="en-US" sz="1400">
                          <a:effectLst/>
                        </a:rPr>
                        <a:t>3</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318.9</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40.</a:t>
                      </a:r>
                      <a:r>
                        <a:rPr lang="en-US" sz="1400">
                          <a:effectLst/>
                        </a:rPr>
                        <a:t>3</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a:t>
                      </a:r>
                      <a:r>
                        <a:rPr lang="en-US" sz="1400">
                          <a:effectLst/>
                        </a:rPr>
                        <a:t>2.3</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2</a:t>
                      </a:r>
                      <a:r>
                        <a:rPr lang="en-US" sz="1400">
                          <a:effectLst/>
                        </a:rPr>
                        <a:t>3</a:t>
                      </a:r>
                      <a:r>
                        <a:rPr lang="ru-RU" sz="1400">
                          <a:effectLst/>
                        </a:rPr>
                        <a:t>.</a:t>
                      </a:r>
                      <a:r>
                        <a:rPr lang="en-US" sz="1400">
                          <a:effectLst/>
                        </a:rPr>
                        <a:t>7</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-0.</a:t>
                      </a:r>
                      <a:r>
                        <a:rPr lang="en-US" sz="1400">
                          <a:effectLst/>
                        </a:rPr>
                        <a:t>3</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7.3</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extLst>
                  <a:ext uri="{0D108BD9-81ED-4DB2-BD59-A6C34878D82A}">
                    <a16:rowId xmlns:a16="http://schemas.microsoft.com/office/drawing/2014/main" val="2389505099"/>
                  </a:ext>
                </a:extLst>
              </a:tr>
              <a:tr h="194408">
                <a:tc>
                  <a:txBody>
                    <a:bodyPr/>
                    <a:lstStyle/>
                    <a:p>
                      <a:pPr marL="0" marR="0">
                        <a:spcBef>
                          <a:spcPts val="0"/>
                        </a:spcBef>
                        <a:spcAft>
                          <a:spcPts val="0"/>
                        </a:spcAft>
                      </a:pPr>
                      <a:r>
                        <a:rPr lang="ru-RU" sz="1400">
                          <a:effectLst/>
                        </a:rPr>
                        <a:t>Madrid </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40.47</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313.4</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34.2</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309.</a:t>
                      </a:r>
                      <a:r>
                        <a:rPr lang="en-US" sz="1400">
                          <a:effectLst/>
                        </a:rPr>
                        <a:t>5 </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33.1</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-3.</a:t>
                      </a:r>
                      <a:r>
                        <a:rPr lang="en-US" sz="1400">
                          <a:effectLst/>
                        </a:rPr>
                        <a:t>9</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17.2</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-1.1</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5.3</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extLst>
                  <a:ext uri="{0D108BD9-81ED-4DB2-BD59-A6C34878D82A}">
                    <a16:rowId xmlns:a16="http://schemas.microsoft.com/office/drawing/2014/main" val="2697528700"/>
                  </a:ext>
                </a:extLst>
              </a:tr>
              <a:tr h="194408">
                <a:tc>
                  <a:txBody>
                    <a:bodyPr/>
                    <a:lstStyle/>
                    <a:p>
                      <a:pPr marL="0" marR="0">
                        <a:spcBef>
                          <a:spcPts val="0"/>
                        </a:spcBef>
                        <a:spcAft>
                          <a:spcPts val="0"/>
                        </a:spcAft>
                      </a:pPr>
                      <a:r>
                        <a:rPr lang="en-US" sz="1400">
                          <a:effectLst/>
                        </a:rPr>
                        <a:t>Hohenpeisen</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47.8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299.0</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33.7</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318.8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33.4</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19.8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19.4</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en-US" sz="1400">
                          <a:effectLst/>
                        </a:rPr>
                        <a:t>6.9</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6.</a:t>
                      </a:r>
                      <a:r>
                        <a:rPr lang="en-US" sz="1400">
                          <a:effectLst/>
                        </a:rPr>
                        <a:t>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extLst>
                  <a:ext uri="{0D108BD9-81ED-4DB2-BD59-A6C34878D82A}">
                    <a16:rowId xmlns:a16="http://schemas.microsoft.com/office/drawing/2014/main" val="591552966"/>
                  </a:ext>
                </a:extLst>
              </a:tr>
              <a:tr h="194408">
                <a:tc>
                  <a:txBody>
                    <a:bodyPr/>
                    <a:lstStyle/>
                    <a:p>
                      <a:pPr marL="0" marR="0">
                        <a:spcBef>
                          <a:spcPts val="0"/>
                        </a:spcBef>
                        <a:spcAft>
                          <a:spcPts val="0"/>
                        </a:spcAft>
                      </a:pPr>
                      <a:r>
                        <a:rPr lang="en-US" sz="1400">
                          <a:effectLst/>
                        </a:rPr>
                        <a:t>Costa Rica</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9.980</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gridSpan="8">
                  <a:txBody>
                    <a:bodyPr/>
                    <a:lstStyle/>
                    <a:p>
                      <a:pPr marL="0" marR="0">
                        <a:spcBef>
                          <a:spcPts val="0"/>
                        </a:spcBef>
                        <a:spcAft>
                          <a:spcPts val="0"/>
                        </a:spcAft>
                      </a:pPr>
                      <a:r>
                        <a:rPr lang="ru-RU" sz="1400" dirty="0">
                          <a:effectLst/>
                        </a:rPr>
                        <a:t>неадекватные данные (около 200 </a:t>
                      </a:r>
                      <a:r>
                        <a:rPr lang="en-US" sz="1400" dirty="0">
                          <a:effectLst/>
                        </a:rPr>
                        <a:t>DU</a:t>
                      </a:r>
                      <a:r>
                        <a:rPr lang="ru-RU" sz="1400" dirty="0">
                          <a:effectLst/>
                        </a:rPr>
                        <a:t>, тропики</a:t>
                      </a:r>
                      <a:r>
                        <a:rPr lang="en-US" sz="1400" dirty="0">
                          <a:effectLst/>
                        </a:rPr>
                        <a:t>)</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76477572"/>
                  </a:ext>
                </a:extLst>
              </a:tr>
              <a:tr h="366665">
                <a:tc>
                  <a:txBody>
                    <a:bodyPr/>
                    <a:lstStyle/>
                    <a:p>
                      <a:pPr marL="0" marR="0">
                        <a:spcBef>
                          <a:spcPts val="0"/>
                        </a:spcBef>
                        <a:spcAft>
                          <a:spcPts val="0"/>
                        </a:spcAft>
                      </a:pPr>
                      <a:r>
                        <a:rPr lang="ru-RU" sz="1400">
                          <a:effectLst/>
                        </a:rPr>
                        <a:t>Ascension Is. </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a:txBody>
                    <a:bodyPr/>
                    <a:lstStyle/>
                    <a:p>
                      <a:pPr marL="0" marR="0">
                        <a:spcBef>
                          <a:spcPts val="0"/>
                        </a:spcBef>
                        <a:spcAft>
                          <a:spcPts val="0"/>
                        </a:spcAft>
                      </a:pPr>
                      <a:r>
                        <a:rPr lang="ru-RU" sz="1400">
                          <a:effectLst/>
                        </a:rPr>
                        <a:t>-7.970</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gridSpan="8">
                  <a:txBody>
                    <a:bodyPr/>
                    <a:lstStyle/>
                    <a:p>
                      <a:pPr marL="0" marR="0">
                        <a:spcBef>
                          <a:spcPts val="0"/>
                        </a:spcBef>
                        <a:spcAft>
                          <a:spcPts val="0"/>
                        </a:spcAft>
                      </a:pPr>
                      <a:r>
                        <a:rPr lang="ru-RU" sz="1400" dirty="0">
                          <a:effectLst/>
                        </a:rPr>
                        <a:t>неадекватные данные (много менее 200 </a:t>
                      </a:r>
                      <a:r>
                        <a:rPr lang="en-US" sz="1400" dirty="0">
                          <a:effectLst/>
                        </a:rPr>
                        <a:t>DU</a:t>
                      </a:r>
                      <a:r>
                        <a:rPr lang="ru-RU" sz="1400" dirty="0">
                          <a:effectLst/>
                        </a:rPr>
                        <a:t>, тропики)</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823" marR="55823"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29082421"/>
                  </a:ext>
                </a:extLst>
              </a:tr>
            </a:tbl>
          </a:graphicData>
        </a:graphic>
      </p:graphicFrame>
      <p:sp>
        <p:nvSpPr>
          <p:cNvPr id="4" name="TextBox 3">
            <a:extLst>
              <a:ext uri="{FF2B5EF4-FFF2-40B4-BE49-F238E27FC236}">
                <a16:creationId xmlns:a16="http://schemas.microsoft.com/office/drawing/2014/main" id="{F6BC6293-1D36-D7F7-0B1A-0A993EDB5EF0}"/>
              </a:ext>
            </a:extLst>
          </p:cNvPr>
          <p:cNvSpPr txBox="1"/>
          <p:nvPr/>
        </p:nvSpPr>
        <p:spPr>
          <a:xfrm>
            <a:off x="500626" y="282903"/>
            <a:ext cx="6512039" cy="348878"/>
          </a:xfrm>
          <a:prstGeom prst="rect">
            <a:avLst/>
          </a:prstGeom>
          <a:noFill/>
        </p:spPr>
        <p:txBody>
          <a:bodyPr wrap="none" rtlCol="0">
            <a:spAutoFit/>
          </a:bodyPr>
          <a:lstStyle/>
          <a:p>
            <a:r>
              <a:rPr lang="en-US" sz="1667" dirty="0">
                <a:latin typeface="Times New Roman" panose="02020603050405020304" pitchFamily="18" charset="0"/>
                <a:cs typeface="Times New Roman" panose="02020603050405020304" pitchFamily="18" charset="0"/>
              </a:rPr>
              <a:t>Comparison of IKFS-2 TOC with ozone sounding data (100km, 24 hours)</a:t>
            </a:r>
            <a:endParaRPr lang="en-US" sz="1667" b="1" dirty="0">
              <a:solidFill>
                <a:srgbClr val="FF000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3DF568C2-37F3-867C-0D48-9E7A406314E0}"/>
              </a:ext>
            </a:extLst>
          </p:cNvPr>
          <p:cNvSpPr txBox="1"/>
          <p:nvPr/>
        </p:nvSpPr>
        <p:spPr>
          <a:xfrm>
            <a:off x="436108" y="4802193"/>
            <a:ext cx="5911234" cy="323165"/>
          </a:xfrm>
          <a:prstGeom prst="rect">
            <a:avLst/>
          </a:prstGeom>
          <a:noFill/>
        </p:spPr>
        <p:txBody>
          <a:bodyPr wrap="none" rtlCol="0">
            <a:spAutoFit/>
          </a:bodyPr>
          <a:lstStyle/>
          <a:p>
            <a:r>
              <a:rPr lang="en-US" sz="1500" dirty="0"/>
              <a:t>South Pole station not captured by IKFS-2 scan, minimum distance 150km</a:t>
            </a:r>
          </a:p>
        </p:txBody>
      </p:sp>
      <p:sp>
        <p:nvSpPr>
          <p:cNvPr id="2" name="Нижний колонтитул 1">
            <a:extLst>
              <a:ext uri="{FF2B5EF4-FFF2-40B4-BE49-F238E27FC236}">
                <a16:creationId xmlns:a16="http://schemas.microsoft.com/office/drawing/2014/main" id="{C2CDC26A-5CB1-4DD4-B13F-E510A11092F2}"/>
              </a:ext>
            </a:extLst>
          </p:cNvPr>
          <p:cNvSpPr>
            <a:spLocks noGrp="1"/>
          </p:cNvSpPr>
          <p:nvPr>
            <p:ph type="ftr" idx="26"/>
          </p:nvPr>
        </p:nvSpPr>
        <p:spPr>
          <a:xfrm>
            <a:off x="228600" y="5305497"/>
            <a:ext cx="5016000" cy="253200"/>
          </a:xfrm>
        </p:spPr>
        <p:txBody>
          <a:bodyPr/>
          <a:lstStyle/>
          <a:p>
            <a:r>
              <a:rPr lang="ru-RU" dirty="0"/>
              <a:t>Оптика атмосферы и океана. Физика атмосферы. Санкт-Петербург, 1-4 июля 2024</a:t>
            </a:r>
          </a:p>
        </p:txBody>
      </p:sp>
      <p:sp>
        <p:nvSpPr>
          <p:cNvPr id="6" name="Номер слайда 5">
            <a:extLst>
              <a:ext uri="{FF2B5EF4-FFF2-40B4-BE49-F238E27FC236}">
                <a16:creationId xmlns:a16="http://schemas.microsoft.com/office/drawing/2014/main" id="{F28F06A2-62B4-45A0-98DD-E9226973227C}"/>
              </a:ext>
            </a:extLst>
          </p:cNvPr>
          <p:cNvSpPr>
            <a:spLocks noGrp="1"/>
          </p:cNvSpPr>
          <p:nvPr>
            <p:ph type="sldNum" idx="27"/>
          </p:nvPr>
        </p:nvSpPr>
        <p:spPr/>
        <p:txBody>
          <a:bodyPr/>
          <a:lstStyle/>
          <a:p>
            <a:fld id="{3710F827-B089-4CEB-8BCC-32ABA93EC93D}" type="slidenum">
              <a:rPr lang="en-US" smtClean="0"/>
              <a:t>10</a:t>
            </a:fld>
            <a:endParaRPr lang="en-US"/>
          </a:p>
        </p:txBody>
      </p:sp>
    </p:spTree>
    <p:extLst>
      <p:ext uri="{BB962C8B-B14F-4D97-AF65-F5344CB8AC3E}">
        <p14:creationId xmlns:p14="http://schemas.microsoft.com/office/powerpoint/2010/main" val="1316645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Прямоугольник 3"/>
          <p:cNvSpPr/>
          <p:nvPr/>
        </p:nvSpPr>
        <p:spPr>
          <a:xfrm>
            <a:off x="215081" y="198752"/>
            <a:ext cx="7302300" cy="383509"/>
          </a:xfrm>
          <a:prstGeom prst="rect">
            <a:avLst/>
          </a:prstGeom>
          <a:noFill/>
          <a:ln w="0">
            <a:noFill/>
          </a:ln>
        </p:spPr>
        <p:style>
          <a:lnRef idx="0">
            <a:scrgbClr r="0" g="0" b="0"/>
          </a:lnRef>
          <a:fillRef idx="0">
            <a:scrgbClr r="0" g="0" b="0"/>
          </a:fillRef>
          <a:effectRef idx="0">
            <a:scrgbClr r="0" g="0" b="0"/>
          </a:effectRef>
          <a:fontRef idx="minor"/>
        </p:style>
        <p:txBody>
          <a:bodyPr lIns="75000" tIns="37500" rIns="75000" bIns="37500" anchor="t">
            <a:spAutoFit/>
          </a:bodyPr>
          <a:lstStyle/>
          <a:p>
            <a:pPr defTabSz="761970"/>
            <a:r>
              <a:rPr lang="en-US" sz="2000" b="1" spc="-1" dirty="0">
                <a:solidFill>
                  <a:srgbClr val="FF0000"/>
                </a:solidFill>
                <a:latin typeface="Calibri"/>
              </a:rPr>
              <a:t>Validation of the IKFS-2 TOCs by comparison with </a:t>
            </a:r>
            <a:r>
              <a:rPr lang="en-US" sz="2000" b="1" spc="-1" dirty="0" err="1">
                <a:solidFill>
                  <a:srgbClr val="FF0000"/>
                </a:solidFill>
                <a:latin typeface="Calibri"/>
              </a:rPr>
              <a:t>ozonosonde</a:t>
            </a:r>
            <a:r>
              <a:rPr lang="en-US" sz="2000" b="1" spc="-1" dirty="0">
                <a:solidFill>
                  <a:srgbClr val="FF0000"/>
                </a:solidFill>
                <a:latin typeface="Calibri"/>
              </a:rPr>
              <a:t> data</a:t>
            </a:r>
            <a:endParaRPr lang="en-US" sz="2000" spc="-1" dirty="0">
              <a:solidFill>
                <a:srgbClr val="000000"/>
              </a:solidFill>
              <a:latin typeface="Arial"/>
            </a:endParaRPr>
          </a:p>
        </p:txBody>
      </p:sp>
      <p:sp>
        <p:nvSpPr>
          <p:cNvPr id="100" name="TextBox 8"/>
          <p:cNvSpPr/>
          <p:nvPr/>
        </p:nvSpPr>
        <p:spPr>
          <a:xfrm>
            <a:off x="6037008" y="715021"/>
            <a:ext cx="1582992" cy="4461548"/>
          </a:xfrm>
          <a:prstGeom prst="rect">
            <a:avLst/>
          </a:prstGeom>
          <a:noFill/>
          <a:ln w="0">
            <a:noFill/>
          </a:ln>
        </p:spPr>
        <p:style>
          <a:lnRef idx="0">
            <a:scrgbClr r="0" g="0" b="0"/>
          </a:lnRef>
          <a:fillRef idx="0">
            <a:scrgbClr r="0" g="0" b="0"/>
          </a:fillRef>
          <a:effectRef idx="0">
            <a:scrgbClr r="0" g="0" b="0"/>
          </a:effectRef>
          <a:fontRef idx="minor"/>
        </p:style>
        <p:txBody>
          <a:bodyPr wrap="square" lIns="75000" tIns="37500" rIns="75000" bIns="37500" anchor="t">
            <a:spAutoFit/>
          </a:bodyPr>
          <a:lstStyle/>
          <a:p>
            <a:pPr defTabSz="761970"/>
            <a:r>
              <a:rPr lang="en-US" sz="1500" spc="-1" dirty="0">
                <a:solidFill>
                  <a:schemeClr val="dk1"/>
                </a:solidFill>
                <a:latin typeface="Calibri"/>
              </a:rPr>
              <a:t>The differences are consistent with the uncertainty of the TOC retrievals obtained from the ozone sounding data.</a:t>
            </a:r>
            <a:endParaRPr lang="en-US" sz="1500" spc="-1" dirty="0">
              <a:solidFill>
                <a:srgbClr val="000000"/>
              </a:solidFill>
              <a:latin typeface="Arial"/>
            </a:endParaRPr>
          </a:p>
          <a:p>
            <a:pPr defTabSz="761970"/>
            <a:endParaRPr lang="en-US" sz="1500" spc="-1" dirty="0">
              <a:solidFill>
                <a:srgbClr val="000000"/>
              </a:solidFill>
              <a:latin typeface="Arial"/>
            </a:endParaRPr>
          </a:p>
          <a:p>
            <a:pPr defTabSz="761970"/>
            <a:r>
              <a:rPr lang="en-US" sz="1500" spc="-1" dirty="0">
                <a:solidFill>
                  <a:schemeClr val="dk1"/>
                </a:solidFill>
                <a:latin typeface="Calibri"/>
              </a:rPr>
              <a:t>Specific conditions of comparison for the South Pole stations are caused by the Meteor-M N2 satellite orbit and the swath width of IKFS-2</a:t>
            </a:r>
            <a:endParaRPr lang="en-US" sz="1500" spc="-1" dirty="0">
              <a:solidFill>
                <a:srgbClr val="000000"/>
              </a:solidFill>
              <a:latin typeface="Arial"/>
            </a:endParaRPr>
          </a:p>
        </p:txBody>
      </p:sp>
      <p:graphicFrame>
        <p:nvGraphicFramePr>
          <p:cNvPr id="101" name="Таблица 9"/>
          <p:cNvGraphicFramePr/>
          <p:nvPr>
            <p:extLst>
              <p:ext uri="{D42A27DB-BD31-4B8C-83A1-F6EECF244321}">
                <p14:modId xmlns:p14="http://schemas.microsoft.com/office/powerpoint/2010/main" val="3776469490"/>
              </p:ext>
            </p:extLst>
          </p:nvPr>
        </p:nvGraphicFramePr>
        <p:xfrm>
          <a:off x="76200" y="800100"/>
          <a:ext cx="5821928" cy="3355080"/>
        </p:xfrm>
        <a:graphic>
          <a:graphicData uri="http://schemas.openxmlformats.org/drawingml/2006/table">
            <a:tbl>
              <a:tblPr/>
              <a:tblGrid>
                <a:gridCol w="3326817">
                  <a:extLst>
                    <a:ext uri="{9D8B030D-6E8A-4147-A177-3AD203B41FA5}">
                      <a16:colId xmlns:a16="http://schemas.microsoft.com/office/drawing/2014/main" val="20000"/>
                    </a:ext>
                  </a:extLst>
                </a:gridCol>
                <a:gridCol w="2495111">
                  <a:extLst>
                    <a:ext uri="{9D8B030D-6E8A-4147-A177-3AD203B41FA5}">
                      <a16:colId xmlns:a16="http://schemas.microsoft.com/office/drawing/2014/main" val="20001"/>
                    </a:ext>
                  </a:extLst>
                </a:gridCol>
              </a:tblGrid>
              <a:tr h="312950">
                <a:tc gridSpan="2">
                  <a:txBody>
                    <a:bodyPr/>
                    <a:lstStyle/>
                    <a:p>
                      <a:pPr algn="ctr" defTabSz="914400">
                        <a:lnSpc>
                          <a:spcPct val="100000"/>
                        </a:lnSpc>
                      </a:pPr>
                      <a:r>
                        <a:rPr lang="en-US" sz="1800" b="0" strike="noStrike" spc="-1" dirty="0" err="1">
                          <a:solidFill>
                            <a:schemeClr val="dk1"/>
                          </a:solidFill>
                          <a:latin typeface="+mn-lt"/>
                        </a:rPr>
                        <a:t>Ozonosonde</a:t>
                      </a:r>
                      <a:r>
                        <a:rPr lang="en-US" sz="1800" b="0" strike="noStrike" spc="-1" dirty="0">
                          <a:solidFill>
                            <a:schemeClr val="dk1"/>
                          </a:solidFill>
                          <a:latin typeface="+mn-lt"/>
                        </a:rPr>
                        <a:t> data:</a:t>
                      </a:r>
                      <a:r>
                        <a:rPr lang="en-US" sz="1800" b="0" strike="noStrike" spc="-1" baseline="0" dirty="0">
                          <a:solidFill>
                            <a:schemeClr val="dk1"/>
                          </a:solidFill>
                          <a:latin typeface="+mn-lt"/>
                        </a:rPr>
                        <a:t> </a:t>
                      </a:r>
                      <a:r>
                        <a:rPr lang="en-US" sz="1800" b="0" strike="noStrike" spc="-1" dirty="0">
                          <a:solidFill>
                            <a:schemeClr val="dk1"/>
                          </a:solidFill>
                          <a:latin typeface="+mn-lt"/>
                        </a:rPr>
                        <a:t>HEGIFTOM </a:t>
                      </a:r>
                      <a:r>
                        <a:rPr lang="en-US" sz="1800" b="0" strike="noStrike" spc="-1" dirty="0">
                          <a:solidFill>
                            <a:schemeClr val="dk1"/>
                          </a:solidFill>
                          <a:latin typeface="Calibri"/>
                        </a:rPr>
                        <a:t>homogenized  data</a:t>
                      </a:r>
                      <a:endParaRPr lang="en-US" sz="1800" b="0" strike="noStrike" spc="-1" dirty="0">
                        <a:solidFill>
                          <a:srgbClr val="000000"/>
                        </a:solidFill>
                        <a:latin typeface="Arial"/>
                      </a:endParaRPr>
                    </a:p>
                  </a:txBody>
                  <a:tcPr marL="48900" marR="48900" marT="38100" marB="38100">
                    <a:lnL w="12240">
                      <a:solidFill>
                        <a:srgbClr val="FFFFFF"/>
                      </a:solidFill>
                      <a:prstDash val="solid"/>
                    </a:lnL>
                    <a:lnR w="12240" cap="flat" cmpd="sng" algn="ctr">
                      <a:solidFill>
                        <a:srgbClr val="FFFFFF"/>
                      </a:solidFill>
                      <a:prstDash val="solid"/>
                      <a:round/>
                      <a:headEnd type="none" w="med" len="med"/>
                      <a:tailEnd type="none" w="med" len="med"/>
                    </a:lnR>
                    <a:lnT w="12240">
                      <a:solidFill>
                        <a:srgbClr val="FFFFFF"/>
                      </a:solidFill>
                      <a:prstDash val="solid"/>
                    </a:lnT>
                    <a:lnB w="12240" cap="flat" cmpd="sng" algn="ctr">
                      <a:solidFill>
                        <a:srgbClr val="FFFFFF"/>
                      </a:solidFill>
                      <a:prstDash val="solid"/>
                      <a:round/>
                      <a:headEnd type="none" w="med" len="med"/>
                      <a:tailEnd type="none" w="med" len="med"/>
                    </a:lnB>
                    <a:solidFill>
                      <a:schemeClr val="accent1">
                        <a:tint val="40000"/>
                      </a:schemeClr>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0"/>
                  </a:ext>
                </a:extLst>
              </a:tr>
              <a:tr h="392700">
                <a:tc gridSpan="2">
                  <a:txBody>
                    <a:bodyPr/>
                    <a:lstStyle/>
                    <a:p>
                      <a:pPr algn="ctr" defTabSz="914400">
                        <a:lnSpc>
                          <a:spcPct val="100000"/>
                        </a:lnSpc>
                      </a:pPr>
                      <a:r>
                        <a:rPr lang="en-US" sz="1800" b="0" strike="noStrike" spc="-1" dirty="0">
                          <a:solidFill>
                            <a:schemeClr val="dk1"/>
                          </a:solidFill>
                          <a:latin typeface="Calibri"/>
                        </a:rPr>
                        <a:t>1 hour and 70 km distance (for South Pole 200 km distance)</a:t>
                      </a:r>
                      <a:endParaRPr lang="en-US" sz="18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1"/>
                  </a:ext>
                </a:extLst>
              </a:tr>
              <a:tr h="382164">
                <a:tc gridSpan="2">
                  <a:txBody>
                    <a:bodyPr/>
                    <a:lstStyle/>
                    <a:p>
                      <a:pPr algn="ctr" defTabSz="914400">
                        <a:lnSpc>
                          <a:spcPct val="100000"/>
                        </a:lnSpc>
                        <a:tabLst>
                          <a:tab pos="0" algn="l"/>
                        </a:tabLst>
                      </a:pPr>
                      <a:r>
                        <a:rPr lang="en-US" sz="1800" b="0" strike="noStrike" spc="-1" dirty="0">
                          <a:solidFill>
                            <a:schemeClr val="dk1"/>
                          </a:solidFill>
                          <a:latin typeface="Calibri"/>
                          <a:ea typeface="Times New Roman"/>
                        </a:rPr>
                        <a:t>March 2015 - Dec 2022 (for South Pole 2021-2022)</a:t>
                      </a:r>
                      <a:endParaRPr lang="en-US" sz="18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2"/>
                  </a:ext>
                </a:extLst>
              </a:tr>
              <a:tr h="304800">
                <a:tc gridSpan="2">
                  <a:txBody>
                    <a:bodyPr/>
                    <a:lstStyle/>
                    <a:p>
                      <a:pPr algn="ctr" defTabSz="914400">
                        <a:lnSpc>
                          <a:spcPct val="100000"/>
                        </a:lnSpc>
                      </a:pPr>
                      <a:r>
                        <a:rPr lang="en-US" sz="1800" b="0" strike="noStrike" spc="-1" dirty="0">
                          <a:solidFill>
                            <a:schemeClr val="dk1"/>
                          </a:solidFill>
                          <a:latin typeface="Calibri"/>
                        </a:rPr>
                        <a:t>Single stations</a:t>
                      </a:r>
                      <a:endParaRPr lang="en-US" sz="18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3"/>
                  </a:ext>
                </a:extLst>
              </a:tr>
              <a:tr h="382164">
                <a:tc>
                  <a:txBody>
                    <a:bodyPr/>
                    <a:lstStyle/>
                    <a:p>
                      <a:pPr algn="ctr" defTabSz="914400">
                        <a:lnSpc>
                          <a:spcPct val="100000"/>
                        </a:lnSpc>
                        <a:tabLst>
                          <a:tab pos="0" algn="l"/>
                        </a:tabLst>
                      </a:pPr>
                      <a:r>
                        <a:rPr lang="en-US" sz="1800" b="0" strike="noStrike" spc="-1" dirty="0">
                          <a:solidFill>
                            <a:schemeClr val="dk1"/>
                          </a:solidFill>
                          <a:latin typeface="Calibri"/>
                        </a:rPr>
                        <a:t>Bias, %</a:t>
                      </a:r>
                      <a:endParaRPr lang="en-US" sz="18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ct val="100000"/>
                        </a:lnSpc>
                        <a:tabLst>
                          <a:tab pos="0" algn="l"/>
                        </a:tabLst>
                      </a:pPr>
                      <a:r>
                        <a:rPr lang="en-US" sz="1800" b="0" strike="noStrike" spc="-1" dirty="0">
                          <a:solidFill>
                            <a:schemeClr val="dk1"/>
                          </a:solidFill>
                          <a:latin typeface="Calibri"/>
                        </a:rPr>
                        <a:t>SDD</a:t>
                      </a:r>
                      <a:r>
                        <a:rPr lang="ru-RU" sz="1800" b="0" strike="noStrike" spc="-1" dirty="0">
                          <a:solidFill>
                            <a:schemeClr val="dk1"/>
                          </a:solidFill>
                          <a:latin typeface="Calibri"/>
                        </a:rPr>
                        <a:t>, %</a:t>
                      </a:r>
                      <a:endParaRPr lang="en-US" sz="18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4"/>
                  </a:ext>
                </a:extLst>
              </a:tr>
              <a:tr h="382164">
                <a:tc>
                  <a:txBody>
                    <a:bodyPr/>
                    <a:lstStyle/>
                    <a:p>
                      <a:pPr algn="ctr" defTabSz="914400">
                        <a:lnSpc>
                          <a:spcPct val="100000"/>
                        </a:lnSpc>
                        <a:tabLst>
                          <a:tab pos="0" algn="l"/>
                        </a:tabLst>
                      </a:pPr>
                      <a:r>
                        <a:rPr lang="en-US" sz="1800" b="0" strike="noStrike" spc="-1">
                          <a:solidFill>
                            <a:schemeClr val="dk1"/>
                          </a:solidFill>
                          <a:latin typeface="Calibri"/>
                          <a:ea typeface="Times New Roman"/>
                        </a:rPr>
                        <a:t>-1.6 – 6.9</a:t>
                      </a:r>
                      <a:endParaRPr lang="en-US" sz="1800" b="0" strike="noStrike" spc="-1">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ct val="100000"/>
                        </a:lnSpc>
                        <a:tabLst>
                          <a:tab pos="0" algn="l"/>
                        </a:tabLst>
                      </a:pPr>
                      <a:r>
                        <a:rPr lang="en-US" sz="1800" b="0" strike="noStrike" spc="-1" dirty="0">
                          <a:solidFill>
                            <a:schemeClr val="dk1"/>
                          </a:solidFill>
                          <a:latin typeface="Calibri"/>
                        </a:rPr>
                        <a:t>5.3 – 11</a:t>
                      </a:r>
                      <a:endParaRPr lang="en-US" sz="18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5"/>
                  </a:ext>
                </a:extLst>
              </a:tr>
              <a:tr h="258196">
                <a:tc gridSpan="2">
                  <a:txBody>
                    <a:bodyPr/>
                    <a:lstStyle/>
                    <a:p>
                      <a:pPr algn="ctr" defTabSz="914400">
                        <a:lnSpc>
                          <a:spcPct val="100000"/>
                        </a:lnSpc>
                        <a:tabLst>
                          <a:tab pos="0" algn="l"/>
                        </a:tabLst>
                      </a:pPr>
                      <a:r>
                        <a:rPr lang="en-US" sz="1800" b="0" strike="noStrike" spc="-1" dirty="0">
                          <a:solidFill>
                            <a:schemeClr val="dk1"/>
                          </a:solidFill>
                          <a:latin typeface="Calibri"/>
                          <a:ea typeface="Times New Roman"/>
                        </a:rPr>
                        <a:t>mean</a:t>
                      </a:r>
                      <a:endParaRPr lang="en-US" sz="18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6"/>
                  </a:ext>
                </a:extLst>
              </a:tr>
              <a:tr h="382164">
                <a:tc>
                  <a:txBody>
                    <a:bodyPr/>
                    <a:lstStyle/>
                    <a:p>
                      <a:pPr algn="ctr" defTabSz="914400">
                        <a:lnSpc>
                          <a:spcPct val="100000"/>
                        </a:lnSpc>
                        <a:tabLst>
                          <a:tab pos="0" algn="l"/>
                        </a:tabLst>
                      </a:pPr>
                      <a:r>
                        <a:rPr lang="en-US" sz="1800" b="0" strike="noStrike" spc="-1">
                          <a:solidFill>
                            <a:schemeClr val="dk1"/>
                          </a:solidFill>
                          <a:latin typeface="Calibri"/>
                          <a:ea typeface="Times New Roman"/>
                        </a:rPr>
                        <a:t>Bias, %</a:t>
                      </a:r>
                      <a:endParaRPr lang="en-US" sz="1800" b="0" strike="noStrike" spc="-1">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ct val="100000"/>
                        </a:lnSpc>
                        <a:tabLst>
                          <a:tab pos="0" algn="l"/>
                        </a:tabLst>
                      </a:pPr>
                      <a:r>
                        <a:rPr lang="en-US" sz="1800" b="0" strike="noStrike" spc="-1" dirty="0">
                          <a:solidFill>
                            <a:schemeClr val="dk1"/>
                          </a:solidFill>
                          <a:latin typeface="Calibri"/>
                        </a:rPr>
                        <a:t>SDD</a:t>
                      </a:r>
                      <a:r>
                        <a:rPr lang="ru-RU" sz="1800" b="0" strike="noStrike" spc="-1" dirty="0">
                          <a:solidFill>
                            <a:schemeClr val="dk1"/>
                          </a:solidFill>
                          <a:latin typeface="Calibri"/>
                        </a:rPr>
                        <a:t>, %</a:t>
                      </a:r>
                      <a:endParaRPr lang="en-US" sz="18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7"/>
                  </a:ext>
                </a:extLst>
              </a:tr>
              <a:tr h="382164">
                <a:tc>
                  <a:txBody>
                    <a:bodyPr/>
                    <a:lstStyle/>
                    <a:p>
                      <a:pPr algn="ctr" defTabSz="914400">
                        <a:lnSpc>
                          <a:spcPct val="100000"/>
                        </a:lnSpc>
                        <a:tabLst>
                          <a:tab pos="0" algn="l"/>
                        </a:tabLst>
                      </a:pPr>
                      <a:r>
                        <a:rPr lang="en-US" sz="1800" b="0" strike="noStrike" spc="-1">
                          <a:solidFill>
                            <a:schemeClr val="dk1"/>
                          </a:solidFill>
                          <a:latin typeface="Calibri"/>
                          <a:ea typeface="Times New Roman"/>
                        </a:rPr>
                        <a:t>1.2</a:t>
                      </a:r>
                      <a:endParaRPr lang="en-US" sz="1800" b="0" strike="noStrike" spc="-1">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ct val="100000"/>
                        </a:lnSpc>
                        <a:tabLst>
                          <a:tab pos="0" algn="l"/>
                        </a:tabLst>
                      </a:pPr>
                      <a:r>
                        <a:rPr lang="en-US" sz="1800" b="0" strike="noStrike" spc="-1" dirty="0">
                          <a:solidFill>
                            <a:schemeClr val="dk1"/>
                          </a:solidFill>
                          <a:latin typeface="Calibri"/>
                        </a:rPr>
                        <a:t>7.9</a:t>
                      </a:r>
                      <a:endParaRPr lang="en-US" sz="1800" b="0" strike="noStrike" spc="-1" dirty="0">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8"/>
                  </a:ext>
                </a:extLst>
              </a:tr>
            </a:tbl>
          </a:graphicData>
        </a:graphic>
      </p:graphicFrame>
      <p:sp>
        <p:nvSpPr>
          <p:cNvPr id="2" name="Нижний колонтитул 1">
            <a:extLst>
              <a:ext uri="{FF2B5EF4-FFF2-40B4-BE49-F238E27FC236}">
                <a16:creationId xmlns:a16="http://schemas.microsoft.com/office/drawing/2014/main" id="{51BA3311-C7D3-426D-878B-4EEE4E8843FC}"/>
              </a:ext>
            </a:extLst>
          </p:cNvPr>
          <p:cNvSpPr>
            <a:spLocks noGrp="1"/>
          </p:cNvSpPr>
          <p:nvPr>
            <p:ph type="ftr" idx="26"/>
          </p:nvPr>
        </p:nvSpPr>
        <p:spPr>
          <a:xfrm>
            <a:off x="-76200" y="5263048"/>
            <a:ext cx="5016000" cy="253200"/>
          </a:xfrm>
        </p:spPr>
        <p:txBody>
          <a:bodyPr/>
          <a:lstStyle/>
          <a:p>
            <a:r>
              <a:rPr lang="ru-RU" dirty="0"/>
              <a:t>Оптика атмосферы и океана. Физика атмосферы. Санкт-Петербург, 1-4 июля 2024</a:t>
            </a:r>
          </a:p>
        </p:txBody>
      </p:sp>
      <p:sp>
        <p:nvSpPr>
          <p:cNvPr id="3" name="Номер слайда 2">
            <a:extLst>
              <a:ext uri="{FF2B5EF4-FFF2-40B4-BE49-F238E27FC236}">
                <a16:creationId xmlns:a16="http://schemas.microsoft.com/office/drawing/2014/main" id="{02E8F358-F184-40FA-99D4-A7BDA1A91964}"/>
              </a:ext>
            </a:extLst>
          </p:cNvPr>
          <p:cNvSpPr>
            <a:spLocks noGrp="1"/>
          </p:cNvSpPr>
          <p:nvPr>
            <p:ph type="sldNum" idx="27"/>
          </p:nvPr>
        </p:nvSpPr>
        <p:spPr/>
        <p:txBody>
          <a:bodyPr/>
          <a:lstStyle/>
          <a:p>
            <a:fld id="{3710F827-B089-4CEB-8BCC-32ABA93EC93D}" type="slidenum">
              <a:rPr lang="en-US" smtClean="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E3F73268-CF41-401C-A120-D63CD161123C}" type="slidenum">
              <a:rPr lang="ru-RU" smtClean="0"/>
              <a:t>12</a:t>
            </a:fld>
            <a:endParaRPr lang="ru-RU"/>
          </a:p>
        </p:txBody>
      </p:sp>
      <p:pic>
        <p:nvPicPr>
          <p:cNvPr id="4" name="Рисунок 3">
            <a:extLst>
              <a:ext uri="{FF2B5EF4-FFF2-40B4-BE49-F238E27FC236}">
                <a16:creationId xmlns:a16="http://schemas.microsoft.com/office/drawing/2014/main" id="{41EFDCBA-D6CC-D4E1-DD5C-9BA90996F91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374500"/>
            <a:ext cx="6740237" cy="2965999"/>
          </a:xfrm>
          <a:prstGeom prst="rect">
            <a:avLst/>
          </a:prstGeom>
          <a:noFill/>
          <a:ln>
            <a:noFill/>
          </a:ln>
        </p:spPr>
      </p:pic>
      <p:sp>
        <p:nvSpPr>
          <p:cNvPr id="6" name="TextBox 5">
            <a:extLst>
              <a:ext uri="{FF2B5EF4-FFF2-40B4-BE49-F238E27FC236}">
                <a16:creationId xmlns:a16="http://schemas.microsoft.com/office/drawing/2014/main" id="{80126AB2-BCC3-E06D-4E19-0FE321AB1A42}"/>
              </a:ext>
            </a:extLst>
          </p:cNvPr>
          <p:cNvSpPr txBox="1"/>
          <p:nvPr/>
        </p:nvSpPr>
        <p:spPr>
          <a:xfrm>
            <a:off x="127000" y="342900"/>
            <a:ext cx="7493000" cy="784830"/>
          </a:xfrm>
          <a:prstGeom prst="rect">
            <a:avLst/>
          </a:prstGeom>
          <a:noFill/>
        </p:spPr>
        <p:txBody>
          <a:bodyPr wrap="square">
            <a:spAutoFit/>
          </a:bodyPr>
          <a:lstStyle/>
          <a:p>
            <a:r>
              <a:rPr lang="en-US" sz="1500" dirty="0">
                <a:latin typeface="Calibri" panose="020F0502020204030204" pitchFamily="34" charset="0"/>
                <a:ea typeface="Times New Roman" panose="02020603050405020304" pitchFamily="18" charset="0"/>
                <a:cs typeface="Times New Roman" panose="02020603050405020304" pitchFamily="18" charset="0"/>
              </a:rPr>
              <a:t>TOC from data of South Pole station and mean daily iKFS-2 TO</a:t>
            </a:r>
            <a:r>
              <a:rPr lang="ru-RU" sz="1500" dirty="0">
                <a:latin typeface="Calibri" panose="020F0502020204030204" pitchFamily="34" charset="0"/>
                <a:ea typeface="Times New Roman" panose="02020603050405020304" pitchFamily="18" charset="0"/>
                <a:cs typeface="Times New Roman" panose="02020603050405020304" pitchFamily="18" charset="0"/>
              </a:rPr>
              <a:t>С</a:t>
            </a:r>
            <a:r>
              <a:rPr lang="en-US" sz="1500" dirty="0">
                <a:latin typeface="Calibri" panose="020F0502020204030204" pitchFamily="34" charset="0"/>
                <a:ea typeface="Times New Roman" panose="02020603050405020304" pitchFamily="18" charset="0"/>
                <a:cs typeface="Times New Roman" panose="02020603050405020304" pitchFamily="18" charset="0"/>
              </a:rPr>
              <a:t> in a circle with a radius of 200 km. The vertical red lines show the standard deviation of TOC values during a day. The color indicates the periods of polar night.</a:t>
            </a:r>
            <a:endParaRPr lang="en-US" sz="1500" dirty="0"/>
          </a:p>
        </p:txBody>
      </p:sp>
      <p:sp>
        <p:nvSpPr>
          <p:cNvPr id="5" name="Нижний колонтитул 4"/>
          <p:cNvSpPr>
            <a:spLocks noGrp="1"/>
          </p:cNvSpPr>
          <p:nvPr>
            <p:ph type="ftr" sz="quarter" idx="11"/>
          </p:nvPr>
        </p:nvSpPr>
        <p:spPr>
          <a:xfrm>
            <a:off x="0" y="4890450"/>
            <a:ext cx="5016000" cy="253200"/>
          </a:xfrm>
        </p:spPr>
        <p:txBody>
          <a:bodyPr/>
          <a:lstStyle/>
          <a:p>
            <a:r>
              <a:rPr lang="ru-RU" dirty="0"/>
              <a:t>Оптика атмосферы и океана. Физика атмосферы. Санкт-Петербург, 1-4 июля 2024</a:t>
            </a:r>
          </a:p>
        </p:txBody>
      </p:sp>
    </p:spTree>
    <p:extLst>
      <p:ext uri="{BB962C8B-B14F-4D97-AF65-F5344CB8AC3E}">
        <p14:creationId xmlns:p14="http://schemas.microsoft.com/office/powerpoint/2010/main" val="3604231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TextBox 3"/>
          <p:cNvSpPr/>
          <p:nvPr/>
        </p:nvSpPr>
        <p:spPr>
          <a:xfrm>
            <a:off x="123498" y="356072"/>
            <a:ext cx="2476200" cy="691286"/>
          </a:xfrm>
          <a:prstGeom prst="rect">
            <a:avLst/>
          </a:prstGeom>
          <a:noFill/>
          <a:ln w="0">
            <a:noFill/>
          </a:ln>
        </p:spPr>
        <p:style>
          <a:lnRef idx="0">
            <a:scrgbClr r="0" g="0" b="0"/>
          </a:lnRef>
          <a:fillRef idx="0">
            <a:scrgbClr r="0" g="0" b="0"/>
          </a:fillRef>
          <a:effectRef idx="0">
            <a:scrgbClr r="0" g="0" b="0"/>
          </a:effectRef>
          <a:fontRef idx="minor"/>
        </p:style>
        <p:txBody>
          <a:bodyPr lIns="75000" tIns="37500" rIns="75000" bIns="37500" anchor="t">
            <a:spAutoFit/>
          </a:bodyPr>
          <a:lstStyle/>
          <a:p>
            <a:r>
              <a:rPr lang="ru-RU" sz="2000" b="1" spc="-1" dirty="0">
                <a:solidFill>
                  <a:srgbClr val="FF0000"/>
                </a:solidFill>
              </a:rPr>
              <a:t>2020</a:t>
            </a:r>
            <a:r>
              <a:rPr lang="en-US" sz="2000" b="1" spc="-1" dirty="0">
                <a:solidFill>
                  <a:srgbClr val="FF0000"/>
                </a:solidFill>
              </a:rPr>
              <a:t>, July,</a:t>
            </a:r>
            <a:r>
              <a:rPr lang="ru-RU" sz="2000" b="1" spc="-1" dirty="0">
                <a:solidFill>
                  <a:srgbClr val="FF0000"/>
                </a:solidFill>
              </a:rPr>
              <a:t> </a:t>
            </a:r>
            <a:r>
              <a:rPr lang="en-US" sz="2000" b="1" spc="-1" dirty="0">
                <a:solidFill>
                  <a:srgbClr val="FF0000"/>
                </a:solidFill>
                <a:latin typeface="Calibri"/>
              </a:rPr>
              <a:t>IKFS-2 </a:t>
            </a:r>
            <a:endParaRPr lang="ru-RU" sz="2000" b="1" spc="-1" dirty="0">
              <a:solidFill>
                <a:srgbClr val="FF0000"/>
              </a:solidFill>
              <a:latin typeface="Calibri"/>
            </a:endParaRPr>
          </a:p>
          <a:p>
            <a:r>
              <a:rPr lang="en-US" sz="2000" b="1" spc="-1" dirty="0">
                <a:solidFill>
                  <a:srgbClr val="FF0000"/>
                </a:solidFill>
                <a:latin typeface="Calibri"/>
              </a:rPr>
              <a:t>TOC retrievals</a:t>
            </a:r>
            <a:endParaRPr lang="en-US" sz="2000" spc="-1" dirty="0">
              <a:solidFill>
                <a:srgbClr val="000000"/>
              </a:solidFill>
              <a:latin typeface="Arial"/>
            </a:endParaRPr>
          </a:p>
        </p:txBody>
      </p:sp>
      <p:pic>
        <p:nvPicPr>
          <p:cNvPr id="115" name="Рисунок 4"/>
          <p:cNvPicPr/>
          <p:nvPr/>
        </p:nvPicPr>
        <p:blipFill>
          <a:blip r:embed="rId2"/>
          <a:stretch/>
        </p:blipFill>
        <p:spPr>
          <a:xfrm>
            <a:off x="-98465" y="1395214"/>
            <a:ext cx="1478700" cy="3498600"/>
          </a:xfrm>
          <a:prstGeom prst="rect">
            <a:avLst/>
          </a:prstGeom>
          <a:ln w="0">
            <a:noFill/>
          </a:ln>
        </p:spPr>
      </p:pic>
      <p:sp>
        <p:nvSpPr>
          <p:cNvPr id="116" name="TextBox 5"/>
          <p:cNvSpPr/>
          <p:nvPr/>
        </p:nvSpPr>
        <p:spPr>
          <a:xfrm>
            <a:off x="6826698" y="1825714"/>
            <a:ext cx="789845" cy="383509"/>
          </a:xfrm>
          <a:prstGeom prst="rect">
            <a:avLst/>
          </a:prstGeom>
          <a:noFill/>
          <a:ln w="0">
            <a:noFill/>
          </a:ln>
        </p:spPr>
        <p:style>
          <a:lnRef idx="0">
            <a:scrgbClr r="0" g="0" b="0"/>
          </a:lnRef>
          <a:fillRef idx="0">
            <a:scrgbClr r="0" g="0" b="0"/>
          </a:fillRef>
          <a:effectRef idx="0">
            <a:scrgbClr r="0" g="0" b="0"/>
          </a:effectRef>
          <a:fontRef idx="minor"/>
        </p:style>
        <p:txBody>
          <a:bodyPr wrap="none" lIns="75000" tIns="37500" rIns="75000" bIns="37500" anchor="t">
            <a:spAutoFit/>
          </a:bodyPr>
          <a:lstStyle/>
          <a:p>
            <a:pPr defTabSz="761970"/>
            <a:r>
              <a:rPr lang="en-US" sz="2000" spc="-1">
                <a:solidFill>
                  <a:schemeClr val="dk1"/>
                </a:solidFill>
                <a:latin typeface="Calibri"/>
              </a:rPr>
              <a:t>IKFS-2</a:t>
            </a:r>
            <a:endParaRPr lang="en-US" sz="2000" spc="-1">
              <a:solidFill>
                <a:srgbClr val="000000"/>
              </a:solidFill>
              <a:latin typeface="Arial"/>
            </a:endParaRPr>
          </a:p>
        </p:txBody>
      </p:sp>
      <p:sp>
        <p:nvSpPr>
          <p:cNvPr id="117" name="TextBox 6"/>
          <p:cNvSpPr/>
          <p:nvPr/>
        </p:nvSpPr>
        <p:spPr>
          <a:xfrm>
            <a:off x="6962898" y="3474814"/>
            <a:ext cx="604730" cy="383509"/>
          </a:xfrm>
          <a:prstGeom prst="rect">
            <a:avLst/>
          </a:prstGeom>
          <a:noFill/>
          <a:ln w="0">
            <a:noFill/>
          </a:ln>
        </p:spPr>
        <p:style>
          <a:lnRef idx="0">
            <a:scrgbClr r="0" g="0" b="0"/>
          </a:lnRef>
          <a:fillRef idx="0">
            <a:scrgbClr r="0" g="0" b="0"/>
          </a:fillRef>
          <a:effectRef idx="0">
            <a:scrgbClr r="0" g="0" b="0"/>
          </a:effectRef>
          <a:fontRef idx="minor"/>
        </p:style>
        <p:txBody>
          <a:bodyPr wrap="none" lIns="75000" tIns="37500" rIns="75000" bIns="37500" anchor="t">
            <a:spAutoFit/>
          </a:bodyPr>
          <a:lstStyle/>
          <a:p>
            <a:pPr defTabSz="761970"/>
            <a:r>
              <a:rPr lang="en-US" sz="2000" spc="-1">
                <a:solidFill>
                  <a:schemeClr val="dk1"/>
                </a:solidFill>
                <a:latin typeface="Calibri"/>
              </a:rPr>
              <a:t>OMI</a:t>
            </a:r>
            <a:endParaRPr lang="en-US" sz="2000" spc="-1">
              <a:solidFill>
                <a:srgbClr val="000000"/>
              </a:solidFill>
              <a:latin typeface="Arial"/>
            </a:endParaRPr>
          </a:p>
        </p:txBody>
      </p:sp>
      <p:sp>
        <p:nvSpPr>
          <p:cNvPr id="119" name="TextBox 9"/>
          <p:cNvSpPr/>
          <p:nvPr/>
        </p:nvSpPr>
        <p:spPr>
          <a:xfrm>
            <a:off x="2599698" y="1194514"/>
            <a:ext cx="369217" cy="332278"/>
          </a:xfrm>
          <a:prstGeom prst="rect">
            <a:avLst/>
          </a:prstGeom>
          <a:noFill/>
          <a:ln w="0">
            <a:noFill/>
          </a:ln>
        </p:spPr>
        <p:style>
          <a:lnRef idx="0">
            <a:scrgbClr r="0" g="0" b="0"/>
          </a:lnRef>
          <a:fillRef idx="0">
            <a:scrgbClr r="0" g="0" b="0"/>
          </a:fillRef>
          <a:effectRef idx="0">
            <a:scrgbClr r="0" g="0" b="0"/>
          </a:effectRef>
          <a:fontRef idx="minor"/>
        </p:style>
        <p:txBody>
          <a:bodyPr wrap="none" lIns="75000" tIns="37500" rIns="75000" bIns="37500" anchor="t">
            <a:spAutoFit/>
          </a:bodyPr>
          <a:lstStyle/>
          <a:p>
            <a:pPr defTabSz="761970"/>
            <a:r>
              <a:rPr lang="ru-RU" sz="1667" b="1" spc="-1">
                <a:solidFill>
                  <a:schemeClr val="dk1"/>
                </a:solidFill>
                <a:latin typeface="Calibri"/>
              </a:rPr>
              <a:t>23</a:t>
            </a:r>
            <a:endParaRPr lang="en-US" sz="1667" spc="-1">
              <a:solidFill>
                <a:srgbClr val="000000"/>
              </a:solidFill>
              <a:latin typeface="Arial"/>
            </a:endParaRPr>
          </a:p>
        </p:txBody>
      </p:sp>
      <p:sp>
        <p:nvSpPr>
          <p:cNvPr id="120" name="TextBox 10"/>
          <p:cNvSpPr/>
          <p:nvPr/>
        </p:nvSpPr>
        <p:spPr>
          <a:xfrm>
            <a:off x="4541298" y="1206514"/>
            <a:ext cx="369217" cy="332278"/>
          </a:xfrm>
          <a:prstGeom prst="rect">
            <a:avLst/>
          </a:prstGeom>
          <a:noFill/>
          <a:ln w="0">
            <a:noFill/>
          </a:ln>
        </p:spPr>
        <p:style>
          <a:lnRef idx="0">
            <a:scrgbClr r="0" g="0" b="0"/>
          </a:lnRef>
          <a:fillRef idx="0">
            <a:scrgbClr r="0" g="0" b="0"/>
          </a:fillRef>
          <a:effectRef idx="0">
            <a:scrgbClr r="0" g="0" b="0"/>
          </a:effectRef>
          <a:fontRef idx="minor"/>
        </p:style>
        <p:txBody>
          <a:bodyPr wrap="none" lIns="75000" tIns="37500" rIns="75000" bIns="37500" anchor="t">
            <a:spAutoFit/>
          </a:bodyPr>
          <a:lstStyle/>
          <a:p>
            <a:pPr defTabSz="761970"/>
            <a:r>
              <a:rPr lang="ru-RU" sz="1667" b="1" spc="-1">
                <a:solidFill>
                  <a:schemeClr val="dk1"/>
                </a:solidFill>
                <a:latin typeface="Calibri"/>
              </a:rPr>
              <a:t>24</a:t>
            </a:r>
            <a:endParaRPr lang="en-US" sz="1667" spc="-1">
              <a:solidFill>
                <a:srgbClr val="000000"/>
              </a:solidFill>
              <a:latin typeface="Arial"/>
            </a:endParaRPr>
          </a:p>
        </p:txBody>
      </p:sp>
      <p:sp>
        <p:nvSpPr>
          <p:cNvPr id="121" name="TextBox 11"/>
          <p:cNvSpPr/>
          <p:nvPr/>
        </p:nvSpPr>
        <p:spPr>
          <a:xfrm>
            <a:off x="6715398" y="1217914"/>
            <a:ext cx="369217" cy="332278"/>
          </a:xfrm>
          <a:prstGeom prst="rect">
            <a:avLst/>
          </a:prstGeom>
          <a:noFill/>
          <a:ln w="0">
            <a:noFill/>
          </a:ln>
        </p:spPr>
        <p:style>
          <a:lnRef idx="0">
            <a:scrgbClr r="0" g="0" b="0"/>
          </a:lnRef>
          <a:fillRef idx="0">
            <a:scrgbClr r="0" g="0" b="0"/>
          </a:fillRef>
          <a:effectRef idx="0">
            <a:scrgbClr r="0" g="0" b="0"/>
          </a:effectRef>
          <a:fontRef idx="minor"/>
        </p:style>
        <p:txBody>
          <a:bodyPr wrap="none" lIns="75000" tIns="37500" rIns="75000" bIns="37500" anchor="t">
            <a:spAutoFit/>
          </a:bodyPr>
          <a:lstStyle/>
          <a:p>
            <a:pPr defTabSz="761970"/>
            <a:r>
              <a:rPr lang="ru-RU" sz="1667" b="1" spc="-1">
                <a:solidFill>
                  <a:schemeClr val="dk1"/>
                </a:solidFill>
                <a:latin typeface="Calibri"/>
              </a:rPr>
              <a:t>25</a:t>
            </a:r>
            <a:endParaRPr lang="en-US" sz="1667" spc="-1">
              <a:solidFill>
                <a:srgbClr val="000000"/>
              </a:solidFill>
              <a:latin typeface="Arial"/>
            </a:endParaRPr>
          </a:p>
        </p:txBody>
      </p:sp>
      <p:pic>
        <p:nvPicPr>
          <p:cNvPr id="122" name="Рисунок 12" descr="Изображение выглядит как текст, часы&#10;&#10;Автоматически созданное описание"/>
          <p:cNvPicPr/>
          <p:nvPr/>
        </p:nvPicPr>
        <p:blipFill>
          <a:blip r:embed="rId3"/>
          <a:stretch/>
        </p:blipFill>
        <p:spPr>
          <a:xfrm>
            <a:off x="1360398" y="1546714"/>
            <a:ext cx="1640700" cy="1673700"/>
          </a:xfrm>
          <a:prstGeom prst="rect">
            <a:avLst/>
          </a:prstGeom>
          <a:ln w="0">
            <a:noFill/>
          </a:ln>
        </p:spPr>
      </p:pic>
      <p:pic>
        <p:nvPicPr>
          <p:cNvPr id="123" name="Рисунок 13" descr="Изображение выглядит как часы&#10;&#10;Автоматически созданное описание"/>
          <p:cNvPicPr/>
          <p:nvPr/>
        </p:nvPicPr>
        <p:blipFill>
          <a:blip r:embed="rId4"/>
          <a:stretch/>
        </p:blipFill>
        <p:spPr>
          <a:xfrm>
            <a:off x="3201198" y="1496014"/>
            <a:ext cx="1710900" cy="1694400"/>
          </a:xfrm>
          <a:prstGeom prst="rect">
            <a:avLst/>
          </a:prstGeom>
          <a:ln w="0">
            <a:noFill/>
          </a:ln>
        </p:spPr>
      </p:pic>
      <p:pic>
        <p:nvPicPr>
          <p:cNvPr id="124" name="Рисунок 14" descr="Изображение выглядит как часы&#10;&#10;Автоматически созданное описание"/>
          <p:cNvPicPr/>
          <p:nvPr/>
        </p:nvPicPr>
        <p:blipFill>
          <a:blip r:embed="rId5"/>
          <a:stretch/>
        </p:blipFill>
        <p:spPr>
          <a:xfrm>
            <a:off x="5160498" y="1515514"/>
            <a:ext cx="1647300" cy="1718400"/>
          </a:xfrm>
          <a:prstGeom prst="rect">
            <a:avLst/>
          </a:prstGeom>
          <a:ln w="0">
            <a:noFill/>
          </a:ln>
        </p:spPr>
      </p:pic>
      <p:pic>
        <p:nvPicPr>
          <p:cNvPr id="125" name="Рисунок 15"/>
          <p:cNvPicPr/>
          <p:nvPr/>
        </p:nvPicPr>
        <p:blipFill>
          <a:blip r:embed="rId6"/>
          <a:stretch/>
        </p:blipFill>
        <p:spPr>
          <a:xfrm>
            <a:off x="1343598" y="3292864"/>
            <a:ext cx="1704300" cy="1657500"/>
          </a:xfrm>
          <a:prstGeom prst="rect">
            <a:avLst/>
          </a:prstGeom>
          <a:ln w="0">
            <a:noFill/>
          </a:ln>
        </p:spPr>
      </p:pic>
      <p:pic>
        <p:nvPicPr>
          <p:cNvPr id="126" name="Рисунок 16"/>
          <p:cNvPicPr/>
          <p:nvPr/>
        </p:nvPicPr>
        <p:blipFill>
          <a:blip r:embed="rId7"/>
          <a:stretch/>
        </p:blipFill>
        <p:spPr>
          <a:xfrm>
            <a:off x="3332598" y="3234214"/>
            <a:ext cx="1697400" cy="1657500"/>
          </a:xfrm>
          <a:prstGeom prst="rect">
            <a:avLst/>
          </a:prstGeom>
          <a:ln w="0">
            <a:noFill/>
          </a:ln>
        </p:spPr>
      </p:pic>
      <p:pic>
        <p:nvPicPr>
          <p:cNvPr id="127" name="Рисунок 17"/>
          <p:cNvPicPr/>
          <p:nvPr/>
        </p:nvPicPr>
        <p:blipFill>
          <a:blip r:embed="rId8"/>
          <a:stretch/>
        </p:blipFill>
        <p:spPr>
          <a:xfrm>
            <a:off x="5132440" y="3282064"/>
            <a:ext cx="1714200" cy="1679100"/>
          </a:xfrm>
          <a:prstGeom prst="rect">
            <a:avLst/>
          </a:prstGeom>
          <a:ln w="0">
            <a:noFill/>
          </a:ln>
        </p:spPr>
      </p:pic>
      <p:sp>
        <p:nvSpPr>
          <p:cNvPr id="129" name="Прямоугольник 19"/>
          <p:cNvSpPr/>
          <p:nvPr/>
        </p:nvSpPr>
        <p:spPr>
          <a:xfrm>
            <a:off x="1371198" y="1435714"/>
            <a:ext cx="296700" cy="26070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75000" tIns="37500" rIns="75000" bIns="37500" anchor="ctr">
            <a:noAutofit/>
          </a:bodyPr>
          <a:lstStyle/>
          <a:p>
            <a:pPr algn="ctr" defTabSz="761970"/>
            <a:endParaRPr lang="ru-RU" sz="1500" spc="-1">
              <a:solidFill>
                <a:schemeClr val="lt1"/>
              </a:solidFill>
              <a:latin typeface="Calibri"/>
            </a:endParaRPr>
          </a:p>
        </p:txBody>
      </p:sp>
      <p:sp>
        <p:nvSpPr>
          <p:cNvPr id="130" name="Прямоугольник 20"/>
          <p:cNvSpPr/>
          <p:nvPr/>
        </p:nvSpPr>
        <p:spPr>
          <a:xfrm>
            <a:off x="3184098" y="1395214"/>
            <a:ext cx="296700" cy="26070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75000" tIns="37500" rIns="75000" bIns="37500" anchor="ctr">
            <a:noAutofit/>
          </a:bodyPr>
          <a:lstStyle/>
          <a:p>
            <a:pPr algn="ctr" defTabSz="761970"/>
            <a:r>
              <a:rPr lang="en-US" sz="1500" spc="-1">
                <a:solidFill>
                  <a:schemeClr val="lt1"/>
                </a:solidFill>
                <a:latin typeface="Calibri"/>
              </a:rPr>
              <a:t>`</a:t>
            </a:r>
            <a:endParaRPr lang="en-US" sz="1500" spc="-1">
              <a:solidFill>
                <a:srgbClr val="000000"/>
              </a:solidFill>
              <a:latin typeface="Arial"/>
            </a:endParaRPr>
          </a:p>
        </p:txBody>
      </p:sp>
      <p:sp>
        <p:nvSpPr>
          <p:cNvPr id="131" name="Прямоугольник 21"/>
          <p:cNvSpPr/>
          <p:nvPr/>
        </p:nvSpPr>
        <p:spPr>
          <a:xfrm>
            <a:off x="5212698" y="1435714"/>
            <a:ext cx="296700" cy="26070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75000" tIns="37500" rIns="75000" bIns="37500" anchor="ctr">
            <a:noAutofit/>
          </a:bodyPr>
          <a:lstStyle/>
          <a:p>
            <a:pPr algn="ctr" defTabSz="761970"/>
            <a:endParaRPr lang="ru-RU" sz="1500" spc="-1">
              <a:solidFill>
                <a:schemeClr val="lt1"/>
              </a:solidFill>
              <a:latin typeface="Calibri"/>
            </a:endParaRPr>
          </a:p>
        </p:txBody>
      </p:sp>
      <p:sp>
        <p:nvSpPr>
          <p:cNvPr id="132" name="Прямоугольник 22"/>
          <p:cNvSpPr/>
          <p:nvPr/>
        </p:nvSpPr>
        <p:spPr>
          <a:xfrm>
            <a:off x="1343598" y="3327814"/>
            <a:ext cx="296700" cy="26070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75000" tIns="37500" rIns="75000" bIns="37500" anchor="ctr">
            <a:noAutofit/>
          </a:bodyPr>
          <a:lstStyle/>
          <a:p>
            <a:pPr algn="ctr" defTabSz="761970"/>
            <a:endParaRPr lang="ru-RU" sz="1500" spc="-1">
              <a:solidFill>
                <a:schemeClr val="lt1"/>
              </a:solidFill>
              <a:latin typeface="Calibri"/>
            </a:endParaRPr>
          </a:p>
        </p:txBody>
      </p:sp>
      <p:sp>
        <p:nvSpPr>
          <p:cNvPr id="133" name="Прямоугольник 23"/>
          <p:cNvSpPr/>
          <p:nvPr/>
        </p:nvSpPr>
        <p:spPr>
          <a:xfrm>
            <a:off x="3329298" y="3162514"/>
            <a:ext cx="296700" cy="26070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75000" tIns="37500" rIns="75000" bIns="37500" anchor="ctr">
            <a:noAutofit/>
          </a:bodyPr>
          <a:lstStyle/>
          <a:p>
            <a:pPr algn="ctr" defTabSz="761970"/>
            <a:endParaRPr lang="ru-RU" sz="1500" spc="-1">
              <a:solidFill>
                <a:schemeClr val="lt1"/>
              </a:solidFill>
              <a:latin typeface="Calibri"/>
            </a:endParaRPr>
          </a:p>
        </p:txBody>
      </p:sp>
      <p:sp>
        <p:nvSpPr>
          <p:cNvPr id="134" name="Прямоугольник 24"/>
          <p:cNvSpPr/>
          <p:nvPr/>
        </p:nvSpPr>
        <p:spPr>
          <a:xfrm>
            <a:off x="5175198" y="3252214"/>
            <a:ext cx="296700" cy="26070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75000" tIns="37500" rIns="75000" bIns="37500" anchor="ctr">
            <a:noAutofit/>
          </a:bodyPr>
          <a:lstStyle/>
          <a:p>
            <a:pPr algn="ctr" defTabSz="761970"/>
            <a:endParaRPr lang="ru-RU" sz="1500" spc="-1">
              <a:solidFill>
                <a:schemeClr val="lt1"/>
              </a:solidFill>
              <a:latin typeface="Calibri"/>
            </a:endParaRPr>
          </a:p>
        </p:txBody>
      </p:sp>
      <p:sp>
        <p:nvSpPr>
          <p:cNvPr id="5" name="Прямоугольник 4"/>
          <p:cNvSpPr/>
          <p:nvPr/>
        </p:nvSpPr>
        <p:spPr>
          <a:xfrm>
            <a:off x="2036916" y="266700"/>
            <a:ext cx="5588000" cy="1143646"/>
          </a:xfrm>
          <a:prstGeom prst="rect">
            <a:avLst/>
          </a:prstGeom>
        </p:spPr>
        <p:txBody>
          <a:bodyPr wrap="square">
            <a:spAutoFit/>
          </a:bodyPr>
          <a:lstStyle/>
          <a:p>
            <a:r>
              <a:rPr lang="en-US" sz="1333" dirty="0"/>
              <a:t>OMI and TROPOMI instruments, using solar radiation, unlike IKFS-2, cannot observe the occurrence of ozone anomalies in winter. As an example, let us present a figure with daily TO fields in the region of Antarctica in July 2020, which is characterized by the early appearance of ozone holes.</a:t>
            </a:r>
          </a:p>
          <a:p>
            <a:endParaRPr lang="en-US" sz="1500" dirty="0"/>
          </a:p>
        </p:txBody>
      </p:sp>
      <p:sp>
        <p:nvSpPr>
          <p:cNvPr id="2" name="Нижний колонтитул 1">
            <a:extLst>
              <a:ext uri="{FF2B5EF4-FFF2-40B4-BE49-F238E27FC236}">
                <a16:creationId xmlns:a16="http://schemas.microsoft.com/office/drawing/2014/main" id="{DCA31C76-CB29-4CA9-AF45-BA53F150DC82}"/>
              </a:ext>
            </a:extLst>
          </p:cNvPr>
          <p:cNvSpPr>
            <a:spLocks noGrp="1"/>
          </p:cNvSpPr>
          <p:nvPr>
            <p:ph type="ftr" idx="26"/>
          </p:nvPr>
        </p:nvSpPr>
        <p:spPr>
          <a:xfrm>
            <a:off x="0" y="5132415"/>
            <a:ext cx="5016000" cy="253200"/>
          </a:xfrm>
        </p:spPr>
        <p:txBody>
          <a:bodyPr/>
          <a:lstStyle/>
          <a:p>
            <a:r>
              <a:rPr lang="ru-RU" dirty="0"/>
              <a:t>Оптика атмосферы и океана. Физика атмосферы. Санкт-Петербург, 1-4 июля 2024</a:t>
            </a:r>
          </a:p>
        </p:txBody>
      </p:sp>
      <p:sp>
        <p:nvSpPr>
          <p:cNvPr id="3" name="Номер слайда 2">
            <a:extLst>
              <a:ext uri="{FF2B5EF4-FFF2-40B4-BE49-F238E27FC236}">
                <a16:creationId xmlns:a16="http://schemas.microsoft.com/office/drawing/2014/main" id="{4EE0C6E4-356B-4AFE-9E49-4C00BB1DBBF9}"/>
              </a:ext>
            </a:extLst>
          </p:cNvPr>
          <p:cNvSpPr>
            <a:spLocks noGrp="1"/>
          </p:cNvSpPr>
          <p:nvPr>
            <p:ph type="sldNum" idx="27"/>
          </p:nvPr>
        </p:nvSpPr>
        <p:spPr>
          <a:xfrm>
            <a:off x="5465816" y="5018112"/>
            <a:ext cx="1777800" cy="303840"/>
          </a:xfrm>
        </p:spPr>
        <p:txBody>
          <a:bodyPr/>
          <a:lstStyle/>
          <a:p>
            <a:fld id="{3710F827-B089-4CEB-8BCC-32ABA93EC93D}" type="slidenum">
              <a:rPr lang="en-US" smtClean="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8" name="Таблица 5"/>
          <p:cNvGraphicFramePr/>
          <p:nvPr>
            <p:extLst>
              <p:ext uri="{D42A27DB-BD31-4B8C-83A1-F6EECF244321}">
                <p14:modId xmlns:p14="http://schemas.microsoft.com/office/powerpoint/2010/main" val="4076629055"/>
              </p:ext>
            </p:extLst>
          </p:nvPr>
        </p:nvGraphicFramePr>
        <p:xfrm>
          <a:off x="418500" y="918193"/>
          <a:ext cx="3492300" cy="1852200"/>
        </p:xfrm>
        <a:graphic>
          <a:graphicData uri="http://schemas.openxmlformats.org/drawingml/2006/table">
            <a:tbl>
              <a:tblPr/>
              <a:tblGrid>
                <a:gridCol w="3492300">
                  <a:extLst>
                    <a:ext uri="{9D8B030D-6E8A-4147-A177-3AD203B41FA5}">
                      <a16:colId xmlns:a16="http://schemas.microsoft.com/office/drawing/2014/main" val="20000"/>
                    </a:ext>
                  </a:extLst>
                </a:gridCol>
              </a:tblGrid>
              <a:tr h="392700">
                <a:tc>
                  <a:txBody>
                    <a:bodyPr/>
                    <a:lstStyle/>
                    <a:p>
                      <a:pPr algn="ctr" defTabSz="914400">
                        <a:lnSpc>
                          <a:spcPct val="150000"/>
                        </a:lnSpc>
                        <a:tabLst>
                          <a:tab pos="0" algn="l"/>
                        </a:tabLst>
                      </a:pPr>
                      <a:r>
                        <a:rPr lang="en-US" sz="1500" b="0" strike="noStrike" spc="-1">
                          <a:solidFill>
                            <a:schemeClr val="dk1"/>
                          </a:solidFill>
                          <a:latin typeface="Calibri"/>
                        </a:rPr>
                        <a:t>Ground-based data</a:t>
                      </a:r>
                      <a:endParaRPr lang="en-US" sz="1500" b="0" strike="noStrike" spc="-1">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0"/>
                  </a:ext>
                </a:extLst>
              </a:tr>
              <a:tr h="533400">
                <a:tc>
                  <a:txBody>
                    <a:bodyPr/>
                    <a:lstStyle/>
                    <a:p>
                      <a:pPr algn="ctr" defTabSz="914400">
                        <a:lnSpc>
                          <a:spcPct val="100000"/>
                        </a:lnSpc>
                      </a:pPr>
                      <a:r>
                        <a:rPr lang="en-US" sz="1500" b="0" strike="noStrike" spc="-1">
                          <a:solidFill>
                            <a:schemeClr val="dk1"/>
                          </a:solidFill>
                          <a:latin typeface="Calibri"/>
                        </a:rPr>
                        <a:t>FTIR measurements, NDACC network, daily </a:t>
                      </a:r>
                      <a:r>
                        <a:rPr lang="ru-RU" sz="1500" b="0" strike="noStrike" spc="-1">
                          <a:solidFill>
                            <a:schemeClr val="dk1"/>
                          </a:solidFill>
                          <a:latin typeface="Calibri"/>
                        </a:rPr>
                        <a:t>average</a:t>
                      </a:r>
                      <a:r>
                        <a:rPr lang="en-US" sz="1500" b="0" strike="noStrike" spc="-1">
                          <a:solidFill>
                            <a:schemeClr val="dk1"/>
                          </a:solidFill>
                          <a:latin typeface="Calibri"/>
                        </a:rPr>
                        <a:t>d TrOCs</a:t>
                      </a:r>
                      <a:endParaRPr lang="en-US" sz="1500" b="0" strike="noStrike" spc="-1">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1"/>
                  </a:ext>
                </a:extLst>
              </a:tr>
              <a:tr h="533400">
                <a:tc>
                  <a:txBody>
                    <a:bodyPr/>
                    <a:lstStyle/>
                    <a:p>
                      <a:pPr algn="ctr" defTabSz="914400">
                        <a:lnSpc>
                          <a:spcPct val="100000"/>
                        </a:lnSpc>
                      </a:pPr>
                      <a:r>
                        <a:rPr lang="en-US" sz="1500" b="0" strike="noStrike" spc="-1">
                          <a:solidFill>
                            <a:schemeClr val="dk1"/>
                          </a:solidFill>
                          <a:latin typeface="Calibri"/>
                        </a:rPr>
                        <a:t>IKFS-2 </a:t>
                      </a:r>
                      <a:r>
                        <a:rPr lang="ru-RU" sz="1500" b="0" strike="noStrike" spc="-1">
                          <a:solidFill>
                            <a:schemeClr val="dk1"/>
                          </a:solidFill>
                          <a:latin typeface="Calibri"/>
                        </a:rPr>
                        <a:t>daily average</a:t>
                      </a:r>
                      <a:r>
                        <a:rPr lang="en-US" sz="1500" b="0" strike="noStrike" spc="-1">
                          <a:solidFill>
                            <a:schemeClr val="dk1"/>
                          </a:solidFill>
                          <a:latin typeface="Calibri"/>
                        </a:rPr>
                        <a:t>d</a:t>
                      </a:r>
                      <a:r>
                        <a:rPr lang="ru-RU" sz="1500" b="0" strike="noStrike" spc="-1">
                          <a:solidFill>
                            <a:schemeClr val="dk1"/>
                          </a:solidFill>
                          <a:latin typeface="Calibri"/>
                        </a:rPr>
                        <a:t> T</a:t>
                      </a:r>
                      <a:r>
                        <a:rPr lang="en-US" sz="1500" b="0" strike="noStrike" spc="-1">
                          <a:solidFill>
                            <a:schemeClr val="dk1"/>
                          </a:solidFill>
                          <a:latin typeface="Calibri"/>
                        </a:rPr>
                        <a:t>r</a:t>
                      </a:r>
                      <a:r>
                        <a:rPr lang="ru-RU" sz="1500" b="0" strike="noStrike" spc="-1">
                          <a:solidFill>
                            <a:schemeClr val="dk1"/>
                          </a:solidFill>
                          <a:latin typeface="Calibri"/>
                        </a:rPr>
                        <a:t>O</a:t>
                      </a:r>
                      <a:r>
                        <a:rPr lang="en-US" sz="1500" b="0" strike="noStrike" spc="-1">
                          <a:solidFill>
                            <a:schemeClr val="dk1"/>
                          </a:solidFill>
                          <a:latin typeface="Calibri"/>
                        </a:rPr>
                        <a:t>Cs</a:t>
                      </a:r>
                      <a:r>
                        <a:rPr lang="ru-RU" sz="1500" b="0" strike="noStrike" spc="-1">
                          <a:solidFill>
                            <a:schemeClr val="dk1"/>
                          </a:solidFill>
                          <a:latin typeface="Calibri"/>
                        </a:rPr>
                        <a:t> in a circle with a radius of </a:t>
                      </a:r>
                      <a:r>
                        <a:rPr lang="en-US" sz="1500" b="0" strike="noStrike" spc="-1">
                          <a:solidFill>
                            <a:schemeClr val="dk1"/>
                          </a:solidFill>
                          <a:latin typeface="Calibri"/>
                        </a:rPr>
                        <a:t>1</a:t>
                      </a:r>
                      <a:r>
                        <a:rPr lang="ru-RU" sz="1500" b="0" strike="noStrike" spc="-1">
                          <a:solidFill>
                            <a:schemeClr val="dk1"/>
                          </a:solidFill>
                          <a:latin typeface="Calibri"/>
                        </a:rPr>
                        <a:t>00 </a:t>
                      </a:r>
                      <a:r>
                        <a:rPr lang="en-US" sz="1500" b="0" strike="noStrike" spc="-1">
                          <a:solidFill>
                            <a:schemeClr val="dk1"/>
                          </a:solidFill>
                          <a:latin typeface="Calibri"/>
                        </a:rPr>
                        <a:t>or 200 </a:t>
                      </a:r>
                      <a:r>
                        <a:rPr lang="ru-RU" sz="1500" b="0" strike="noStrike" spc="-1">
                          <a:solidFill>
                            <a:schemeClr val="dk1"/>
                          </a:solidFill>
                          <a:latin typeface="Calibri"/>
                        </a:rPr>
                        <a:t>km</a:t>
                      </a:r>
                      <a:r>
                        <a:rPr lang="en-US" sz="1500" b="0" strike="noStrike" spc="-1">
                          <a:solidFill>
                            <a:schemeClr val="dk1"/>
                          </a:solidFill>
                          <a:latin typeface="Calibri"/>
                        </a:rPr>
                        <a:t> to GB stations</a:t>
                      </a:r>
                      <a:endParaRPr lang="en-US" sz="1500" b="0" strike="noStrike" spc="-1">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2"/>
                  </a:ext>
                </a:extLst>
              </a:tr>
              <a:tr h="392700">
                <a:tc>
                  <a:txBody>
                    <a:bodyPr/>
                    <a:lstStyle/>
                    <a:p>
                      <a:pPr algn="ctr" defTabSz="914400">
                        <a:lnSpc>
                          <a:spcPct val="150000"/>
                        </a:lnSpc>
                        <a:tabLst>
                          <a:tab pos="0" algn="l"/>
                        </a:tabLst>
                      </a:pPr>
                      <a:r>
                        <a:rPr lang="en-US" sz="1500" b="0" strike="noStrike" spc="-1">
                          <a:solidFill>
                            <a:schemeClr val="dk1"/>
                          </a:solidFill>
                          <a:latin typeface="Calibri"/>
                          <a:ea typeface="Times New Roman"/>
                        </a:rPr>
                        <a:t>March 2015-Dec 2022</a:t>
                      </a:r>
                      <a:endParaRPr lang="en-US" sz="1500" b="0" strike="noStrike" spc="-1">
                        <a:solidFill>
                          <a:srgbClr val="000000"/>
                        </a:solidFill>
                        <a:latin typeface="Arial"/>
                      </a:endParaRPr>
                    </a:p>
                  </a:txBody>
                  <a:tcPr marL="48900" marR="48900" marT="38100" marB="381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3"/>
                  </a:ext>
                </a:extLst>
              </a:tr>
            </a:tbl>
          </a:graphicData>
        </a:graphic>
      </p:graphicFrame>
      <p:sp>
        <p:nvSpPr>
          <p:cNvPr id="109" name="TextBox 6"/>
          <p:cNvSpPr/>
          <p:nvPr/>
        </p:nvSpPr>
        <p:spPr>
          <a:xfrm flipH="1">
            <a:off x="163500" y="58993"/>
            <a:ext cx="3799000" cy="675533"/>
          </a:xfrm>
          <a:prstGeom prst="rect">
            <a:avLst/>
          </a:prstGeom>
          <a:noFill/>
          <a:ln w="0">
            <a:noFill/>
          </a:ln>
        </p:spPr>
        <p:style>
          <a:lnRef idx="0">
            <a:scrgbClr r="0" g="0" b="0"/>
          </a:lnRef>
          <a:fillRef idx="0">
            <a:scrgbClr r="0" g="0" b="0"/>
          </a:fillRef>
          <a:effectRef idx="0">
            <a:scrgbClr r="0" g="0" b="0"/>
          </a:effectRef>
          <a:fontRef idx="minor"/>
        </p:style>
        <p:txBody>
          <a:bodyPr wrap="square" lIns="59400" tIns="29700" rIns="59400" bIns="29700" anchor="t">
            <a:spAutoFit/>
          </a:bodyPr>
          <a:lstStyle/>
          <a:p>
            <a:pPr algn="ctr" defTabSz="761970"/>
            <a:r>
              <a:rPr lang="en-US" sz="2000" b="1" spc="-1" dirty="0">
                <a:solidFill>
                  <a:srgbClr val="FF0000"/>
                </a:solidFill>
                <a:latin typeface="Calibri"/>
              </a:rPr>
              <a:t>Validation of the IKFS-2 </a:t>
            </a:r>
            <a:r>
              <a:rPr lang="en-US" sz="2000" b="1" spc="-1" dirty="0" err="1">
                <a:solidFill>
                  <a:srgbClr val="FF0000"/>
                </a:solidFill>
                <a:latin typeface="Calibri"/>
              </a:rPr>
              <a:t>TrOCs</a:t>
            </a:r>
            <a:r>
              <a:rPr lang="en-US" sz="2000" b="1" spc="-1" dirty="0">
                <a:solidFill>
                  <a:srgbClr val="FF0000"/>
                </a:solidFill>
                <a:latin typeface="Calibri"/>
              </a:rPr>
              <a:t> by comparison with the FTIR data</a:t>
            </a:r>
            <a:endParaRPr lang="en-US" sz="2000" spc="-1" dirty="0">
              <a:solidFill>
                <a:srgbClr val="000000"/>
              </a:solidFill>
              <a:latin typeface="Arial"/>
            </a:endParaRPr>
          </a:p>
        </p:txBody>
      </p:sp>
      <p:sp>
        <p:nvSpPr>
          <p:cNvPr id="110" name="TextBox 7"/>
          <p:cNvSpPr/>
          <p:nvPr/>
        </p:nvSpPr>
        <p:spPr>
          <a:xfrm>
            <a:off x="298200" y="2798293"/>
            <a:ext cx="3844200" cy="290813"/>
          </a:xfrm>
          <a:prstGeom prst="rect">
            <a:avLst/>
          </a:prstGeom>
          <a:noFill/>
          <a:ln w="0">
            <a:noFill/>
          </a:ln>
        </p:spPr>
        <p:style>
          <a:lnRef idx="0">
            <a:scrgbClr r="0" g="0" b="0"/>
          </a:lnRef>
          <a:fillRef idx="0">
            <a:scrgbClr r="0" g="0" b="0"/>
          </a:fillRef>
          <a:effectRef idx="0">
            <a:scrgbClr r="0" g="0" b="0"/>
          </a:effectRef>
          <a:fontRef idx="minor"/>
        </p:style>
        <p:txBody>
          <a:bodyPr lIns="59400" tIns="29700" rIns="59400" bIns="29700" anchor="t">
            <a:spAutoFit/>
          </a:bodyPr>
          <a:lstStyle/>
          <a:p>
            <a:pPr algn="ctr" defTabSz="761970"/>
            <a:r>
              <a:rPr lang="en-US" sz="1500" b="1" spc="-1" dirty="0">
                <a:solidFill>
                  <a:schemeClr val="accent1"/>
                </a:solidFill>
                <a:latin typeface="Times New Roman"/>
              </a:rPr>
              <a:t>Mean SDDs for sites</a:t>
            </a:r>
            <a:endParaRPr lang="en-US" sz="1500" spc="-1" dirty="0">
              <a:solidFill>
                <a:srgbClr val="000000"/>
              </a:solidFill>
              <a:latin typeface="Arial"/>
            </a:endParaRPr>
          </a:p>
        </p:txBody>
      </p:sp>
      <p:sp>
        <p:nvSpPr>
          <p:cNvPr id="111" name="TextBox 8"/>
          <p:cNvSpPr/>
          <p:nvPr/>
        </p:nvSpPr>
        <p:spPr>
          <a:xfrm>
            <a:off x="3843693" y="15977"/>
            <a:ext cx="3844200" cy="316525"/>
          </a:xfrm>
          <a:prstGeom prst="rect">
            <a:avLst/>
          </a:prstGeom>
          <a:noFill/>
          <a:ln w="0">
            <a:noFill/>
          </a:ln>
        </p:spPr>
        <p:style>
          <a:lnRef idx="0">
            <a:scrgbClr r="0" g="0" b="0"/>
          </a:lnRef>
          <a:fillRef idx="0">
            <a:scrgbClr r="0" g="0" b="0"/>
          </a:fillRef>
          <a:effectRef idx="0">
            <a:scrgbClr r="0" g="0" b="0"/>
          </a:effectRef>
          <a:fontRef idx="minor"/>
        </p:style>
        <p:txBody>
          <a:bodyPr lIns="59400" tIns="29700" rIns="59400" bIns="29700" anchor="t">
            <a:spAutoFit/>
          </a:bodyPr>
          <a:lstStyle/>
          <a:p>
            <a:pPr algn="ctr" defTabSz="761970"/>
            <a:r>
              <a:rPr lang="en-US" sz="1667" b="1" spc="-1" dirty="0">
                <a:solidFill>
                  <a:schemeClr val="accent1"/>
                </a:solidFill>
                <a:latin typeface="Calibri"/>
              </a:rPr>
              <a:t>Bias and SDD,%</a:t>
            </a:r>
            <a:endParaRPr lang="en-US" sz="1667" spc="-1" dirty="0">
              <a:solidFill>
                <a:srgbClr val="000000"/>
              </a:solidFill>
              <a:latin typeface="Arial"/>
            </a:endParaRPr>
          </a:p>
        </p:txBody>
      </p:sp>
      <p:graphicFrame>
        <p:nvGraphicFramePr>
          <p:cNvPr id="112" name="Таблица 9"/>
          <p:cNvGraphicFramePr/>
          <p:nvPr>
            <p:extLst>
              <p:ext uri="{D42A27DB-BD31-4B8C-83A1-F6EECF244321}">
                <p14:modId xmlns:p14="http://schemas.microsoft.com/office/powerpoint/2010/main" val="1424809064"/>
              </p:ext>
            </p:extLst>
          </p:nvPr>
        </p:nvGraphicFramePr>
        <p:xfrm>
          <a:off x="418500" y="3295393"/>
          <a:ext cx="3381300" cy="1280160"/>
        </p:xfrm>
        <a:graphic>
          <a:graphicData uri="http://schemas.openxmlformats.org/drawingml/2006/table">
            <a:tbl>
              <a:tblPr/>
              <a:tblGrid>
                <a:gridCol w="1127100">
                  <a:extLst>
                    <a:ext uri="{9D8B030D-6E8A-4147-A177-3AD203B41FA5}">
                      <a16:colId xmlns:a16="http://schemas.microsoft.com/office/drawing/2014/main" val="20000"/>
                    </a:ext>
                  </a:extLst>
                </a:gridCol>
                <a:gridCol w="1127100">
                  <a:extLst>
                    <a:ext uri="{9D8B030D-6E8A-4147-A177-3AD203B41FA5}">
                      <a16:colId xmlns:a16="http://schemas.microsoft.com/office/drawing/2014/main" val="20001"/>
                    </a:ext>
                  </a:extLst>
                </a:gridCol>
                <a:gridCol w="1127100">
                  <a:extLst>
                    <a:ext uri="{9D8B030D-6E8A-4147-A177-3AD203B41FA5}">
                      <a16:colId xmlns:a16="http://schemas.microsoft.com/office/drawing/2014/main" val="20002"/>
                    </a:ext>
                  </a:extLst>
                </a:gridCol>
              </a:tblGrid>
              <a:tr h="254000">
                <a:tc rowSpan="2">
                  <a:txBody>
                    <a:bodyPr/>
                    <a:lstStyle/>
                    <a:p>
                      <a:pPr algn="ctr" defTabSz="914400">
                        <a:lnSpc>
                          <a:spcPct val="100000"/>
                        </a:lnSpc>
                      </a:pPr>
                      <a:r>
                        <a:rPr lang="en-US" sz="1600" b="1" strike="noStrike" spc="-1">
                          <a:solidFill>
                            <a:schemeClr val="lt1"/>
                          </a:solidFill>
                          <a:latin typeface="Calibri"/>
                        </a:rPr>
                        <a:t>Lower</a:t>
                      </a:r>
                      <a:endParaRPr lang="en-US" sz="1600" b="0" strike="noStrike" spc="-1">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gridSpan="2">
                  <a:txBody>
                    <a:bodyPr/>
                    <a:lstStyle/>
                    <a:p>
                      <a:pPr algn="ctr" defTabSz="914400">
                        <a:lnSpc>
                          <a:spcPct val="100000"/>
                        </a:lnSpc>
                      </a:pPr>
                      <a:r>
                        <a:rPr lang="en-US" sz="1600" b="1" strike="noStrike" spc="-1">
                          <a:solidFill>
                            <a:schemeClr val="lt1"/>
                          </a:solidFill>
                          <a:latin typeface="Calibri"/>
                        </a:rPr>
                        <a:t>Averaging radius, km</a:t>
                      </a:r>
                      <a:endParaRPr lang="en-US" sz="1600" b="0" strike="noStrike" spc="-1">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0"/>
                  </a:ext>
                </a:extLst>
              </a:tr>
              <a:tr h="254000">
                <a:tc v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algn="ctr" defTabSz="914400">
                        <a:lnSpc>
                          <a:spcPct val="100000"/>
                        </a:lnSpc>
                      </a:pPr>
                      <a:r>
                        <a:rPr lang="ru-RU" sz="1600" b="0" strike="noStrike" spc="-1">
                          <a:solidFill>
                            <a:schemeClr val="dk1"/>
                          </a:solidFill>
                          <a:latin typeface="Calibri"/>
                        </a:rPr>
                        <a:t>100 </a:t>
                      </a:r>
                      <a:endParaRPr lang="en-US" sz="16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tc>
                  <a:txBody>
                    <a:bodyPr/>
                    <a:lstStyle/>
                    <a:p>
                      <a:pPr algn="ctr" defTabSz="914400">
                        <a:lnSpc>
                          <a:spcPct val="100000"/>
                        </a:lnSpc>
                      </a:pPr>
                      <a:r>
                        <a:rPr lang="ru-RU" sz="1600" b="0" strike="noStrike" spc="-1">
                          <a:solidFill>
                            <a:schemeClr val="dk1"/>
                          </a:solidFill>
                          <a:latin typeface="Calibri"/>
                        </a:rPr>
                        <a:t>200 </a:t>
                      </a:r>
                      <a:endParaRPr lang="en-US" sz="16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1"/>
                  </a:ext>
                </a:extLst>
              </a:tr>
              <a:tr h="254000">
                <a:tc>
                  <a:txBody>
                    <a:bodyPr/>
                    <a:lstStyle/>
                    <a:p>
                      <a:pPr algn="ctr" defTabSz="914400">
                        <a:lnSpc>
                          <a:spcPct val="100000"/>
                        </a:lnSpc>
                      </a:pPr>
                      <a:r>
                        <a:rPr lang="en-US" sz="1600" b="1" strike="noStrike" spc="-1">
                          <a:solidFill>
                            <a:schemeClr val="lt1"/>
                          </a:solidFill>
                          <a:latin typeface="Calibri"/>
                        </a:rPr>
                        <a:t>300 hPa</a:t>
                      </a:r>
                      <a:endParaRPr lang="en-US" sz="1600" b="0" strike="noStrike" spc="-1">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solidFill>
                  </a:tcPr>
                </a:tc>
                <a:tc>
                  <a:txBody>
                    <a:bodyPr/>
                    <a:lstStyle/>
                    <a:p>
                      <a:pPr algn="ctr" defTabSz="914400">
                        <a:lnSpc>
                          <a:spcPct val="100000"/>
                        </a:lnSpc>
                      </a:pPr>
                      <a:r>
                        <a:rPr lang="en-US" sz="1600" b="0" strike="noStrike" spc="-1">
                          <a:solidFill>
                            <a:schemeClr val="dk1"/>
                          </a:solidFill>
                          <a:latin typeface="Calibri"/>
                        </a:rPr>
                        <a:t>2.</a:t>
                      </a:r>
                      <a:r>
                        <a:rPr lang="ru-RU" sz="1600" b="0" strike="noStrike" spc="-1">
                          <a:solidFill>
                            <a:schemeClr val="dk1"/>
                          </a:solidFill>
                          <a:latin typeface="Calibri"/>
                        </a:rPr>
                        <a:t>91</a:t>
                      </a:r>
                      <a:r>
                        <a:rPr lang="en-US" sz="1600" b="0" strike="noStrike" spc="-1">
                          <a:solidFill>
                            <a:schemeClr val="dk1"/>
                          </a:solidFill>
                          <a:latin typeface="Calibri"/>
                        </a:rPr>
                        <a:t> DU</a:t>
                      </a:r>
                      <a:endParaRPr lang="en-US" sz="16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ct val="100000"/>
                        </a:lnSpc>
                      </a:pPr>
                      <a:r>
                        <a:rPr lang="en-US" sz="1600" b="0" strike="noStrike" spc="-1">
                          <a:solidFill>
                            <a:schemeClr val="dk1"/>
                          </a:solidFill>
                          <a:latin typeface="Calibri"/>
                        </a:rPr>
                        <a:t>2.</a:t>
                      </a:r>
                      <a:r>
                        <a:rPr lang="ru-RU" sz="1600" b="0" strike="noStrike" spc="-1">
                          <a:solidFill>
                            <a:schemeClr val="dk1"/>
                          </a:solidFill>
                          <a:latin typeface="Calibri"/>
                        </a:rPr>
                        <a:t>95</a:t>
                      </a:r>
                      <a:r>
                        <a:rPr lang="en-US" sz="1600" b="0" strike="noStrike" spc="-1">
                          <a:solidFill>
                            <a:schemeClr val="dk1"/>
                          </a:solidFill>
                          <a:latin typeface="Calibri"/>
                        </a:rPr>
                        <a:t> DU</a:t>
                      </a:r>
                      <a:endParaRPr lang="en-US" sz="16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2"/>
                  </a:ext>
                </a:extLst>
              </a:tr>
              <a:tr h="254000">
                <a:tc>
                  <a:txBody>
                    <a:bodyPr/>
                    <a:lstStyle/>
                    <a:p>
                      <a:pPr algn="ctr" defTabSz="914400">
                        <a:lnSpc>
                          <a:spcPct val="100000"/>
                        </a:lnSpc>
                      </a:pPr>
                      <a:r>
                        <a:rPr lang="en-US" sz="1600" b="1" strike="noStrike" spc="-1">
                          <a:solidFill>
                            <a:schemeClr val="lt1"/>
                          </a:solidFill>
                          <a:latin typeface="Calibri"/>
                        </a:rPr>
                        <a:t>400 hPa</a:t>
                      </a:r>
                      <a:endParaRPr lang="en-US" sz="1600" b="0" strike="noStrike" spc="-1">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ct val="100000"/>
                        </a:lnSpc>
                      </a:pPr>
                      <a:r>
                        <a:rPr lang="ru-RU" sz="1600" b="0" strike="noStrike" spc="-1">
                          <a:solidFill>
                            <a:schemeClr val="dk1"/>
                          </a:solidFill>
                          <a:latin typeface="Calibri"/>
                        </a:rPr>
                        <a:t>3</a:t>
                      </a:r>
                      <a:r>
                        <a:rPr lang="en-US" sz="1600" b="0" strike="noStrike" spc="-1">
                          <a:solidFill>
                            <a:schemeClr val="dk1"/>
                          </a:solidFill>
                          <a:latin typeface="Calibri"/>
                        </a:rPr>
                        <a:t>.</a:t>
                      </a:r>
                      <a:r>
                        <a:rPr lang="ru-RU" sz="1600" b="0" strike="noStrike" spc="-1">
                          <a:solidFill>
                            <a:schemeClr val="dk1"/>
                          </a:solidFill>
                          <a:latin typeface="Calibri"/>
                        </a:rPr>
                        <a:t>00</a:t>
                      </a:r>
                      <a:r>
                        <a:rPr lang="en-US" sz="1600" b="0" strike="noStrike" spc="-1">
                          <a:solidFill>
                            <a:schemeClr val="dk1"/>
                          </a:solidFill>
                          <a:latin typeface="Calibri"/>
                        </a:rPr>
                        <a:t> DU</a:t>
                      </a:r>
                      <a:endParaRPr lang="en-US" sz="16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ct val="100000"/>
                        </a:lnSpc>
                      </a:pPr>
                      <a:r>
                        <a:rPr lang="en-US" sz="1600" b="0" strike="noStrike" spc="-1" dirty="0">
                          <a:solidFill>
                            <a:schemeClr val="dk1"/>
                          </a:solidFill>
                          <a:latin typeface="Calibri"/>
                        </a:rPr>
                        <a:t>2.</a:t>
                      </a:r>
                      <a:r>
                        <a:rPr lang="ru-RU" sz="1600" b="0" strike="noStrike" spc="-1" dirty="0">
                          <a:solidFill>
                            <a:schemeClr val="dk1"/>
                          </a:solidFill>
                          <a:latin typeface="Calibri"/>
                        </a:rPr>
                        <a:t>99 </a:t>
                      </a:r>
                      <a:r>
                        <a:rPr lang="en-US" sz="1600" b="0" strike="noStrike" spc="-1" dirty="0">
                          <a:solidFill>
                            <a:schemeClr val="dk1"/>
                          </a:solidFill>
                          <a:latin typeface="Calibri"/>
                        </a:rPr>
                        <a:t>DU</a:t>
                      </a:r>
                      <a:endParaRPr lang="en-US" sz="16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3"/>
                  </a:ext>
                </a:extLst>
              </a:tr>
            </a:tbl>
          </a:graphicData>
        </a:graphic>
      </p:graphicFrame>
      <p:graphicFrame>
        <p:nvGraphicFramePr>
          <p:cNvPr id="113" name="Таблица 10"/>
          <p:cNvGraphicFramePr/>
          <p:nvPr>
            <p:extLst>
              <p:ext uri="{D42A27DB-BD31-4B8C-83A1-F6EECF244321}">
                <p14:modId xmlns:p14="http://schemas.microsoft.com/office/powerpoint/2010/main" val="2142953970"/>
              </p:ext>
            </p:extLst>
          </p:nvPr>
        </p:nvGraphicFramePr>
        <p:xfrm>
          <a:off x="4191001" y="329177"/>
          <a:ext cx="3181800" cy="4836513"/>
        </p:xfrm>
        <a:graphic>
          <a:graphicData uri="http://schemas.openxmlformats.org/drawingml/2006/table">
            <a:tbl>
              <a:tblPr/>
              <a:tblGrid>
                <a:gridCol w="1133957">
                  <a:extLst>
                    <a:ext uri="{9D8B030D-6E8A-4147-A177-3AD203B41FA5}">
                      <a16:colId xmlns:a16="http://schemas.microsoft.com/office/drawing/2014/main" val="20000"/>
                    </a:ext>
                  </a:extLst>
                </a:gridCol>
                <a:gridCol w="846553">
                  <a:extLst>
                    <a:ext uri="{9D8B030D-6E8A-4147-A177-3AD203B41FA5}">
                      <a16:colId xmlns:a16="http://schemas.microsoft.com/office/drawing/2014/main" val="20001"/>
                    </a:ext>
                  </a:extLst>
                </a:gridCol>
                <a:gridCol w="695185">
                  <a:extLst>
                    <a:ext uri="{9D8B030D-6E8A-4147-A177-3AD203B41FA5}">
                      <a16:colId xmlns:a16="http://schemas.microsoft.com/office/drawing/2014/main" val="20002"/>
                    </a:ext>
                  </a:extLst>
                </a:gridCol>
                <a:gridCol w="506105">
                  <a:extLst>
                    <a:ext uri="{9D8B030D-6E8A-4147-A177-3AD203B41FA5}">
                      <a16:colId xmlns:a16="http://schemas.microsoft.com/office/drawing/2014/main" val="20003"/>
                    </a:ext>
                  </a:extLst>
                </a:gridCol>
              </a:tblGrid>
              <a:tr h="247983">
                <a:tc rowSpan="2">
                  <a:txBody>
                    <a:bodyPr/>
                    <a:lstStyle/>
                    <a:p>
                      <a:pPr algn="ctr" defTabSz="914400">
                        <a:lnSpc>
                          <a:spcPct val="100000"/>
                        </a:lnSpc>
                      </a:pPr>
                      <a:r>
                        <a:rPr lang="en-US" sz="1200" b="1" strike="noStrike" spc="-1" dirty="0">
                          <a:solidFill>
                            <a:schemeClr val="lt1"/>
                          </a:solidFill>
                          <a:latin typeface="Calibri"/>
                        </a:rPr>
                        <a:t>Site</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rowSpan="2">
                  <a:txBody>
                    <a:bodyPr/>
                    <a:lstStyle/>
                    <a:p>
                      <a:pPr algn="ctr" defTabSz="914400">
                        <a:lnSpc>
                          <a:spcPct val="100000"/>
                        </a:lnSpc>
                      </a:pPr>
                      <a:r>
                        <a:rPr lang="en-US" sz="1200" b="1" strike="noStrike" spc="-1" dirty="0">
                          <a:solidFill>
                            <a:schemeClr val="lt1"/>
                          </a:solidFill>
                          <a:latin typeface="Calibri"/>
                        </a:rPr>
                        <a:t>N</a:t>
                      </a:r>
                      <a:r>
                        <a:rPr lang="ru-RU" sz="1200" b="1" strike="noStrike" spc="-1" dirty="0">
                          <a:solidFill>
                            <a:schemeClr val="lt1"/>
                          </a:solidFill>
                          <a:latin typeface="Calibri"/>
                        </a:rPr>
                        <a:t> (200 </a:t>
                      </a:r>
                      <a:r>
                        <a:rPr lang="en-US" sz="1200" b="1" strike="noStrike" spc="-1" dirty="0">
                          <a:solidFill>
                            <a:schemeClr val="lt1"/>
                          </a:solidFill>
                          <a:latin typeface="Calibri"/>
                        </a:rPr>
                        <a:t>km)</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gridSpan="2">
                  <a:txBody>
                    <a:bodyPr/>
                    <a:lstStyle/>
                    <a:p>
                      <a:pPr algn="ctr" defTabSz="914400">
                        <a:lnSpc>
                          <a:spcPct val="100000"/>
                        </a:lnSpc>
                      </a:pPr>
                      <a:r>
                        <a:rPr lang="en-US" sz="1000" b="1" strike="noStrike" spc="-1">
                          <a:solidFill>
                            <a:schemeClr val="lt1"/>
                          </a:solidFill>
                          <a:latin typeface="Calibri"/>
                        </a:rPr>
                        <a:t>Lower </a:t>
                      </a:r>
                      <a:r>
                        <a:rPr lang="ru-RU" sz="1000" b="1" strike="noStrike" spc="-1">
                          <a:solidFill>
                            <a:schemeClr val="lt1"/>
                          </a:solidFill>
                          <a:latin typeface="Calibri"/>
                        </a:rPr>
                        <a:t>400 </a:t>
                      </a:r>
                      <a:r>
                        <a:rPr lang="en-US" sz="1000" b="1" strike="noStrike" spc="-1">
                          <a:solidFill>
                            <a:schemeClr val="lt1"/>
                          </a:solidFill>
                          <a:latin typeface="Calibri"/>
                        </a:rPr>
                        <a:t>hPa</a:t>
                      </a:r>
                      <a:endParaRPr lang="en-US" sz="1000" b="0" strike="noStrike" spc="-1">
                        <a:solidFill>
                          <a:srgbClr val="FFFFFF"/>
                        </a:solidFill>
                        <a:latin typeface="Arial"/>
                      </a:endParaRPr>
                    </a:p>
                  </a:txBody>
                  <a:tcPr marL="42600" marR="42600" marT="38100" marB="3810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0"/>
                  </a:ext>
                </a:extLst>
              </a:tr>
              <a:tr h="247983">
                <a:tc v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tc v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algn="ctr" defTabSz="914400">
                        <a:lnSpc>
                          <a:spcPct val="100000"/>
                        </a:lnSpc>
                      </a:pPr>
                      <a:r>
                        <a:rPr lang="ru-RU" sz="1200" b="0" strike="noStrike" spc="-1">
                          <a:solidFill>
                            <a:schemeClr val="dk1"/>
                          </a:solidFill>
                          <a:latin typeface="Calibri"/>
                        </a:rPr>
                        <a:t>Δ</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tc>
                  <a:txBody>
                    <a:bodyPr/>
                    <a:lstStyle/>
                    <a:p>
                      <a:pPr algn="ctr" defTabSz="914400">
                        <a:lnSpc>
                          <a:spcPct val="100000"/>
                        </a:lnSpc>
                      </a:pPr>
                      <a:r>
                        <a:rPr lang="ru-RU" sz="1200" b="0" strike="noStrike" spc="-1">
                          <a:solidFill>
                            <a:schemeClr val="dk1"/>
                          </a:solidFill>
                          <a:latin typeface="Calibri"/>
                        </a:rPr>
                        <a:t>σ</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1"/>
                  </a:ext>
                </a:extLst>
              </a:tr>
              <a:tr h="214230">
                <a:tc>
                  <a:txBody>
                    <a:bodyPr/>
                    <a:lstStyle/>
                    <a:p>
                      <a:pPr algn="ctr" defTabSz="914400">
                        <a:lnSpc>
                          <a:spcPts val="1000"/>
                        </a:lnSpc>
                      </a:pPr>
                      <a:r>
                        <a:rPr lang="en-US" sz="1200" b="1" strike="noStrike" spc="-1" dirty="0">
                          <a:solidFill>
                            <a:schemeClr val="lt1"/>
                          </a:solidFill>
                          <a:latin typeface="Calibri"/>
                        </a:rPr>
                        <a:t>Eureka</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solidFill>
                  </a:tcPr>
                </a:tc>
                <a:tc>
                  <a:txBody>
                    <a:bodyPr/>
                    <a:lstStyle/>
                    <a:p>
                      <a:pPr algn="ctr" defTabSz="914400">
                        <a:lnSpc>
                          <a:spcPts val="1000"/>
                        </a:lnSpc>
                      </a:pPr>
                      <a:r>
                        <a:rPr lang="ru-RU" sz="1200" b="0" strike="noStrike" spc="-1" dirty="0">
                          <a:solidFill>
                            <a:schemeClr val="dk1"/>
                          </a:solidFill>
                          <a:latin typeface="Calibri"/>
                        </a:rPr>
                        <a:t>282</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tint val="20000"/>
                      </a:schemeClr>
                    </a:solidFill>
                  </a:tcPr>
                </a:tc>
                <a:tc>
                  <a:txBody>
                    <a:bodyPr/>
                    <a:lstStyle/>
                    <a:p>
                      <a:pPr algn="ctr" defTabSz="914400">
                        <a:lnSpc>
                          <a:spcPts val="1000"/>
                        </a:lnSpc>
                      </a:pPr>
                      <a:r>
                        <a:rPr lang="ru-RU" sz="1200" b="0" strike="noStrike" spc="-1">
                          <a:solidFill>
                            <a:schemeClr val="dk1"/>
                          </a:solidFill>
                          <a:latin typeface="Calibri"/>
                        </a:rPr>
                        <a:t>+3.6</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ru-RU" sz="1200" b="0" strike="noStrike" spc="-1">
                          <a:solidFill>
                            <a:schemeClr val="dk1"/>
                          </a:solidFill>
                          <a:latin typeface="Calibri"/>
                        </a:rPr>
                        <a:t>4.2</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2"/>
                  </a:ext>
                </a:extLst>
              </a:tr>
              <a:tr h="214230">
                <a:tc>
                  <a:txBody>
                    <a:bodyPr/>
                    <a:lstStyle/>
                    <a:p>
                      <a:pPr algn="ctr" defTabSz="914400">
                        <a:lnSpc>
                          <a:spcPts val="1000"/>
                        </a:lnSpc>
                      </a:pPr>
                      <a:r>
                        <a:rPr lang="en-US" sz="1200" b="1" strike="noStrike" spc="-1" dirty="0" err="1">
                          <a:solidFill>
                            <a:schemeClr val="lt1"/>
                          </a:solidFill>
                          <a:latin typeface="Calibri"/>
                        </a:rPr>
                        <a:t>Ny</a:t>
                      </a:r>
                      <a:r>
                        <a:rPr lang="en-US" sz="1200" b="1" strike="noStrike" spc="-1" dirty="0">
                          <a:solidFill>
                            <a:schemeClr val="lt1"/>
                          </a:solidFill>
                          <a:latin typeface="Calibri"/>
                        </a:rPr>
                        <a:t> </a:t>
                      </a:r>
                      <a:r>
                        <a:rPr lang="en-US" sz="1200" b="1" strike="noStrike" spc="-1" dirty="0" err="1">
                          <a:solidFill>
                            <a:schemeClr val="lt1"/>
                          </a:solidFill>
                          <a:latin typeface="Calibri"/>
                        </a:rPr>
                        <a:t>Ålesund</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ru-RU" sz="1200" b="0" strike="noStrike" spc="-1" dirty="0">
                          <a:solidFill>
                            <a:schemeClr val="dk1"/>
                          </a:solidFill>
                          <a:latin typeface="Calibri"/>
                        </a:rPr>
                        <a:t>120</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en-US" sz="1200" b="0" strike="noStrike" spc="-1">
                          <a:solidFill>
                            <a:schemeClr val="dk1"/>
                          </a:solidFill>
                          <a:latin typeface="Calibri"/>
                        </a:rPr>
                        <a:t>-0.13</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ru-RU" sz="1200" b="0" strike="noStrike" spc="-1">
                          <a:solidFill>
                            <a:schemeClr val="dk1"/>
                          </a:solidFill>
                          <a:latin typeface="Calibri"/>
                        </a:rPr>
                        <a:t>4.4</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3"/>
                  </a:ext>
                </a:extLst>
              </a:tr>
              <a:tr h="214230">
                <a:tc>
                  <a:txBody>
                    <a:bodyPr/>
                    <a:lstStyle/>
                    <a:p>
                      <a:pPr algn="ctr" defTabSz="914400">
                        <a:lnSpc>
                          <a:spcPts val="1000"/>
                        </a:lnSpc>
                      </a:pPr>
                      <a:r>
                        <a:rPr lang="en-US" sz="1200" b="1" strike="noStrike" spc="-1" dirty="0">
                          <a:solidFill>
                            <a:schemeClr val="lt1"/>
                          </a:solidFill>
                          <a:latin typeface="Calibri"/>
                        </a:rPr>
                        <a:t>Thule</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ru-RU" sz="1200" b="0" strike="noStrike" spc="-1" dirty="0">
                          <a:solidFill>
                            <a:schemeClr val="dk1"/>
                          </a:solidFill>
                          <a:latin typeface="Calibri"/>
                        </a:rPr>
                        <a:t>553</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ru-RU" sz="1200" b="0" strike="noStrike" spc="-1" dirty="0">
                          <a:solidFill>
                            <a:schemeClr val="dk1"/>
                          </a:solidFill>
                          <a:latin typeface="Calibri"/>
                        </a:rPr>
                        <a:t>+2.</a:t>
                      </a:r>
                      <a:r>
                        <a:rPr lang="en-US" sz="1200" b="0" strike="noStrike" spc="-1" dirty="0">
                          <a:solidFill>
                            <a:schemeClr val="dk1"/>
                          </a:solidFill>
                          <a:latin typeface="Calibri"/>
                        </a:rPr>
                        <a:t>0</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ru-RU" sz="1200" b="0" strike="noStrike" spc="-1">
                          <a:solidFill>
                            <a:schemeClr val="dk1"/>
                          </a:solidFill>
                          <a:latin typeface="Calibri"/>
                        </a:rPr>
                        <a:t>3.</a:t>
                      </a:r>
                      <a:r>
                        <a:rPr lang="en-US" sz="1200" b="0" strike="noStrike" spc="-1">
                          <a:solidFill>
                            <a:schemeClr val="dk1"/>
                          </a:solidFill>
                          <a:latin typeface="Calibri"/>
                        </a:rPr>
                        <a:t>4</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4"/>
                  </a:ext>
                </a:extLst>
              </a:tr>
              <a:tr h="214230">
                <a:tc>
                  <a:txBody>
                    <a:bodyPr/>
                    <a:lstStyle/>
                    <a:p>
                      <a:pPr algn="ctr" defTabSz="914400">
                        <a:lnSpc>
                          <a:spcPts val="1000"/>
                        </a:lnSpc>
                      </a:pPr>
                      <a:r>
                        <a:rPr lang="en-US" sz="1200" b="1" strike="noStrike" spc="-1" dirty="0">
                          <a:solidFill>
                            <a:schemeClr val="lt1"/>
                          </a:solidFill>
                          <a:latin typeface="Calibri"/>
                        </a:rPr>
                        <a:t>Kiruna</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ru-RU" sz="1200" b="0" strike="noStrike" spc="-1" dirty="0">
                          <a:solidFill>
                            <a:schemeClr val="dk1"/>
                          </a:solidFill>
                          <a:latin typeface="Calibri"/>
                        </a:rPr>
                        <a:t>49</a:t>
                      </a:r>
                      <a:r>
                        <a:rPr lang="en-US" sz="1200" b="0" strike="noStrike" spc="-1" dirty="0">
                          <a:solidFill>
                            <a:schemeClr val="dk1"/>
                          </a:solidFill>
                          <a:latin typeface="Calibri"/>
                        </a:rPr>
                        <a:t>1</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en-US" sz="1200" b="0" strike="noStrike" spc="-1" dirty="0">
                          <a:solidFill>
                            <a:schemeClr val="dk1"/>
                          </a:solidFill>
                          <a:latin typeface="Calibri"/>
                        </a:rPr>
                        <a:t>+1</a:t>
                      </a:r>
                      <a:r>
                        <a:rPr lang="ru-RU" sz="1200" b="0" strike="noStrike" spc="-1" dirty="0">
                          <a:solidFill>
                            <a:schemeClr val="dk1"/>
                          </a:solidFill>
                          <a:latin typeface="Calibri"/>
                        </a:rPr>
                        <a:t>.</a:t>
                      </a:r>
                      <a:r>
                        <a:rPr lang="en-US" sz="1200" b="0" strike="noStrike" spc="-1" dirty="0">
                          <a:solidFill>
                            <a:schemeClr val="dk1"/>
                          </a:solidFill>
                          <a:latin typeface="Calibri"/>
                        </a:rPr>
                        <a:t>3</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ru-RU" sz="1200" b="0" strike="noStrike" spc="-1">
                          <a:solidFill>
                            <a:schemeClr val="dk1"/>
                          </a:solidFill>
                          <a:latin typeface="Calibri"/>
                        </a:rPr>
                        <a:t>3.8</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5"/>
                  </a:ext>
                </a:extLst>
              </a:tr>
              <a:tr h="214230">
                <a:tc>
                  <a:txBody>
                    <a:bodyPr/>
                    <a:lstStyle/>
                    <a:p>
                      <a:pPr algn="ctr" defTabSz="914400">
                        <a:lnSpc>
                          <a:spcPts val="1000"/>
                        </a:lnSpc>
                      </a:pPr>
                      <a:r>
                        <a:rPr lang="en-US" sz="1200" b="1" strike="noStrike" spc="-1" dirty="0" err="1">
                          <a:solidFill>
                            <a:schemeClr val="lt1"/>
                          </a:solidFill>
                          <a:latin typeface="Calibri"/>
                        </a:rPr>
                        <a:t>Harestua</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ru-RU" sz="1200" b="0" strike="noStrike" spc="-1" dirty="0">
                          <a:solidFill>
                            <a:schemeClr val="dk1"/>
                          </a:solidFill>
                          <a:latin typeface="Calibri"/>
                        </a:rPr>
                        <a:t>15</a:t>
                      </a:r>
                      <a:r>
                        <a:rPr lang="en-US" sz="1200" b="0" strike="noStrike" spc="-1" dirty="0">
                          <a:solidFill>
                            <a:schemeClr val="dk1"/>
                          </a:solidFill>
                          <a:latin typeface="Calibri"/>
                        </a:rPr>
                        <a:t>3</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ru-RU" sz="1200" b="0" strike="noStrike" spc="-1" dirty="0">
                          <a:solidFill>
                            <a:schemeClr val="dk1"/>
                          </a:solidFill>
                          <a:latin typeface="Calibri"/>
                        </a:rPr>
                        <a:t>-</a:t>
                      </a:r>
                      <a:r>
                        <a:rPr lang="en-US" sz="1200" b="0" strike="noStrike" spc="-1" dirty="0">
                          <a:solidFill>
                            <a:schemeClr val="dk1"/>
                          </a:solidFill>
                          <a:latin typeface="Calibri"/>
                        </a:rPr>
                        <a:t>0</a:t>
                      </a:r>
                      <a:r>
                        <a:rPr lang="ru-RU" sz="1200" b="0" strike="noStrike" spc="-1" dirty="0">
                          <a:solidFill>
                            <a:schemeClr val="dk1"/>
                          </a:solidFill>
                          <a:latin typeface="Calibri"/>
                        </a:rPr>
                        <a:t>.4</a:t>
                      </a:r>
                      <a:r>
                        <a:rPr lang="en-US" sz="1200" b="0" strike="noStrike" spc="-1" dirty="0">
                          <a:solidFill>
                            <a:schemeClr val="dk1"/>
                          </a:solidFill>
                          <a:latin typeface="Calibri"/>
                        </a:rPr>
                        <a:t>1</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en-US" sz="1200" b="0" strike="noStrike" spc="-1">
                          <a:solidFill>
                            <a:schemeClr val="dk1"/>
                          </a:solidFill>
                          <a:latin typeface="Calibri"/>
                        </a:rPr>
                        <a:t>2</a:t>
                      </a:r>
                      <a:r>
                        <a:rPr lang="ru-RU" sz="1200" b="0" strike="noStrike" spc="-1">
                          <a:solidFill>
                            <a:schemeClr val="dk1"/>
                          </a:solidFill>
                          <a:latin typeface="Calibri"/>
                        </a:rPr>
                        <a:t>.</a:t>
                      </a:r>
                      <a:r>
                        <a:rPr lang="en-US" sz="1200" b="0" strike="noStrike" spc="-1">
                          <a:solidFill>
                            <a:schemeClr val="dk1"/>
                          </a:solidFill>
                          <a:latin typeface="Calibri"/>
                        </a:rPr>
                        <a:t>5</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6"/>
                  </a:ext>
                </a:extLst>
              </a:tr>
              <a:tr h="214230">
                <a:tc>
                  <a:txBody>
                    <a:bodyPr/>
                    <a:lstStyle/>
                    <a:p>
                      <a:pPr algn="ctr" defTabSz="914400">
                        <a:lnSpc>
                          <a:spcPts val="1000"/>
                        </a:lnSpc>
                      </a:pPr>
                      <a:r>
                        <a:rPr lang="en-US" sz="1200" b="1" strike="noStrike" spc="-1" dirty="0">
                          <a:solidFill>
                            <a:schemeClr val="lt1"/>
                          </a:solidFill>
                          <a:latin typeface="Calibri"/>
                        </a:rPr>
                        <a:t>St. Petersburg</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en-US" sz="1200" b="0" strike="noStrike" spc="-1">
                          <a:solidFill>
                            <a:schemeClr val="dk1"/>
                          </a:solidFill>
                          <a:latin typeface="Calibri"/>
                        </a:rPr>
                        <a:t>2</a:t>
                      </a:r>
                      <a:r>
                        <a:rPr lang="ru-RU" sz="1200" b="0" strike="noStrike" spc="-1">
                          <a:solidFill>
                            <a:schemeClr val="dk1"/>
                          </a:solidFill>
                          <a:latin typeface="Calibri"/>
                        </a:rPr>
                        <a:t>47</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ru-RU" sz="1200" b="0" strike="noStrike" spc="-1" dirty="0">
                          <a:solidFill>
                            <a:schemeClr val="dk1"/>
                          </a:solidFill>
                          <a:latin typeface="Calibri"/>
                        </a:rPr>
                        <a:t>+0.8</a:t>
                      </a:r>
                      <a:r>
                        <a:rPr lang="en-US" sz="1200" b="0" strike="noStrike" spc="-1" dirty="0">
                          <a:solidFill>
                            <a:schemeClr val="dk1"/>
                          </a:solidFill>
                          <a:latin typeface="Calibri"/>
                        </a:rPr>
                        <a:t>4</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ru-RU" sz="1200" b="0" strike="noStrike" spc="-1">
                          <a:solidFill>
                            <a:schemeClr val="dk1"/>
                          </a:solidFill>
                          <a:latin typeface="Calibri"/>
                        </a:rPr>
                        <a:t>3.</a:t>
                      </a:r>
                      <a:r>
                        <a:rPr lang="en-US" sz="1200" b="0" strike="noStrike" spc="-1">
                          <a:solidFill>
                            <a:schemeClr val="dk1"/>
                          </a:solidFill>
                          <a:latin typeface="Calibri"/>
                        </a:rPr>
                        <a:t>6</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7"/>
                  </a:ext>
                </a:extLst>
              </a:tr>
              <a:tr h="214230">
                <a:tc>
                  <a:txBody>
                    <a:bodyPr/>
                    <a:lstStyle/>
                    <a:p>
                      <a:pPr algn="ctr" defTabSz="914400">
                        <a:lnSpc>
                          <a:spcPts val="1000"/>
                        </a:lnSpc>
                      </a:pPr>
                      <a:r>
                        <a:rPr lang="en-US" sz="1200" b="1" strike="noStrike" spc="-1" dirty="0">
                          <a:solidFill>
                            <a:schemeClr val="lt1"/>
                          </a:solidFill>
                          <a:latin typeface="Calibri"/>
                        </a:rPr>
                        <a:t>Bremen</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en-US" sz="1200" b="0" strike="noStrike" spc="-1">
                          <a:solidFill>
                            <a:schemeClr val="dk1"/>
                          </a:solidFill>
                          <a:latin typeface="Calibri"/>
                        </a:rPr>
                        <a:t>1</a:t>
                      </a:r>
                      <a:r>
                        <a:rPr lang="ru-RU" sz="1200" b="0" strike="noStrike" spc="-1">
                          <a:solidFill>
                            <a:schemeClr val="dk1"/>
                          </a:solidFill>
                          <a:latin typeface="Calibri"/>
                        </a:rPr>
                        <a:t>29</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en-US" sz="1200" b="0" strike="noStrike" spc="-1" dirty="0">
                          <a:solidFill>
                            <a:schemeClr val="dk1"/>
                          </a:solidFill>
                          <a:latin typeface="Calibri"/>
                        </a:rPr>
                        <a:t>+0</a:t>
                      </a:r>
                      <a:r>
                        <a:rPr lang="ru-RU" sz="1200" b="0" strike="noStrike" spc="-1" dirty="0">
                          <a:solidFill>
                            <a:schemeClr val="dk1"/>
                          </a:solidFill>
                          <a:latin typeface="Calibri"/>
                        </a:rPr>
                        <a:t>.6</a:t>
                      </a:r>
                      <a:r>
                        <a:rPr lang="en-US" sz="1200" b="0" strike="noStrike" spc="-1" dirty="0">
                          <a:solidFill>
                            <a:schemeClr val="dk1"/>
                          </a:solidFill>
                          <a:latin typeface="Calibri"/>
                        </a:rPr>
                        <a:t>4</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en-US" sz="1200" b="0" strike="noStrike" spc="-1">
                          <a:solidFill>
                            <a:schemeClr val="dk1"/>
                          </a:solidFill>
                          <a:latin typeface="Calibri"/>
                        </a:rPr>
                        <a:t>2</a:t>
                      </a:r>
                      <a:r>
                        <a:rPr lang="ru-RU" sz="1200" b="0" strike="noStrike" spc="-1">
                          <a:solidFill>
                            <a:schemeClr val="dk1"/>
                          </a:solidFill>
                          <a:latin typeface="Calibri"/>
                        </a:rPr>
                        <a:t>.</a:t>
                      </a:r>
                      <a:r>
                        <a:rPr lang="en-US" sz="1200" b="0" strike="noStrike" spc="-1">
                          <a:solidFill>
                            <a:schemeClr val="dk1"/>
                          </a:solidFill>
                          <a:latin typeface="Calibri"/>
                        </a:rPr>
                        <a:t>7</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8"/>
                  </a:ext>
                </a:extLst>
              </a:tr>
              <a:tr h="214230">
                <a:tc>
                  <a:txBody>
                    <a:bodyPr/>
                    <a:lstStyle/>
                    <a:p>
                      <a:pPr algn="ctr" defTabSz="914400">
                        <a:lnSpc>
                          <a:spcPts val="1000"/>
                        </a:lnSpc>
                      </a:pPr>
                      <a:r>
                        <a:rPr lang="en-US" sz="1200" b="1" strike="noStrike" spc="-1" dirty="0">
                          <a:solidFill>
                            <a:schemeClr val="lt1"/>
                          </a:solidFill>
                          <a:latin typeface="Calibri"/>
                        </a:rPr>
                        <a:t>Zugspitze</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en-US" sz="1200" b="0" strike="noStrike" spc="-1">
                          <a:solidFill>
                            <a:schemeClr val="dk1"/>
                          </a:solidFill>
                          <a:latin typeface="Calibri"/>
                        </a:rPr>
                        <a:t>5</a:t>
                      </a:r>
                      <a:r>
                        <a:rPr lang="ru-RU" sz="1200" b="0" strike="noStrike" spc="-1">
                          <a:solidFill>
                            <a:schemeClr val="dk1"/>
                          </a:solidFill>
                          <a:latin typeface="Calibri"/>
                        </a:rPr>
                        <a:t>59</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en-US" sz="1200" b="0" strike="noStrike" spc="-1" dirty="0">
                          <a:solidFill>
                            <a:schemeClr val="dk1"/>
                          </a:solidFill>
                          <a:latin typeface="Calibri"/>
                        </a:rPr>
                        <a:t>‑1</a:t>
                      </a:r>
                      <a:r>
                        <a:rPr lang="ru-RU" sz="1200" b="0" strike="noStrike" spc="-1" dirty="0">
                          <a:solidFill>
                            <a:schemeClr val="dk1"/>
                          </a:solidFill>
                          <a:latin typeface="Calibri"/>
                        </a:rPr>
                        <a:t>0.</a:t>
                      </a:r>
                      <a:r>
                        <a:rPr lang="en-US" sz="1200" b="0" strike="noStrike" spc="-1" dirty="0">
                          <a:solidFill>
                            <a:schemeClr val="dk1"/>
                          </a:solidFill>
                          <a:latin typeface="Calibri"/>
                        </a:rPr>
                        <a:t>4</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ru-RU" sz="1200" b="0" strike="noStrike" spc="-1">
                          <a:solidFill>
                            <a:schemeClr val="dk1"/>
                          </a:solidFill>
                          <a:latin typeface="Calibri"/>
                        </a:rPr>
                        <a:t>3.</a:t>
                      </a:r>
                      <a:r>
                        <a:rPr lang="en-US" sz="1200" b="0" strike="noStrike" spc="-1">
                          <a:solidFill>
                            <a:schemeClr val="dk1"/>
                          </a:solidFill>
                          <a:latin typeface="Calibri"/>
                        </a:rPr>
                        <a:t>1</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9"/>
                  </a:ext>
                </a:extLst>
              </a:tr>
              <a:tr h="214230">
                <a:tc>
                  <a:txBody>
                    <a:bodyPr/>
                    <a:lstStyle/>
                    <a:p>
                      <a:pPr algn="ctr" defTabSz="914400">
                        <a:lnSpc>
                          <a:spcPts val="1000"/>
                        </a:lnSpc>
                      </a:pPr>
                      <a:r>
                        <a:rPr lang="en-US" sz="1200" b="1" strike="noStrike" spc="-1" dirty="0" err="1">
                          <a:solidFill>
                            <a:schemeClr val="lt1"/>
                          </a:solidFill>
                          <a:latin typeface="Calibri"/>
                        </a:rPr>
                        <a:t>Jungfraujoch</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ru-RU" sz="1200" b="0" strike="noStrike" spc="-1">
                          <a:solidFill>
                            <a:schemeClr val="dk1"/>
                          </a:solidFill>
                          <a:latin typeface="Calibri"/>
                        </a:rPr>
                        <a:t>4</a:t>
                      </a:r>
                      <a:r>
                        <a:rPr lang="en-US" sz="1200" b="0" strike="noStrike" spc="-1">
                          <a:solidFill>
                            <a:schemeClr val="dk1"/>
                          </a:solidFill>
                          <a:latin typeface="Calibri"/>
                        </a:rPr>
                        <a:t>4</a:t>
                      </a:r>
                      <a:r>
                        <a:rPr lang="ru-RU" sz="1200" b="0" strike="noStrike" spc="-1">
                          <a:solidFill>
                            <a:schemeClr val="dk1"/>
                          </a:solidFill>
                          <a:latin typeface="Calibri"/>
                        </a:rPr>
                        <a:t>1</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en-US" sz="1200" b="0" strike="noStrike" spc="-1" dirty="0">
                          <a:solidFill>
                            <a:schemeClr val="dk1"/>
                          </a:solidFill>
                          <a:latin typeface="Calibri"/>
                        </a:rPr>
                        <a:t>‑1</a:t>
                      </a:r>
                      <a:r>
                        <a:rPr lang="ru-RU" sz="1200" b="0" strike="noStrike" spc="-1" dirty="0">
                          <a:solidFill>
                            <a:schemeClr val="dk1"/>
                          </a:solidFill>
                          <a:latin typeface="Calibri"/>
                        </a:rPr>
                        <a:t>2.</a:t>
                      </a:r>
                      <a:r>
                        <a:rPr lang="en-US" sz="1200" b="0" strike="noStrike" spc="-1" dirty="0">
                          <a:solidFill>
                            <a:schemeClr val="dk1"/>
                          </a:solidFill>
                          <a:latin typeface="Calibri"/>
                        </a:rPr>
                        <a:t>5</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en-US" sz="1200" b="0" strike="noStrike" spc="-1" dirty="0">
                          <a:solidFill>
                            <a:schemeClr val="dk1"/>
                          </a:solidFill>
                          <a:latin typeface="Calibri"/>
                        </a:rPr>
                        <a:t>2</a:t>
                      </a:r>
                      <a:r>
                        <a:rPr lang="ru-RU" sz="1200" b="0" strike="noStrike" spc="-1" dirty="0">
                          <a:solidFill>
                            <a:schemeClr val="dk1"/>
                          </a:solidFill>
                          <a:latin typeface="Calibri"/>
                        </a:rPr>
                        <a:t>.</a:t>
                      </a:r>
                      <a:r>
                        <a:rPr lang="en-US" sz="1200" b="0" strike="noStrike" spc="-1" dirty="0">
                          <a:solidFill>
                            <a:schemeClr val="dk1"/>
                          </a:solidFill>
                          <a:latin typeface="Calibri"/>
                        </a:rPr>
                        <a:t>0</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10"/>
                  </a:ext>
                </a:extLst>
              </a:tr>
              <a:tr h="214230">
                <a:tc>
                  <a:txBody>
                    <a:bodyPr/>
                    <a:lstStyle/>
                    <a:p>
                      <a:pPr algn="ctr" defTabSz="914400">
                        <a:lnSpc>
                          <a:spcPts val="1000"/>
                        </a:lnSpc>
                      </a:pPr>
                      <a:r>
                        <a:rPr lang="en-US" sz="1200" b="1" strike="noStrike" spc="-1" dirty="0">
                          <a:solidFill>
                            <a:schemeClr val="lt1"/>
                          </a:solidFill>
                          <a:latin typeface="Calibri"/>
                        </a:rPr>
                        <a:t>Toronto – TAO</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en-US" sz="1200" b="0" strike="noStrike" spc="-1">
                          <a:solidFill>
                            <a:schemeClr val="dk1"/>
                          </a:solidFill>
                          <a:latin typeface="Calibri"/>
                        </a:rPr>
                        <a:t>6</a:t>
                      </a:r>
                      <a:r>
                        <a:rPr lang="ru-RU" sz="1200" b="0" strike="noStrike" spc="-1">
                          <a:solidFill>
                            <a:schemeClr val="dk1"/>
                          </a:solidFill>
                          <a:latin typeface="Calibri"/>
                        </a:rPr>
                        <a:t>79</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en-US" sz="1200" b="0" strike="noStrike" spc="-1" dirty="0">
                          <a:solidFill>
                            <a:schemeClr val="dk1"/>
                          </a:solidFill>
                          <a:latin typeface="Calibri"/>
                        </a:rPr>
                        <a:t>+1</a:t>
                      </a:r>
                      <a:r>
                        <a:rPr lang="ru-RU" sz="1200" b="0" strike="noStrike" spc="-1" dirty="0">
                          <a:solidFill>
                            <a:schemeClr val="dk1"/>
                          </a:solidFill>
                          <a:latin typeface="Calibri"/>
                        </a:rPr>
                        <a:t>.</a:t>
                      </a:r>
                      <a:r>
                        <a:rPr lang="en-US" sz="1200" b="0" strike="noStrike" spc="-1" dirty="0">
                          <a:solidFill>
                            <a:schemeClr val="dk1"/>
                          </a:solidFill>
                          <a:latin typeface="Calibri"/>
                        </a:rPr>
                        <a:t>9</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ru-RU" sz="1200" b="0" strike="noStrike" spc="-1" dirty="0">
                          <a:solidFill>
                            <a:schemeClr val="dk1"/>
                          </a:solidFill>
                          <a:latin typeface="Calibri"/>
                        </a:rPr>
                        <a:t>4.</a:t>
                      </a:r>
                      <a:r>
                        <a:rPr lang="en-US" sz="1200" b="0" strike="noStrike" spc="-1" dirty="0">
                          <a:solidFill>
                            <a:schemeClr val="dk1"/>
                          </a:solidFill>
                          <a:latin typeface="Calibri"/>
                        </a:rPr>
                        <a:t>1</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11"/>
                  </a:ext>
                </a:extLst>
              </a:tr>
              <a:tr h="214230">
                <a:tc>
                  <a:txBody>
                    <a:bodyPr/>
                    <a:lstStyle/>
                    <a:p>
                      <a:pPr algn="ctr" defTabSz="914400">
                        <a:lnSpc>
                          <a:spcPts val="1000"/>
                        </a:lnSpc>
                      </a:pPr>
                      <a:r>
                        <a:rPr lang="en-US" sz="1200" b="1" strike="noStrike" spc="-1" dirty="0" err="1">
                          <a:solidFill>
                            <a:schemeClr val="lt1"/>
                          </a:solidFill>
                          <a:latin typeface="Calibri"/>
                        </a:rPr>
                        <a:t>Rikubetsu</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en-US" sz="1200" b="0" strike="noStrike" spc="-1">
                          <a:solidFill>
                            <a:schemeClr val="dk1"/>
                          </a:solidFill>
                          <a:latin typeface="Calibri"/>
                        </a:rPr>
                        <a:t>1</a:t>
                      </a:r>
                      <a:r>
                        <a:rPr lang="ru-RU" sz="1200" b="0" strike="noStrike" spc="-1">
                          <a:solidFill>
                            <a:schemeClr val="dk1"/>
                          </a:solidFill>
                          <a:latin typeface="Calibri"/>
                        </a:rPr>
                        <a:t>00</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ru-RU" sz="1200" b="0" strike="noStrike" spc="-1" dirty="0">
                          <a:solidFill>
                            <a:schemeClr val="dk1"/>
                          </a:solidFill>
                          <a:latin typeface="Calibri"/>
                        </a:rPr>
                        <a:t>-1.</a:t>
                      </a:r>
                      <a:r>
                        <a:rPr lang="en-US" sz="1200" b="0" strike="noStrike" spc="-1" dirty="0">
                          <a:solidFill>
                            <a:schemeClr val="dk1"/>
                          </a:solidFill>
                          <a:latin typeface="Calibri"/>
                        </a:rPr>
                        <a:t>2</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ru-RU" sz="1200" b="0" strike="noStrike" spc="-1" dirty="0">
                          <a:solidFill>
                            <a:schemeClr val="dk1"/>
                          </a:solidFill>
                          <a:latin typeface="Calibri"/>
                        </a:rPr>
                        <a:t>3.</a:t>
                      </a:r>
                      <a:r>
                        <a:rPr lang="en-US" sz="1200" b="0" strike="noStrike" spc="-1" dirty="0">
                          <a:solidFill>
                            <a:schemeClr val="dk1"/>
                          </a:solidFill>
                          <a:latin typeface="Calibri"/>
                        </a:rPr>
                        <a:t>5</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12"/>
                  </a:ext>
                </a:extLst>
              </a:tr>
              <a:tr h="214230">
                <a:tc>
                  <a:txBody>
                    <a:bodyPr/>
                    <a:lstStyle/>
                    <a:p>
                      <a:pPr algn="ctr" defTabSz="914400">
                        <a:lnSpc>
                          <a:spcPts val="1000"/>
                        </a:lnSpc>
                      </a:pPr>
                      <a:r>
                        <a:rPr lang="en-US" sz="1200" b="1" strike="noStrike" spc="-1" dirty="0">
                          <a:solidFill>
                            <a:schemeClr val="lt1"/>
                          </a:solidFill>
                          <a:latin typeface="Calibri"/>
                        </a:rPr>
                        <a:t>Boulder</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en-US" sz="1200" b="0" strike="noStrike" spc="-1">
                          <a:solidFill>
                            <a:schemeClr val="dk1"/>
                          </a:solidFill>
                          <a:latin typeface="Calibri"/>
                        </a:rPr>
                        <a:t>3</a:t>
                      </a:r>
                      <a:r>
                        <a:rPr lang="ru-RU" sz="1200" b="0" strike="noStrike" spc="-1">
                          <a:solidFill>
                            <a:schemeClr val="dk1"/>
                          </a:solidFill>
                          <a:latin typeface="Calibri"/>
                        </a:rPr>
                        <a:t>67</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ru-RU" sz="1200" b="0" strike="noStrike" spc="-1" dirty="0">
                          <a:solidFill>
                            <a:schemeClr val="dk1"/>
                          </a:solidFill>
                          <a:latin typeface="Calibri"/>
                        </a:rPr>
                        <a:t>-</a:t>
                      </a:r>
                      <a:r>
                        <a:rPr lang="en-US" sz="1200" b="0" strike="noStrike" spc="-1" dirty="0">
                          <a:solidFill>
                            <a:schemeClr val="dk1"/>
                          </a:solidFill>
                          <a:latin typeface="Calibri"/>
                        </a:rPr>
                        <a:t>1</a:t>
                      </a:r>
                      <a:r>
                        <a:rPr lang="ru-RU" sz="1200" b="0" strike="noStrike" spc="-1" dirty="0">
                          <a:solidFill>
                            <a:schemeClr val="dk1"/>
                          </a:solidFill>
                          <a:latin typeface="Calibri"/>
                        </a:rPr>
                        <a:t>.</a:t>
                      </a:r>
                      <a:r>
                        <a:rPr lang="en-US" sz="1200" b="0" strike="noStrike" spc="-1" dirty="0">
                          <a:solidFill>
                            <a:schemeClr val="dk1"/>
                          </a:solidFill>
                          <a:latin typeface="Calibri"/>
                        </a:rPr>
                        <a:t>9</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en-US" sz="1200" b="0" strike="noStrike" spc="-1" dirty="0">
                          <a:solidFill>
                            <a:schemeClr val="dk1"/>
                          </a:solidFill>
                          <a:latin typeface="Calibri"/>
                        </a:rPr>
                        <a:t>2</a:t>
                      </a:r>
                      <a:r>
                        <a:rPr lang="ru-RU" sz="1200" b="0" strike="noStrike" spc="-1" dirty="0">
                          <a:solidFill>
                            <a:schemeClr val="dk1"/>
                          </a:solidFill>
                          <a:latin typeface="Calibri"/>
                        </a:rPr>
                        <a:t>.</a:t>
                      </a:r>
                      <a:r>
                        <a:rPr lang="en-US" sz="1200" b="0" strike="noStrike" spc="-1" dirty="0">
                          <a:solidFill>
                            <a:schemeClr val="dk1"/>
                          </a:solidFill>
                          <a:latin typeface="Calibri"/>
                        </a:rPr>
                        <a:t>2</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13"/>
                  </a:ext>
                </a:extLst>
              </a:tr>
              <a:tr h="214230">
                <a:tc>
                  <a:txBody>
                    <a:bodyPr/>
                    <a:lstStyle/>
                    <a:p>
                      <a:pPr algn="ctr" defTabSz="914400">
                        <a:lnSpc>
                          <a:spcPts val="1000"/>
                        </a:lnSpc>
                      </a:pPr>
                      <a:r>
                        <a:rPr lang="en-US" sz="1200" b="1" strike="noStrike" spc="-1" dirty="0">
                          <a:solidFill>
                            <a:schemeClr val="lt1"/>
                          </a:solidFill>
                          <a:latin typeface="Calibri"/>
                        </a:rPr>
                        <a:t>Tsukuba</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ru-RU" sz="1200" b="0" strike="noStrike" spc="-1">
                          <a:solidFill>
                            <a:schemeClr val="dk1"/>
                          </a:solidFill>
                          <a:latin typeface="Calibri"/>
                        </a:rPr>
                        <a:t>1</a:t>
                      </a:r>
                      <a:r>
                        <a:rPr lang="en-US" sz="1200" b="0" strike="noStrike" spc="-1">
                          <a:solidFill>
                            <a:schemeClr val="dk1"/>
                          </a:solidFill>
                          <a:latin typeface="Calibri"/>
                        </a:rPr>
                        <a:t>8</a:t>
                      </a:r>
                      <a:r>
                        <a:rPr lang="ru-RU" sz="1200" b="0" strike="noStrike" spc="-1">
                          <a:solidFill>
                            <a:schemeClr val="dk1"/>
                          </a:solidFill>
                          <a:latin typeface="Calibri"/>
                        </a:rPr>
                        <a:t>4</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en-US" sz="1200" b="0" strike="noStrike" spc="-1" dirty="0">
                          <a:solidFill>
                            <a:schemeClr val="dk1"/>
                          </a:solidFill>
                          <a:latin typeface="Calibri"/>
                        </a:rPr>
                        <a:t>+2</a:t>
                      </a:r>
                      <a:r>
                        <a:rPr lang="ru-RU" sz="1200" b="0" strike="noStrike" spc="-1" dirty="0">
                          <a:solidFill>
                            <a:schemeClr val="dk1"/>
                          </a:solidFill>
                          <a:latin typeface="Calibri"/>
                        </a:rPr>
                        <a:t>.</a:t>
                      </a:r>
                      <a:r>
                        <a:rPr lang="en-US" sz="1200" b="0" strike="noStrike" spc="-1" dirty="0">
                          <a:solidFill>
                            <a:schemeClr val="dk1"/>
                          </a:solidFill>
                          <a:latin typeface="Calibri"/>
                        </a:rPr>
                        <a:t>6</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en-US" sz="1200" b="0" strike="noStrike" spc="-1" dirty="0">
                          <a:solidFill>
                            <a:schemeClr val="dk1"/>
                          </a:solidFill>
                          <a:latin typeface="Calibri"/>
                        </a:rPr>
                        <a:t>4</a:t>
                      </a:r>
                      <a:r>
                        <a:rPr lang="ru-RU" sz="1200" b="0" strike="noStrike" spc="-1" dirty="0">
                          <a:solidFill>
                            <a:schemeClr val="dk1"/>
                          </a:solidFill>
                          <a:latin typeface="Calibri"/>
                        </a:rPr>
                        <a:t>.</a:t>
                      </a:r>
                      <a:r>
                        <a:rPr lang="en-US" sz="1200" b="0" strike="noStrike" spc="-1" dirty="0">
                          <a:solidFill>
                            <a:schemeClr val="dk1"/>
                          </a:solidFill>
                          <a:latin typeface="Calibri"/>
                        </a:rPr>
                        <a:t>1</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14"/>
                  </a:ext>
                </a:extLst>
              </a:tr>
              <a:tr h="214230">
                <a:tc>
                  <a:txBody>
                    <a:bodyPr/>
                    <a:lstStyle/>
                    <a:p>
                      <a:pPr algn="ctr" defTabSz="914400">
                        <a:lnSpc>
                          <a:spcPts val="1000"/>
                        </a:lnSpc>
                      </a:pPr>
                      <a:r>
                        <a:rPr lang="en-US" sz="1200" b="1" strike="noStrike" spc="-1" dirty="0" err="1">
                          <a:solidFill>
                            <a:schemeClr val="lt1"/>
                          </a:solidFill>
                          <a:latin typeface="Calibri"/>
                        </a:rPr>
                        <a:t>Izaña</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en-US" sz="1200" b="0" strike="noStrike" spc="-1">
                          <a:solidFill>
                            <a:schemeClr val="dk1"/>
                          </a:solidFill>
                          <a:latin typeface="Calibri"/>
                        </a:rPr>
                        <a:t>3</a:t>
                      </a:r>
                      <a:r>
                        <a:rPr lang="ru-RU" sz="1200" b="0" strike="noStrike" spc="-1">
                          <a:solidFill>
                            <a:schemeClr val="dk1"/>
                          </a:solidFill>
                          <a:latin typeface="Calibri"/>
                        </a:rPr>
                        <a:t>95</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ru-RU" sz="1200" b="0" strike="noStrike" spc="-1" dirty="0">
                          <a:solidFill>
                            <a:schemeClr val="dk1"/>
                          </a:solidFill>
                          <a:latin typeface="Calibri"/>
                        </a:rPr>
                        <a:t>-</a:t>
                      </a:r>
                      <a:r>
                        <a:rPr lang="en-US" sz="1200" b="0" strike="noStrike" spc="-1" dirty="0">
                          <a:solidFill>
                            <a:schemeClr val="dk1"/>
                          </a:solidFill>
                          <a:latin typeface="Calibri"/>
                        </a:rPr>
                        <a:t>8</a:t>
                      </a:r>
                      <a:r>
                        <a:rPr lang="ru-RU" sz="1200" b="0" strike="noStrike" spc="-1" dirty="0">
                          <a:solidFill>
                            <a:schemeClr val="dk1"/>
                          </a:solidFill>
                          <a:latin typeface="Calibri"/>
                        </a:rPr>
                        <a:t>.</a:t>
                      </a:r>
                      <a:r>
                        <a:rPr lang="en-US" sz="1200" b="0" strike="noStrike" spc="-1" dirty="0">
                          <a:solidFill>
                            <a:schemeClr val="dk1"/>
                          </a:solidFill>
                          <a:latin typeface="Calibri"/>
                        </a:rPr>
                        <a:t>2</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en-US" sz="1200" b="0" strike="noStrike" spc="-1" dirty="0">
                          <a:solidFill>
                            <a:schemeClr val="dk1"/>
                          </a:solidFill>
                          <a:latin typeface="Calibri"/>
                        </a:rPr>
                        <a:t>2</a:t>
                      </a:r>
                      <a:r>
                        <a:rPr lang="ru-RU" sz="1200" b="0" strike="noStrike" spc="-1" dirty="0">
                          <a:solidFill>
                            <a:schemeClr val="dk1"/>
                          </a:solidFill>
                          <a:latin typeface="Calibri"/>
                        </a:rPr>
                        <a:t>.</a:t>
                      </a:r>
                      <a:r>
                        <a:rPr lang="en-US" sz="1200" b="0" strike="noStrike" spc="-1" dirty="0">
                          <a:solidFill>
                            <a:schemeClr val="dk1"/>
                          </a:solidFill>
                          <a:latin typeface="Calibri"/>
                        </a:rPr>
                        <a:t>0</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15"/>
                  </a:ext>
                </a:extLst>
              </a:tr>
              <a:tr h="214230">
                <a:tc>
                  <a:txBody>
                    <a:bodyPr/>
                    <a:lstStyle/>
                    <a:p>
                      <a:pPr algn="ctr" defTabSz="914400">
                        <a:lnSpc>
                          <a:spcPts val="1000"/>
                        </a:lnSpc>
                      </a:pPr>
                      <a:r>
                        <a:rPr lang="en-US" sz="1200" b="1" strike="noStrike" spc="-1" dirty="0">
                          <a:solidFill>
                            <a:schemeClr val="lt1"/>
                          </a:solidFill>
                          <a:latin typeface="Calibri"/>
                        </a:rPr>
                        <a:t>Mauna Loa</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en-US" sz="1200" b="0" strike="noStrike" spc="-1">
                          <a:solidFill>
                            <a:schemeClr val="dk1"/>
                          </a:solidFill>
                          <a:latin typeface="Calibri"/>
                        </a:rPr>
                        <a:t>6</a:t>
                      </a:r>
                      <a:r>
                        <a:rPr lang="ru-RU" sz="1200" b="0" strike="noStrike" spc="-1">
                          <a:solidFill>
                            <a:schemeClr val="dk1"/>
                          </a:solidFill>
                          <a:latin typeface="Calibri"/>
                        </a:rPr>
                        <a:t>59</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ru-RU" sz="1200" b="0" strike="noStrike" spc="-1" dirty="0">
                          <a:solidFill>
                            <a:schemeClr val="dk1"/>
                          </a:solidFill>
                          <a:latin typeface="Calibri"/>
                        </a:rPr>
                        <a:t>-</a:t>
                      </a:r>
                      <a:r>
                        <a:rPr lang="en-US" sz="1200" b="0" strike="noStrike" spc="-1" dirty="0">
                          <a:solidFill>
                            <a:schemeClr val="dk1"/>
                          </a:solidFill>
                          <a:latin typeface="Calibri"/>
                        </a:rPr>
                        <a:t>8</a:t>
                      </a:r>
                      <a:r>
                        <a:rPr lang="ru-RU" sz="1200" b="0" strike="noStrike" spc="-1" dirty="0">
                          <a:solidFill>
                            <a:schemeClr val="dk1"/>
                          </a:solidFill>
                          <a:latin typeface="Calibri"/>
                        </a:rPr>
                        <a:t>.</a:t>
                      </a:r>
                      <a:r>
                        <a:rPr lang="en-US" sz="1200" b="0" strike="noStrike" spc="-1" dirty="0">
                          <a:solidFill>
                            <a:schemeClr val="dk1"/>
                          </a:solidFill>
                          <a:latin typeface="Calibri"/>
                        </a:rPr>
                        <a:t>5</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en-US" sz="1200" b="0" strike="noStrike" spc="-1" dirty="0">
                          <a:solidFill>
                            <a:schemeClr val="dk1"/>
                          </a:solidFill>
                          <a:latin typeface="Calibri"/>
                        </a:rPr>
                        <a:t>2</a:t>
                      </a:r>
                      <a:r>
                        <a:rPr lang="ru-RU" sz="1200" b="0" strike="noStrike" spc="-1" dirty="0">
                          <a:solidFill>
                            <a:schemeClr val="dk1"/>
                          </a:solidFill>
                          <a:latin typeface="Calibri"/>
                        </a:rPr>
                        <a:t>.</a:t>
                      </a:r>
                      <a:r>
                        <a:rPr lang="en-US" sz="1200" b="0" strike="noStrike" spc="-1" dirty="0">
                          <a:solidFill>
                            <a:schemeClr val="dk1"/>
                          </a:solidFill>
                          <a:latin typeface="Calibri"/>
                        </a:rPr>
                        <a:t>1</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16"/>
                  </a:ext>
                </a:extLst>
              </a:tr>
              <a:tr h="214230">
                <a:tc>
                  <a:txBody>
                    <a:bodyPr/>
                    <a:lstStyle/>
                    <a:p>
                      <a:pPr algn="ctr" defTabSz="914400">
                        <a:lnSpc>
                          <a:spcPts val="1000"/>
                        </a:lnSpc>
                      </a:pPr>
                      <a:r>
                        <a:rPr lang="en-US" sz="1200" b="1" strike="noStrike" spc="-1" dirty="0" err="1">
                          <a:solidFill>
                            <a:schemeClr val="lt1"/>
                          </a:solidFill>
                          <a:latin typeface="Calibri"/>
                        </a:rPr>
                        <a:t>Altzomoni</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en-US" sz="1200" b="0" strike="noStrike" spc="-1">
                          <a:solidFill>
                            <a:schemeClr val="dk1"/>
                          </a:solidFill>
                          <a:latin typeface="Calibri"/>
                        </a:rPr>
                        <a:t>2</a:t>
                      </a:r>
                      <a:r>
                        <a:rPr lang="ru-RU" sz="1200" b="0" strike="noStrike" spc="-1">
                          <a:solidFill>
                            <a:schemeClr val="dk1"/>
                          </a:solidFill>
                          <a:latin typeface="Calibri"/>
                        </a:rPr>
                        <a:t>16</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ru-RU" sz="1200" b="0" strike="noStrike" spc="-1" dirty="0">
                          <a:solidFill>
                            <a:schemeClr val="dk1"/>
                          </a:solidFill>
                          <a:latin typeface="Calibri"/>
                        </a:rPr>
                        <a:t>‑1</a:t>
                      </a:r>
                      <a:r>
                        <a:rPr lang="en-US" sz="1200" b="0" strike="noStrike" spc="-1" dirty="0">
                          <a:solidFill>
                            <a:schemeClr val="dk1"/>
                          </a:solidFill>
                          <a:latin typeface="Calibri"/>
                        </a:rPr>
                        <a:t>1</a:t>
                      </a:r>
                      <a:r>
                        <a:rPr lang="ru-RU" sz="1200" b="0" strike="noStrike" spc="-1" dirty="0">
                          <a:solidFill>
                            <a:schemeClr val="dk1"/>
                          </a:solidFill>
                          <a:latin typeface="Calibri"/>
                        </a:rPr>
                        <a:t>.</a:t>
                      </a:r>
                      <a:r>
                        <a:rPr lang="en-US" sz="1200" b="0" strike="noStrike" spc="-1" dirty="0">
                          <a:solidFill>
                            <a:schemeClr val="dk1"/>
                          </a:solidFill>
                          <a:latin typeface="Calibri"/>
                        </a:rPr>
                        <a:t>1</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en-US" sz="1200" b="0" strike="noStrike" spc="-1" dirty="0">
                          <a:solidFill>
                            <a:schemeClr val="dk1"/>
                          </a:solidFill>
                          <a:latin typeface="Calibri"/>
                        </a:rPr>
                        <a:t>2</a:t>
                      </a:r>
                      <a:r>
                        <a:rPr lang="ru-RU" sz="1200" b="0" strike="noStrike" spc="-1" dirty="0">
                          <a:solidFill>
                            <a:schemeClr val="dk1"/>
                          </a:solidFill>
                          <a:latin typeface="Calibri"/>
                        </a:rPr>
                        <a:t>.</a:t>
                      </a:r>
                      <a:r>
                        <a:rPr lang="en-US" sz="1200" b="0" strike="noStrike" spc="-1" dirty="0">
                          <a:solidFill>
                            <a:schemeClr val="dk1"/>
                          </a:solidFill>
                          <a:latin typeface="Calibri"/>
                        </a:rPr>
                        <a:t>2</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17"/>
                  </a:ext>
                </a:extLst>
              </a:tr>
              <a:tr h="214230">
                <a:tc>
                  <a:txBody>
                    <a:bodyPr/>
                    <a:lstStyle/>
                    <a:p>
                      <a:pPr algn="ctr" defTabSz="914400">
                        <a:lnSpc>
                          <a:spcPts val="1000"/>
                        </a:lnSpc>
                      </a:pPr>
                      <a:r>
                        <a:rPr lang="en-US" sz="1200" b="1" strike="noStrike" spc="-1" dirty="0" err="1">
                          <a:solidFill>
                            <a:schemeClr val="lt1"/>
                          </a:solidFill>
                          <a:latin typeface="Calibri"/>
                        </a:rPr>
                        <a:t>Maido</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en-US" sz="1200" b="0" strike="noStrike" spc="-1">
                          <a:solidFill>
                            <a:schemeClr val="dk1"/>
                          </a:solidFill>
                          <a:latin typeface="Calibri"/>
                        </a:rPr>
                        <a:t>3</a:t>
                      </a:r>
                      <a:r>
                        <a:rPr lang="ru-RU" sz="1200" b="0" strike="noStrike" spc="-1">
                          <a:solidFill>
                            <a:schemeClr val="dk1"/>
                          </a:solidFill>
                          <a:latin typeface="Calibri"/>
                        </a:rPr>
                        <a:t>42</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ru-RU" sz="1200" b="0" strike="noStrike" spc="-1">
                          <a:solidFill>
                            <a:schemeClr val="dk1"/>
                          </a:solidFill>
                          <a:latin typeface="Calibri"/>
                        </a:rPr>
                        <a:t>-</a:t>
                      </a:r>
                      <a:r>
                        <a:rPr lang="en-US" sz="1200" b="0" strike="noStrike" spc="-1">
                          <a:solidFill>
                            <a:schemeClr val="dk1"/>
                          </a:solidFill>
                          <a:latin typeface="Calibri"/>
                        </a:rPr>
                        <a:t>5</a:t>
                      </a:r>
                      <a:r>
                        <a:rPr lang="ru-RU" sz="1200" b="0" strike="noStrike" spc="-1">
                          <a:solidFill>
                            <a:schemeClr val="dk1"/>
                          </a:solidFill>
                          <a:latin typeface="Calibri"/>
                        </a:rPr>
                        <a:t>.</a:t>
                      </a:r>
                      <a:r>
                        <a:rPr lang="en-US" sz="1200" b="0" strike="noStrike" spc="-1">
                          <a:solidFill>
                            <a:schemeClr val="dk1"/>
                          </a:solidFill>
                          <a:latin typeface="Calibri"/>
                        </a:rPr>
                        <a:t>8</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en-US" sz="1200" b="0" strike="noStrike" spc="-1" dirty="0">
                          <a:solidFill>
                            <a:schemeClr val="dk1"/>
                          </a:solidFill>
                          <a:latin typeface="Calibri"/>
                        </a:rPr>
                        <a:t>2</a:t>
                      </a:r>
                      <a:r>
                        <a:rPr lang="ru-RU" sz="1200" b="0" strike="noStrike" spc="-1" dirty="0">
                          <a:solidFill>
                            <a:schemeClr val="dk1"/>
                          </a:solidFill>
                          <a:latin typeface="Calibri"/>
                        </a:rPr>
                        <a:t>.</a:t>
                      </a:r>
                      <a:r>
                        <a:rPr lang="en-US" sz="1200" b="0" strike="noStrike" spc="-1" dirty="0">
                          <a:solidFill>
                            <a:schemeClr val="dk1"/>
                          </a:solidFill>
                          <a:latin typeface="Calibri"/>
                        </a:rPr>
                        <a:t>1</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18"/>
                  </a:ext>
                </a:extLst>
              </a:tr>
              <a:tr h="214230">
                <a:tc>
                  <a:txBody>
                    <a:bodyPr/>
                    <a:lstStyle/>
                    <a:p>
                      <a:pPr algn="ctr" defTabSz="914400">
                        <a:lnSpc>
                          <a:spcPts val="1000"/>
                        </a:lnSpc>
                      </a:pPr>
                      <a:r>
                        <a:rPr lang="en-US" sz="1200" b="1" strike="noStrike" spc="-1" dirty="0">
                          <a:solidFill>
                            <a:schemeClr val="lt1"/>
                          </a:solidFill>
                          <a:latin typeface="Calibri"/>
                        </a:rPr>
                        <a:t>Wollongong</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en-US" sz="1200" b="0" strike="noStrike" spc="-1">
                          <a:solidFill>
                            <a:schemeClr val="dk1"/>
                          </a:solidFill>
                          <a:latin typeface="Calibri"/>
                        </a:rPr>
                        <a:t>2</a:t>
                      </a:r>
                      <a:r>
                        <a:rPr lang="ru-RU" sz="1200" b="0" strike="noStrike" spc="-1">
                          <a:solidFill>
                            <a:schemeClr val="dk1"/>
                          </a:solidFill>
                          <a:latin typeface="Calibri"/>
                        </a:rPr>
                        <a:t>12</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en-US" sz="1200" b="0" strike="noStrike" spc="-1">
                          <a:solidFill>
                            <a:schemeClr val="dk1"/>
                          </a:solidFill>
                          <a:latin typeface="Calibri"/>
                        </a:rPr>
                        <a:t>+2</a:t>
                      </a:r>
                      <a:r>
                        <a:rPr lang="ru-RU" sz="1200" b="0" strike="noStrike" spc="-1">
                          <a:solidFill>
                            <a:schemeClr val="dk1"/>
                          </a:solidFill>
                          <a:latin typeface="Calibri"/>
                        </a:rPr>
                        <a:t>.</a:t>
                      </a:r>
                      <a:r>
                        <a:rPr lang="en-US" sz="1200" b="0" strike="noStrike" spc="-1">
                          <a:solidFill>
                            <a:schemeClr val="dk1"/>
                          </a:solidFill>
                          <a:latin typeface="Calibri"/>
                        </a:rPr>
                        <a:t>7</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ts val="1000"/>
                        </a:lnSpc>
                      </a:pPr>
                      <a:r>
                        <a:rPr lang="en-US" sz="1200" b="0" strike="noStrike" spc="-1" dirty="0">
                          <a:solidFill>
                            <a:schemeClr val="dk1"/>
                          </a:solidFill>
                          <a:latin typeface="Calibri"/>
                        </a:rPr>
                        <a:t>2</a:t>
                      </a:r>
                      <a:r>
                        <a:rPr lang="ru-RU" sz="1200" b="0" strike="noStrike" spc="-1" dirty="0">
                          <a:solidFill>
                            <a:schemeClr val="dk1"/>
                          </a:solidFill>
                          <a:latin typeface="Calibri"/>
                        </a:rPr>
                        <a:t>.</a:t>
                      </a:r>
                      <a:r>
                        <a:rPr lang="en-US" sz="1200" b="0" strike="noStrike" spc="-1" dirty="0">
                          <a:solidFill>
                            <a:schemeClr val="dk1"/>
                          </a:solidFill>
                          <a:latin typeface="Calibri"/>
                        </a:rPr>
                        <a:t>8</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19"/>
                  </a:ext>
                </a:extLst>
              </a:tr>
              <a:tr h="214230">
                <a:tc>
                  <a:txBody>
                    <a:bodyPr/>
                    <a:lstStyle/>
                    <a:p>
                      <a:pPr algn="ctr" defTabSz="914400">
                        <a:lnSpc>
                          <a:spcPts val="1000"/>
                        </a:lnSpc>
                      </a:pPr>
                      <a:r>
                        <a:rPr lang="en-US" sz="1200" b="1" strike="noStrike" spc="-1" dirty="0">
                          <a:solidFill>
                            <a:schemeClr val="lt1"/>
                          </a:solidFill>
                          <a:latin typeface="Calibri"/>
                        </a:rPr>
                        <a:t>Lauder</a:t>
                      </a:r>
                      <a:endParaRPr lang="en-US" sz="1200" b="0" strike="noStrike" spc="-1" dirty="0">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ts val="1000"/>
                        </a:lnSpc>
                      </a:pPr>
                      <a:r>
                        <a:rPr lang="en-US" sz="1200" b="0" strike="noStrike" spc="-1" dirty="0">
                          <a:solidFill>
                            <a:schemeClr val="dk1"/>
                          </a:solidFill>
                          <a:latin typeface="Calibri"/>
                        </a:rPr>
                        <a:t>9</a:t>
                      </a:r>
                      <a:r>
                        <a:rPr lang="ru-RU" sz="1200" b="0" strike="noStrike" spc="-1" dirty="0">
                          <a:solidFill>
                            <a:schemeClr val="dk1"/>
                          </a:solidFill>
                          <a:latin typeface="Calibri"/>
                        </a:rPr>
                        <a:t>40</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ru-RU" sz="1200" b="0" strike="noStrike" spc="-1" dirty="0">
                          <a:solidFill>
                            <a:schemeClr val="dk1"/>
                          </a:solidFill>
                          <a:latin typeface="Calibri"/>
                        </a:rPr>
                        <a:t>+1.</a:t>
                      </a:r>
                      <a:r>
                        <a:rPr lang="en-US" sz="1200" b="0" strike="noStrike" spc="-1" dirty="0">
                          <a:solidFill>
                            <a:schemeClr val="dk1"/>
                          </a:solidFill>
                          <a:latin typeface="Calibri"/>
                        </a:rPr>
                        <a:t>2</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algn="ctr" defTabSz="914400">
                        <a:lnSpc>
                          <a:spcPts val="1000"/>
                        </a:lnSpc>
                      </a:pPr>
                      <a:r>
                        <a:rPr lang="en-US" sz="1200" b="0" strike="noStrike" spc="-1" dirty="0">
                          <a:solidFill>
                            <a:schemeClr val="dk1"/>
                          </a:solidFill>
                          <a:latin typeface="Calibri"/>
                        </a:rPr>
                        <a:t>2</a:t>
                      </a:r>
                      <a:r>
                        <a:rPr lang="ru-RU" sz="1200" b="0" strike="noStrike" spc="-1" dirty="0">
                          <a:solidFill>
                            <a:schemeClr val="dk1"/>
                          </a:solidFill>
                          <a:latin typeface="Calibri"/>
                        </a:rPr>
                        <a:t>.</a:t>
                      </a:r>
                      <a:r>
                        <a:rPr lang="en-US" sz="1200" b="0" strike="noStrike" spc="-1" dirty="0">
                          <a:solidFill>
                            <a:schemeClr val="dk1"/>
                          </a:solidFill>
                          <a:latin typeface="Calibri"/>
                        </a:rPr>
                        <a:t>1</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20"/>
                  </a:ext>
                </a:extLst>
              </a:tr>
              <a:tr h="247983">
                <a:tc>
                  <a:txBody>
                    <a:bodyPr/>
                    <a:lstStyle/>
                    <a:p>
                      <a:pPr algn="ctr" defTabSz="914400">
                        <a:lnSpc>
                          <a:spcPct val="100000"/>
                        </a:lnSpc>
                      </a:pPr>
                      <a:r>
                        <a:rPr lang="en-US" sz="1200" b="1" strike="noStrike" spc="-1">
                          <a:solidFill>
                            <a:schemeClr val="lt1"/>
                          </a:solidFill>
                          <a:latin typeface="Calibri"/>
                          <a:ea typeface="Times New Roman"/>
                        </a:rPr>
                        <a:t>Total</a:t>
                      </a:r>
                      <a:endParaRPr lang="en-US" sz="1200" b="0" strike="noStrike" spc="-1">
                        <a:solidFill>
                          <a:srgbClr val="FFFFFF"/>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gn="ctr" defTabSz="914400">
                        <a:lnSpc>
                          <a:spcPct val="100000"/>
                        </a:lnSpc>
                      </a:pPr>
                      <a:r>
                        <a:rPr lang="en-US" sz="1200" b="1" strike="noStrike" spc="-1" dirty="0">
                          <a:solidFill>
                            <a:schemeClr val="dk1"/>
                          </a:solidFill>
                          <a:latin typeface="Calibri"/>
                        </a:rPr>
                        <a:t>7069</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ct val="100000"/>
                        </a:lnSpc>
                      </a:pPr>
                      <a:r>
                        <a:rPr lang="en-US" sz="1200" b="1" strike="noStrike" spc="-1">
                          <a:solidFill>
                            <a:schemeClr val="dk1"/>
                          </a:solidFill>
                          <a:latin typeface="Calibri"/>
                        </a:rPr>
                        <a:t> </a:t>
                      </a:r>
                      <a:endParaRPr lang="en-US" sz="1200" b="0" strike="noStrike" spc="-1">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algn="ctr" defTabSz="914400">
                        <a:lnSpc>
                          <a:spcPct val="100000"/>
                        </a:lnSpc>
                      </a:pPr>
                      <a:r>
                        <a:rPr lang="en-US" sz="1200" b="1" strike="noStrike" spc="-1" dirty="0">
                          <a:solidFill>
                            <a:schemeClr val="dk1"/>
                          </a:solidFill>
                          <a:latin typeface="Calibri"/>
                        </a:rPr>
                        <a:t>2</a:t>
                      </a:r>
                      <a:r>
                        <a:rPr lang="ru-RU" sz="1200" b="1" strike="noStrike" spc="-1" dirty="0">
                          <a:solidFill>
                            <a:schemeClr val="dk1"/>
                          </a:solidFill>
                          <a:latin typeface="Calibri"/>
                        </a:rPr>
                        <a:t>.</a:t>
                      </a:r>
                      <a:r>
                        <a:rPr lang="en-US" sz="1200" b="1" strike="noStrike" spc="-1" dirty="0">
                          <a:solidFill>
                            <a:schemeClr val="dk1"/>
                          </a:solidFill>
                          <a:latin typeface="Calibri"/>
                        </a:rPr>
                        <a:t>99</a:t>
                      </a:r>
                      <a:endParaRPr lang="en-US" sz="1200" b="0" strike="noStrike" spc="-1" dirty="0">
                        <a:solidFill>
                          <a:srgbClr val="000000"/>
                        </a:solidFill>
                        <a:latin typeface="Arial"/>
                      </a:endParaRPr>
                    </a:p>
                  </a:txBody>
                  <a:tcPr marL="42600" marR="42600" marT="38100" marB="3810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21"/>
                  </a:ext>
                </a:extLst>
              </a:tr>
            </a:tbl>
          </a:graphicData>
        </a:graphic>
      </p:graphicFrame>
      <p:sp>
        <p:nvSpPr>
          <p:cNvPr id="2" name="Нижний колонтитул 1">
            <a:extLst>
              <a:ext uri="{FF2B5EF4-FFF2-40B4-BE49-F238E27FC236}">
                <a16:creationId xmlns:a16="http://schemas.microsoft.com/office/drawing/2014/main" id="{3BA2C038-7B19-4D79-833B-58C9E32D8A55}"/>
              </a:ext>
            </a:extLst>
          </p:cNvPr>
          <p:cNvSpPr>
            <a:spLocks noGrp="1"/>
          </p:cNvSpPr>
          <p:nvPr>
            <p:ph type="ftr" idx="11"/>
          </p:nvPr>
        </p:nvSpPr>
        <p:spPr>
          <a:xfrm>
            <a:off x="173332" y="5292134"/>
            <a:ext cx="4743300" cy="253200"/>
          </a:xfrm>
        </p:spPr>
        <p:txBody>
          <a:bodyPr/>
          <a:lstStyle/>
          <a:p>
            <a:r>
              <a:rPr lang="ru-RU" dirty="0"/>
              <a:t>Оптика атмосферы и океана. Физика атмосферы. Санкт-Петербург, 1-4 июля 2024</a:t>
            </a:r>
          </a:p>
        </p:txBody>
      </p:sp>
      <p:sp>
        <p:nvSpPr>
          <p:cNvPr id="3" name="Номер слайда 2">
            <a:extLst>
              <a:ext uri="{FF2B5EF4-FFF2-40B4-BE49-F238E27FC236}">
                <a16:creationId xmlns:a16="http://schemas.microsoft.com/office/drawing/2014/main" id="{824AEF9C-A877-408D-A6A4-38452F283E4E}"/>
              </a:ext>
            </a:extLst>
          </p:cNvPr>
          <p:cNvSpPr>
            <a:spLocks noGrp="1"/>
          </p:cNvSpPr>
          <p:nvPr>
            <p:ph type="sldNum" idx="12"/>
          </p:nvPr>
        </p:nvSpPr>
        <p:spPr>
          <a:xfrm>
            <a:off x="5595001" y="5266814"/>
            <a:ext cx="1777800" cy="303840"/>
          </a:xfrm>
        </p:spPr>
        <p:txBody>
          <a:bodyPr/>
          <a:lstStyle/>
          <a:p>
            <a:fld id="{3806A733-1E38-4B6D-8799-FC20F0A54D9B}" type="slidenum">
              <a:rPr lang="en-US" smtClean="0"/>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Рисунок 3"/>
          <p:cNvPicPr/>
          <p:nvPr/>
        </p:nvPicPr>
        <p:blipFill>
          <a:blip r:embed="rId3"/>
          <a:stretch/>
        </p:blipFill>
        <p:spPr>
          <a:xfrm>
            <a:off x="762000" y="248790"/>
            <a:ext cx="5943600" cy="5048250"/>
          </a:xfrm>
          <a:prstGeom prst="rect">
            <a:avLst/>
          </a:prstGeom>
          <a:ln w="0">
            <a:noFill/>
          </a:ln>
        </p:spPr>
      </p:pic>
      <p:sp>
        <p:nvSpPr>
          <p:cNvPr id="136" name="TextBox 4"/>
          <p:cNvSpPr/>
          <p:nvPr/>
        </p:nvSpPr>
        <p:spPr>
          <a:xfrm>
            <a:off x="1947600" y="136187"/>
            <a:ext cx="2968454" cy="383509"/>
          </a:xfrm>
          <a:prstGeom prst="rect">
            <a:avLst/>
          </a:prstGeom>
          <a:noFill/>
          <a:ln w="0">
            <a:noFill/>
          </a:ln>
        </p:spPr>
        <p:style>
          <a:lnRef idx="0">
            <a:scrgbClr r="0" g="0" b="0"/>
          </a:lnRef>
          <a:fillRef idx="0">
            <a:scrgbClr r="0" g="0" b="0"/>
          </a:fillRef>
          <a:effectRef idx="0">
            <a:scrgbClr r="0" g="0" b="0"/>
          </a:effectRef>
          <a:fontRef idx="minor"/>
        </p:style>
        <p:txBody>
          <a:bodyPr wrap="none" lIns="75000" tIns="37500" rIns="75000" bIns="37500" anchor="t">
            <a:spAutoFit/>
          </a:bodyPr>
          <a:lstStyle/>
          <a:p>
            <a:pPr defTabSz="761970"/>
            <a:r>
              <a:rPr lang="en-US" sz="2000" b="1" spc="-1" dirty="0">
                <a:solidFill>
                  <a:srgbClr val="FF0000"/>
                </a:solidFill>
                <a:latin typeface="Calibri"/>
              </a:rPr>
              <a:t>IKFS-2 TOCs in March 2020</a:t>
            </a:r>
            <a:endParaRPr lang="en-US" sz="2000" spc="-1" dirty="0">
              <a:solidFill>
                <a:srgbClr val="000000"/>
              </a:solidFill>
              <a:latin typeface="Arial"/>
            </a:endParaRPr>
          </a:p>
        </p:txBody>
      </p:sp>
      <p:sp>
        <p:nvSpPr>
          <p:cNvPr id="2" name="Нижний колонтитул 1">
            <a:extLst>
              <a:ext uri="{FF2B5EF4-FFF2-40B4-BE49-F238E27FC236}">
                <a16:creationId xmlns:a16="http://schemas.microsoft.com/office/drawing/2014/main" id="{B8058167-0FFC-4632-A719-67AE0DB0992C}"/>
              </a:ext>
            </a:extLst>
          </p:cNvPr>
          <p:cNvSpPr>
            <a:spLocks noGrp="1"/>
          </p:cNvSpPr>
          <p:nvPr>
            <p:ph type="ftr" idx="26"/>
          </p:nvPr>
        </p:nvSpPr>
        <p:spPr>
          <a:xfrm>
            <a:off x="281354" y="5314746"/>
            <a:ext cx="4634700" cy="253200"/>
          </a:xfrm>
        </p:spPr>
        <p:txBody>
          <a:bodyPr/>
          <a:lstStyle/>
          <a:p>
            <a:r>
              <a:rPr lang="ru-RU" dirty="0"/>
              <a:t>Оптика атмосферы и океана. Физика атмосферы. Санкт-Петербург, 1-4 июля 2024</a:t>
            </a:r>
          </a:p>
        </p:txBody>
      </p:sp>
      <p:sp>
        <p:nvSpPr>
          <p:cNvPr id="3" name="Номер слайда 2">
            <a:extLst>
              <a:ext uri="{FF2B5EF4-FFF2-40B4-BE49-F238E27FC236}">
                <a16:creationId xmlns:a16="http://schemas.microsoft.com/office/drawing/2014/main" id="{ADAC61B7-887C-427D-8B16-154B942E3A43}"/>
              </a:ext>
            </a:extLst>
          </p:cNvPr>
          <p:cNvSpPr>
            <a:spLocks noGrp="1"/>
          </p:cNvSpPr>
          <p:nvPr>
            <p:ph type="sldNum" idx="27"/>
          </p:nvPr>
        </p:nvSpPr>
        <p:spPr/>
        <p:txBody>
          <a:bodyPr/>
          <a:lstStyle/>
          <a:p>
            <a:fld id="{3710F827-B089-4CEB-8BCC-32ABA93EC93D}" type="slidenum">
              <a:rPr lang="en-US" smtClean="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51D805-D105-419F-AD5E-E91CA5E9B779}"/>
              </a:ext>
            </a:extLst>
          </p:cNvPr>
          <p:cNvSpPr txBox="1"/>
          <p:nvPr/>
        </p:nvSpPr>
        <p:spPr>
          <a:xfrm flipH="1">
            <a:off x="150350" y="170416"/>
            <a:ext cx="7343775" cy="337015"/>
          </a:xfrm>
          <a:prstGeom prst="rect">
            <a:avLst/>
          </a:prstGeom>
          <a:noFill/>
        </p:spPr>
        <p:txBody>
          <a:bodyPr wrap="square" lIns="59436" tIns="29718" rIns="59436" bIns="29718" rtlCol="0">
            <a:spAutoFit/>
          </a:bodyPr>
          <a:lstStyle/>
          <a:p>
            <a:pPr algn="ctr"/>
            <a:r>
              <a:rPr lang="en-US" b="1" dirty="0">
                <a:solidFill>
                  <a:srgbClr val="FF0000"/>
                </a:solidFill>
                <a:latin typeface="+mj-lt"/>
                <a:cs typeface="Arial" panose="020B0604020202020204" pitchFamily="34" charset="0"/>
              </a:rPr>
              <a:t>Comparison of </a:t>
            </a:r>
            <a:r>
              <a:rPr lang="en-US" b="1" dirty="0" err="1">
                <a:solidFill>
                  <a:srgbClr val="FF0000"/>
                </a:solidFill>
                <a:latin typeface="+mj-lt"/>
                <a:cs typeface="Arial" panose="020B0604020202020204" pitchFamily="34" charset="0"/>
              </a:rPr>
              <a:t>TrOC</a:t>
            </a:r>
            <a:r>
              <a:rPr lang="en-US" b="1" dirty="0">
                <a:solidFill>
                  <a:srgbClr val="FF0000"/>
                </a:solidFill>
                <a:latin typeface="+mj-lt"/>
                <a:cs typeface="Arial" panose="020B0604020202020204" pitchFamily="34" charset="0"/>
              </a:rPr>
              <a:t> (up to 300 mbar) distribution derived by IKFS-2 and IASI</a:t>
            </a:r>
            <a:endParaRPr lang="ru-RU" b="1" dirty="0">
              <a:solidFill>
                <a:srgbClr val="FF000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CF3E1338-3839-01DB-49B8-2E58D93A3D3C}"/>
              </a:ext>
            </a:extLst>
          </p:cNvPr>
          <p:cNvSpPr txBox="1"/>
          <p:nvPr/>
        </p:nvSpPr>
        <p:spPr>
          <a:xfrm>
            <a:off x="251347" y="3979186"/>
            <a:ext cx="7343775" cy="490904"/>
          </a:xfrm>
          <a:prstGeom prst="rect">
            <a:avLst/>
          </a:prstGeom>
          <a:noFill/>
        </p:spPr>
        <p:txBody>
          <a:bodyPr wrap="square" lIns="59436" tIns="29718" rIns="59436" bIns="29718">
            <a:spAutoFit/>
          </a:bodyPr>
          <a:lstStyle/>
          <a:p>
            <a:pPr algn="ctr"/>
            <a:r>
              <a:rPr lang="en-US" sz="1400" b="1" dirty="0">
                <a:solidFill>
                  <a:schemeClr val="accent1"/>
                </a:solidFill>
                <a:latin typeface="Arial" panose="020B0604020202020204" pitchFamily="34" charset="0"/>
                <a:cs typeface="Arial" panose="020B0604020202020204" pitchFamily="34" charset="0"/>
              </a:rPr>
              <a:t>IKFS-2 (left), IASI (middle) monthly mean </a:t>
            </a:r>
            <a:r>
              <a:rPr lang="en-US" sz="1400" b="1" dirty="0" err="1">
                <a:solidFill>
                  <a:schemeClr val="accent1"/>
                </a:solidFill>
                <a:latin typeface="Arial" panose="020B0604020202020204" pitchFamily="34" charset="0"/>
                <a:cs typeface="Arial" panose="020B0604020202020204" pitchFamily="34" charset="0"/>
              </a:rPr>
              <a:t>TrOC</a:t>
            </a:r>
            <a:r>
              <a:rPr lang="en-US" sz="1400" b="1" dirty="0">
                <a:solidFill>
                  <a:schemeClr val="accent1"/>
                </a:solidFill>
                <a:latin typeface="Arial" panose="020B0604020202020204" pitchFamily="34" charset="0"/>
                <a:cs typeface="Arial" panose="020B0604020202020204" pitchFamily="34" charset="0"/>
              </a:rPr>
              <a:t> values and their differences (right) for May (top) and November (bottom) 2019</a:t>
            </a:r>
          </a:p>
        </p:txBody>
      </p:sp>
      <p:pic>
        <p:nvPicPr>
          <p:cNvPr id="4102" name="Рисунок 6">
            <a:extLst>
              <a:ext uri="{FF2B5EF4-FFF2-40B4-BE49-F238E27FC236}">
                <a16:creationId xmlns:a16="http://schemas.microsoft.com/office/drawing/2014/main" id="{DDA64763-9EDE-DD2B-DE82-A215CBEB81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5368"/>
          <a:stretch>
            <a:fillRect/>
          </a:stretch>
        </p:blipFill>
        <p:spPr bwMode="auto">
          <a:xfrm>
            <a:off x="262368" y="578985"/>
            <a:ext cx="2277513" cy="1614744"/>
          </a:xfrm>
          <a:prstGeom prst="rect">
            <a:avLst/>
          </a:prstGeom>
          <a:noFill/>
          <a:extLst>
            <a:ext uri="{909E8E84-426E-40DD-AFC4-6F175D3DCCD1}">
              <a14:hiddenFill xmlns:a14="http://schemas.microsoft.com/office/drawing/2010/main">
                <a:solidFill>
                  <a:srgbClr val="FFFFFF"/>
                </a:solidFill>
              </a14:hiddenFill>
            </a:ext>
          </a:extLst>
        </p:spPr>
      </p:pic>
      <p:pic>
        <p:nvPicPr>
          <p:cNvPr id="4101" name="Рисунок 5">
            <a:extLst>
              <a:ext uri="{FF2B5EF4-FFF2-40B4-BE49-F238E27FC236}">
                <a16:creationId xmlns:a16="http://schemas.microsoft.com/office/drawing/2014/main" id="{2378AB4B-8279-6258-04C3-8B702CE189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4439"/>
          <a:stretch>
            <a:fillRect/>
          </a:stretch>
        </p:blipFill>
        <p:spPr bwMode="auto">
          <a:xfrm>
            <a:off x="2689280" y="565006"/>
            <a:ext cx="2277513" cy="1622778"/>
          </a:xfrm>
          <a:prstGeom prst="rect">
            <a:avLst/>
          </a:prstGeom>
          <a:noFill/>
          <a:extLst>
            <a:ext uri="{909E8E84-426E-40DD-AFC4-6F175D3DCCD1}">
              <a14:hiddenFill xmlns:a14="http://schemas.microsoft.com/office/drawing/2010/main">
                <a:solidFill>
                  <a:srgbClr val="FFFFFF"/>
                </a:solidFill>
              </a14:hiddenFill>
            </a:ext>
          </a:extLst>
        </p:spPr>
      </p:pic>
      <p:pic>
        <p:nvPicPr>
          <p:cNvPr id="4100" name="Рисунок 4">
            <a:extLst>
              <a:ext uri="{FF2B5EF4-FFF2-40B4-BE49-F238E27FC236}">
                <a16:creationId xmlns:a16="http://schemas.microsoft.com/office/drawing/2014/main" id="{7FAF8B6E-B6A0-FF52-3326-073207BB9B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4677"/>
          <a:stretch>
            <a:fillRect/>
          </a:stretch>
        </p:blipFill>
        <p:spPr bwMode="auto">
          <a:xfrm>
            <a:off x="5116192" y="538202"/>
            <a:ext cx="2277513" cy="1622778"/>
          </a:xfrm>
          <a:prstGeom prst="rect">
            <a:avLst/>
          </a:prstGeom>
          <a:noFill/>
          <a:extLst>
            <a:ext uri="{909E8E84-426E-40DD-AFC4-6F175D3DCCD1}">
              <a14:hiddenFill xmlns:a14="http://schemas.microsoft.com/office/drawing/2010/main">
                <a:solidFill>
                  <a:srgbClr val="FFFFFF"/>
                </a:solidFill>
              </a14:hiddenFill>
            </a:ext>
          </a:extLst>
        </p:spPr>
      </p:pic>
      <p:pic>
        <p:nvPicPr>
          <p:cNvPr id="4099" name="Рисунок 3">
            <a:extLst>
              <a:ext uri="{FF2B5EF4-FFF2-40B4-BE49-F238E27FC236}">
                <a16:creationId xmlns:a16="http://schemas.microsoft.com/office/drawing/2014/main" id="{B656F9D4-3324-55A7-798D-919A3A9167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4677"/>
          <a:stretch>
            <a:fillRect/>
          </a:stretch>
        </p:blipFill>
        <p:spPr bwMode="auto">
          <a:xfrm>
            <a:off x="262368" y="2300386"/>
            <a:ext cx="2246355" cy="1591269"/>
          </a:xfrm>
          <a:prstGeom prst="rect">
            <a:avLst/>
          </a:prstGeom>
          <a:noFill/>
          <a:extLst>
            <a:ext uri="{909E8E84-426E-40DD-AFC4-6F175D3DCCD1}">
              <a14:hiddenFill xmlns:a14="http://schemas.microsoft.com/office/drawing/2010/main">
                <a:solidFill>
                  <a:srgbClr val="FFFFFF"/>
                </a:solidFill>
              </a14:hiddenFill>
            </a:ext>
          </a:extLst>
        </p:spPr>
      </p:pic>
      <p:pic>
        <p:nvPicPr>
          <p:cNvPr id="4098" name="Рисунок 2">
            <a:extLst>
              <a:ext uri="{FF2B5EF4-FFF2-40B4-BE49-F238E27FC236}">
                <a16:creationId xmlns:a16="http://schemas.microsoft.com/office/drawing/2014/main" id="{DB740F4B-9585-746D-F2F4-2361CAC748E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4916"/>
          <a:stretch>
            <a:fillRect/>
          </a:stretch>
        </p:blipFill>
        <p:spPr bwMode="auto">
          <a:xfrm>
            <a:off x="2677683" y="2268649"/>
            <a:ext cx="2289111" cy="1631042"/>
          </a:xfrm>
          <a:prstGeom prst="rect">
            <a:avLst/>
          </a:prstGeom>
          <a:noFill/>
          <a:extLst>
            <a:ext uri="{909E8E84-426E-40DD-AFC4-6F175D3DCCD1}">
              <a14:hiddenFill xmlns:a14="http://schemas.microsoft.com/office/drawing/2010/main">
                <a:solidFill>
                  <a:srgbClr val="FFFFFF"/>
                </a:solidFill>
              </a14:hiddenFill>
            </a:ext>
          </a:extLst>
        </p:spPr>
      </p:pic>
      <p:pic>
        <p:nvPicPr>
          <p:cNvPr id="4097" name="Рисунок 1">
            <a:extLst>
              <a:ext uri="{FF2B5EF4-FFF2-40B4-BE49-F238E27FC236}">
                <a16:creationId xmlns:a16="http://schemas.microsoft.com/office/drawing/2014/main" id="{D5D17CF4-72BF-B87C-AEDD-64593811F1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4439"/>
          <a:stretch>
            <a:fillRect/>
          </a:stretch>
        </p:blipFill>
        <p:spPr bwMode="auto">
          <a:xfrm>
            <a:off x="5156521" y="2282585"/>
            <a:ext cx="2237184" cy="159304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7">
            <a:extLst>
              <a:ext uri="{FF2B5EF4-FFF2-40B4-BE49-F238E27FC236}">
                <a16:creationId xmlns:a16="http://schemas.microsoft.com/office/drawing/2014/main" id="{4C3EDD9A-39E8-B13C-55AE-9764C4948745}"/>
              </a:ext>
            </a:extLst>
          </p:cNvPr>
          <p:cNvSpPr>
            <a:spLocks noChangeArrowheads="1"/>
          </p:cNvSpPr>
          <p:nvPr/>
        </p:nvSpPr>
        <p:spPr bwMode="auto">
          <a:xfrm>
            <a:off x="2458" y="153896"/>
            <a:ext cx="120097" cy="290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59436" tIns="29718" rIns="59436" bIns="29718" numCol="1" anchor="ctr" anchorCtr="0" compatLnSpc="1">
            <a:prstTxWarp prst="textNoShape">
              <a:avLst/>
            </a:prstTxWarp>
            <a:spAutoFit/>
          </a:bodyPr>
          <a:lstStyle/>
          <a:p>
            <a:endParaRPr lang="ru-RU" sz="1500"/>
          </a:p>
        </p:txBody>
      </p:sp>
      <p:sp>
        <p:nvSpPr>
          <p:cNvPr id="10" name="Rectangle 9">
            <a:extLst>
              <a:ext uri="{FF2B5EF4-FFF2-40B4-BE49-F238E27FC236}">
                <a16:creationId xmlns:a16="http://schemas.microsoft.com/office/drawing/2014/main" id="{7D9AA0C4-43D6-1F47-BA92-2CFA32365BF8}"/>
              </a:ext>
            </a:extLst>
          </p:cNvPr>
          <p:cNvSpPr>
            <a:spLocks noChangeArrowheads="1"/>
          </p:cNvSpPr>
          <p:nvPr/>
        </p:nvSpPr>
        <p:spPr bwMode="auto">
          <a:xfrm>
            <a:off x="0" y="6464750"/>
            <a:ext cx="120097" cy="290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59436" tIns="29718" rIns="59436" bIns="29718" numCol="1" anchor="ctr" anchorCtr="0" compatLnSpc="1">
            <a:prstTxWarp prst="textNoShape">
              <a:avLst/>
            </a:prstTxWarp>
            <a:spAutoFit/>
          </a:bodyPr>
          <a:lstStyle/>
          <a:p>
            <a:endParaRPr lang="ru-RU" sz="1500"/>
          </a:p>
        </p:txBody>
      </p:sp>
      <p:sp>
        <p:nvSpPr>
          <p:cNvPr id="4" name="Нижний колонтитул 3"/>
          <p:cNvSpPr>
            <a:spLocks noGrp="1"/>
          </p:cNvSpPr>
          <p:nvPr>
            <p:ph type="ftr" sz="quarter" idx="11"/>
          </p:nvPr>
        </p:nvSpPr>
        <p:spPr>
          <a:xfrm>
            <a:off x="251347" y="5191962"/>
            <a:ext cx="4756090" cy="253200"/>
          </a:xfrm>
        </p:spPr>
        <p:txBody>
          <a:bodyPr/>
          <a:lstStyle/>
          <a:p>
            <a:r>
              <a:rPr lang="ru-RU" dirty="0"/>
              <a:t>Оптика атмосферы и океана. Физика атмосферы. Санкт-Петербург, 1-4 июля 2024</a:t>
            </a:r>
          </a:p>
        </p:txBody>
      </p:sp>
      <p:sp>
        <p:nvSpPr>
          <p:cNvPr id="5" name="Номер слайда 4"/>
          <p:cNvSpPr>
            <a:spLocks noGrp="1"/>
          </p:cNvSpPr>
          <p:nvPr>
            <p:ph type="sldNum" sz="quarter" idx="12"/>
          </p:nvPr>
        </p:nvSpPr>
        <p:spPr/>
        <p:txBody>
          <a:bodyPr/>
          <a:lstStyle/>
          <a:p>
            <a:fld id="{E70C8A83-96C3-4917-8DBF-E89313F8C9E9}" type="slidenum">
              <a:rPr lang="ru-RU" smtClean="0"/>
              <a:t>16</a:t>
            </a:fld>
            <a:endParaRPr lang="ru-RU"/>
          </a:p>
        </p:txBody>
      </p:sp>
    </p:spTree>
    <p:extLst>
      <p:ext uri="{BB962C8B-B14F-4D97-AF65-F5344CB8AC3E}">
        <p14:creationId xmlns:p14="http://schemas.microsoft.com/office/powerpoint/2010/main" val="911766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Прямоугольник 3"/>
          <p:cNvSpPr/>
          <p:nvPr/>
        </p:nvSpPr>
        <p:spPr>
          <a:xfrm>
            <a:off x="240900" y="190500"/>
            <a:ext cx="7138200" cy="5061713"/>
          </a:xfrm>
          <a:prstGeom prst="rect">
            <a:avLst/>
          </a:prstGeom>
          <a:noFill/>
          <a:ln w="0">
            <a:noFill/>
          </a:ln>
        </p:spPr>
        <p:style>
          <a:lnRef idx="0">
            <a:scrgbClr r="0" g="0" b="0"/>
          </a:lnRef>
          <a:fillRef idx="0">
            <a:scrgbClr r="0" g="0" b="0"/>
          </a:fillRef>
          <a:effectRef idx="0">
            <a:scrgbClr r="0" g="0" b="0"/>
          </a:effectRef>
          <a:fontRef idx="minor"/>
        </p:style>
        <p:txBody>
          <a:bodyPr lIns="75000" tIns="37500" rIns="75000" bIns="37500" anchor="t">
            <a:spAutoFit/>
          </a:bodyPr>
          <a:lstStyle/>
          <a:p>
            <a:pPr algn="ctr" defTabSz="761970"/>
            <a:r>
              <a:rPr lang="en-US" b="1" spc="-1" dirty="0">
                <a:solidFill>
                  <a:srgbClr val="FF0000"/>
                </a:solidFill>
                <a:latin typeface="Calibri"/>
              </a:rPr>
              <a:t>Conclusions</a:t>
            </a:r>
            <a:endParaRPr lang="en-US" spc="-1" dirty="0">
              <a:solidFill>
                <a:srgbClr val="000000"/>
              </a:solidFill>
              <a:latin typeface="Arial"/>
            </a:endParaRPr>
          </a:p>
          <a:p>
            <a:pPr marL="238190" indent="-238190" defTabSz="761970">
              <a:buClr>
                <a:srgbClr val="000000"/>
              </a:buClr>
              <a:buFont typeface="Arial"/>
              <a:buChar char="•"/>
            </a:pPr>
            <a:r>
              <a:rPr lang="en-US" spc="-1" dirty="0">
                <a:solidFill>
                  <a:schemeClr val="dk1"/>
                </a:solidFill>
                <a:latin typeface="Calibri"/>
              </a:rPr>
              <a:t>A technique for estimating the TOCs and </a:t>
            </a:r>
            <a:r>
              <a:rPr lang="en-US" spc="-1" dirty="0" err="1">
                <a:solidFill>
                  <a:schemeClr val="dk1"/>
                </a:solidFill>
                <a:latin typeface="Calibri"/>
              </a:rPr>
              <a:t>TrOCs</a:t>
            </a:r>
            <a:r>
              <a:rPr lang="en-US" spc="-1" dirty="0">
                <a:solidFill>
                  <a:schemeClr val="dk1"/>
                </a:solidFill>
                <a:latin typeface="Calibri"/>
              </a:rPr>
              <a:t> from the IKFS-2 spectral measurements based on the PC and ANN methods has been developed</a:t>
            </a:r>
            <a:endParaRPr lang="en-US" spc="-1" dirty="0">
              <a:solidFill>
                <a:srgbClr val="000000"/>
              </a:solidFill>
              <a:latin typeface="Arial"/>
            </a:endParaRPr>
          </a:p>
          <a:p>
            <a:pPr marL="238190" indent="-238190" defTabSz="761970">
              <a:buClr>
                <a:srgbClr val="000000"/>
              </a:buClr>
              <a:buFont typeface="Arial"/>
              <a:buChar char="•"/>
            </a:pPr>
            <a:r>
              <a:rPr lang="en-US" spc="-1" dirty="0">
                <a:solidFill>
                  <a:schemeClr val="dk1"/>
                </a:solidFill>
                <a:latin typeface="Calibri"/>
              </a:rPr>
              <a:t>The mean errors in the approximation of the OMI TOC data by the technique developed for solving the inverse problem are </a:t>
            </a:r>
            <a:r>
              <a:rPr lang="en-US" b="1" spc="-1" dirty="0">
                <a:solidFill>
                  <a:srgbClr val="FF0000"/>
                </a:solidFill>
                <a:latin typeface="Calibri"/>
              </a:rPr>
              <a:t>8.3 DU</a:t>
            </a:r>
            <a:endParaRPr lang="en-US" spc="-1" dirty="0">
              <a:solidFill>
                <a:srgbClr val="000000"/>
              </a:solidFill>
              <a:latin typeface="Arial"/>
            </a:endParaRPr>
          </a:p>
          <a:p>
            <a:pPr marL="238190" indent="-238190" defTabSz="761970">
              <a:buClr>
                <a:srgbClr val="000000"/>
              </a:buClr>
              <a:buFont typeface="Arial"/>
              <a:buChar char="•"/>
            </a:pPr>
            <a:r>
              <a:rPr lang="en-US" spc="-1" dirty="0">
                <a:solidFill>
                  <a:schemeClr val="dk1"/>
                </a:solidFill>
                <a:latin typeface="Calibri"/>
              </a:rPr>
              <a:t> The mean errors in the approximation of the </a:t>
            </a:r>
            <a:r>
              <a:rPr lang="en-US" spc="-1" dirty="0" err="1">
                <a:solidFill>
                  <a:schemeClr val="dk1"/>
                </a:solidFill>
                <a:latin typeface="Calibri"/>
              </a:rPr>
              <a:t>ozonosonde</a:t>
            </a:r>
            <a:r>
              <a:rPr lang="en-US" spc="-1" dirty="0">
                <a:solidFill>
                  <a:schemeClr val="dk1"/>
                </a:solidFill>
                <a:latin typeface="Calibri"/>
              </a:rPr>
              <a:t> </a:t>
            </a:r>
            <a:r>
              <a:rPr lang="en-US" spc="-1" dirty="0" err="1">
                <a:solidFill>
                  <a:schemeClr val="dk1"/>
                </a:solidFill>
                <a:latin typeface="Calibri"/>
              </a:rPr>
              <a:t>TrOC</a:t>
            </a:r>
            <a:r>
              <a:rPr lang="en-US" spc="-1" dirty="0">
                <a:solidFill>
                  <a:schemeClr val="dk1"/>
                </a:solidFill>
                <a:latin typeface="Calibri"/>
              </a:rPr>
              <a:t> data by the technique developed for solving the inverse problem are </a:t>
            </a:r>
            <a:r>
              <a:rPr lang="en-US" b="1" spc="-1" dirty="0">
                <a:solidFill>
                  <a:srgbClr val="FF0000"/>
                </a:solidFill>
                <a:latin typeface="Calibri"/>
              </a:rPr>
              <a:t>2.7 DU and 3.7 DU</a:t>
            </a:r>
            <a:r>
              <a:rPr lang="en-US" spc="-1" dirty="0">
                <a:solidFill>
                  <a:srgbClr val="FF0000"/>
                </a:solidFill>
                <a:latin typeface="Calibri"/>
              </a:rPr>
              <a:t> </a:t>
            </a:r>
            <a:r>
              <a:rPr lang="en-US" spc="-1" dirty="0">
                <a:solidFill>
                  <a:schemeClr val="dk1"/>
                </a:solidFill>
                <a:latin typeface="Calibri"/>
              </a:rPr>
              <a:t>for tropospheric layers below 400 and 300 </a:t>
            </a:r>
            <a:r>
              <a:rPr lang="en-US" spc="-1" dirty="0" err="1">
                <a:solidFill>
                  <a:schemeClr val="dk1"/>
                </a:solidFill>
                <a:latin typeface="Calibri"/>
              </a:rPr>
              <a:t>hPa</a:t>
            </a:r>
            <a:endParaRPr lang="en-US" spc="-1" dirty="0">
              <a:solidFill>
                <a:srgbClr val="000000"/>
              </a:solidFill>
              <a:latin typeface="Arial"/>
            </a:endParaRPr>
          </a:p>
          <a:p>
            <a:pPr marL="238190" indent="-238190" defTabSz="761970">
              <a:buClr>
                <a:srgbClr val="000000"/>
              </a:buClr>
              <a:buFont typeface="Arial"/>
              <a:buChar char="•"/>
            </a:pPr>
            <a:r>
              <a:rPr lang="en-US" spc="-1" dirty="0">
                <a:solidFill>
                  <a:schemeClr val="dk1"/>
                </a:solidFill>
                <a:latin typeface="Calibri"/>
              </a:rPr>
              <a:t>According to the developed technique and ground-based measurement data, the average TOC differences range from -0.6 to -0.8%, and the standard deviations of these differences are usually less than 3%.</a:t>
            </a:r>
            <a:endParaRPr lang="en-US" spc="-1" dirty="0">
              <a:solidFill>
                <a:srgbClr val="000000"/>
              </a:solidFill>
              <a:latin typeface="Arial"/>
            </a:endParaRPr>
          </a:p>
          <a:p>
            <a:pPr marL="238190" indent="-238190" defTabSz="761970">
              <a:buClr>
                <a:srgbClr val="000000"/>
              </a:buClr>
              <a:buFont typeface="Arial"/>
              <a:buChar char="•"/>
            </a:pPr>
            <a:r>
              <a:rPr lang="en-US" spc="-1" dirty="0">
                <a:solidFill>
                  <a:schemeClr val="dk1"/>
                </a:solidFill>
                <a:latin typeface="Calibri"/>
              </a:rPr>
              <a:t>The average TOC differences between IKFS-2 and TROPOMI TOC measurements range from -2 to 0%, the standard deviations of the differences are from 2 to 4%</a:t>
            </a:r>
            <a:endParaRPr lang="en-US" spc="-1" dirty="0">
              <a:solidFill>
                <a:srgbClr val="000000"/>
              </a:solidFill>
              <a:latin typeface="Arial"/>
            </a:endParaRPr>
          </a:p>
          <a:p>
            <a:pPr marL="238190" indent="-238190" defTabSz="761970">
              <a:buClr>
                <a:srgbClr val="000000"/>
              </a:buClr>
              <a:buFont typeface="Arial"/>
              <a:buChar char="•"/>
            </a:pPr>
            <a:r>
              <a:rPr lang="en-US" spc="-1" dirty="0">
                <a:solidFill>
                  <a:schemeClr val="dk1"/>
                </a:solidFill>
                <a:latin typeface="Calibri"/>
              </a:rPr>
              <a:t>The advantage of the developed technique (IR method) over measurements with the OMI and TROPOMI equipment (method of scattered and reflected solar radiation) such as the possibility of measurements during the polar night is shown</a:t>
            </a:r>
            <a:endParaRPr lang="en-US" spc="-1" dirty="0">
              <a:solidFill>
                <a:srgbClr val="000000"/>
              </a:solidFill>
              <a:latin typeface="Arial"/>
            </a:endParaRPr>
          </a:p>
        </p:txBody>
      </p:sp>
      <p:sp>
        <p:nvSpPr>
          <p:cNvPr id="2" name="Нижний колонтитул 1">
            <a:extLst>
              <a:ext uri="{FF2B5EF4-FFF2-40B4-BE49-F238E27FC236}">
                <a16:creationId xmlns:a16="http://schemas.microsoft.com/office/drawing/2014/main" id="{8F8B33A7-30AB-4332-ACD9-5EA138002251}"/>
              </a:ext>
            </a:extLst>
          </p:cNvPr>
          <p:cNvSpPr>
            <a:spLocks noGrp="1"/>
          </p:cNvSpPr>
          <p:nvPr>
            <p:ph type="ftr" idx="26"/>
          </p:nvPr>
        </p:nvSpPr>
        <p:spPr>
          <a:xfrm>
            <a:off x="76200" y="5322360"/>
            <a:ext cx="4889000" cy="253200"/>
          </a:xfrm>
        </p:spPr>
        <p:txBody>
          <a:bodyPr/>
          <a:lstStyle/>
          <a:p>
            <a:r>
              <a:rPr lang="ru-RU" dirty="0"/>
              <a:t>Оптика атмосферы и океана. Физика атмосферы. Санкт-Петербург, 1-4 июля 2024</a:t>
            </a:r>
          </a:p>
        </p:txBody>
      </p:sp>
      <p:sp>
        <p:nvSpPr>
          <p:cNvPr id="3" name="Номер слайда 2">
            <a:extLst>
              <a:ext uri="{FF2B5EF4-FFF2-40B4-BE49-F238E27FC236}">
                <a16:creationId xmlns:a16="http://schemas.microsoft.com/office/drawing/2014/main" id="{7C858C0B-5BDF-4B3E-8AB8-5BE1DCC8B369}"/>
              </a:ext>
            </a:extLst>
          </p:cNvPr>
          <p:cNvSpPr>
            <a:spLocks noGrp="1"/>
          </p:cNvSpPr>
          <p:nvPr>
            <p:ph type="sldNum" idx="27"/>
          </p:nvPr>
        </p:nvSpPr>
        <p:spPr/>
        <p:txBody>
          <a:bodyPr/>
          <a:lstStyle/>
          <a:p>
            <a:fld id="{3710F827-B089-4CEB-8BCC-32ABA93EC93D}" type="slidenum">
              <a:rPr lang="en-US" smtClean="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Прямоугольник 3"/>
          <p:cNvSpPr/>
          <p:nvPr/>
        </p:nvSpPr>
        <p:spPr>
          <a:xfrm>
            <a:off x="127200" y="114120"/>
            <a:ext cx="7492800" cy="4396595"/>
          </a:xfrm>
          <a:prstGeom prst="rect">
            <a:avLst/>
          </a:prstGeom>
          <a:noFill/>
          <a:ln w="0">
            <a:noFill/>
          </a:ln>
        </p:spPr>
        <p:style>
          <a:lnRef idx="0">
            <a:scrgbClr r="0" g="0" b="0"/>
          </a:lnRef>
          <a:fillRef idx="0">
            <a:scrgbClr r="0" g="0" b="0"/>
          </a:fillRef>
          <a:effectRef idx="0">
            <a:scrgbClr r="0" g="0" b="0"/>
          </a:effectRef>
          <a:fontRef idx="minor"/>
        </p:style>
        <p:txBody>
          <a:bodyPr lIns="75000" tIns="37500" rIns="75000" bIns="37500" anchor="t">
            <a:spAutoFit/>
          </a:bodyPr>
          <a:lstStyle/>
          <a:p>
            <a:pPr algn="ctr" defTabSz="761970"/>
            <a:r>
              <a:rPr lang="en-GB" sz="2000" b="1" spc="-1" dirty="0">
                <a:solidFill>
                  <a:srgbClr val="FF0000"/>
                </a:solidFill>
                <a:latin typeface="Calibri"/>
              </a:rPr>
              <a:t>References</a:t>
            </a:r>
            <a:endParaRPr lang="en-US" sz="2000" spc="-1" dirty="0">
              <a:solidFill>
                <a:srgbClr val="000000"/>
              </a:solidFill>
              <a:latin typeface="Arial"/>
            </a:endParaRPr>
          </a:p>
          <a:p>
            <a:pPr defTabSz="761970"/>
            <a:endParaRPr lang="en-US" sz="1333" spc="-1" dirty="0">
              <a:solidFill>
                <a:srgbClr val="000000"/>
              </a:solidFill>
              <a:latin typeface="Arial"/>
            </a:endParaRPr>
          </a:p>
          <a:p>
            <a:pPr defTabSz="761970"/>
            <a:r>
              <a:rPr lang="en-GB" sz="1333" b="1" spc="-1" dirty="0">
                <a:solidFill>
                  <a:srgbClr val="0070C0"/>
                </a:solidFill>
                <a:latin typeface="Calibri"/>
              </a:rPr>
              <a:t>Polyakov, A.; </a:t>
            </a:r>
            <a:r>
              <a:rPr lang="en-GB" sz="1333" b="1" spc="-1" dirty="0" err="1">
                <a:solidFill>
                  <a:srgbClr val="0070C0"/>
                </a:solidFill>
                <a:latin typeface="Calibri"/>
              </a:rPr>
              <a:t>Virolainen</a:t>
            </a:r>
            <a:r>
              <a:rPr lang="en-GB" sz="1333" b="1" spc="-1" dirty="0">
                <a:solidFill>
                  <a:srgbClr val="0070C0"/>
                </a:solidFill>
                <a:latin typeface="Calibri"/>
              </a:rPr>
              <a:t>, Y.; </a:t>
            </a:r>
            <a:r>
              <a:rPr lang="en-GB" sz="1333" b="1" spc="-1" dirty="0" err="1">
                <a:solidFill>
                  <a:srgbClr val="0070C0"/>
                </a:solidFill>
                <a:latin typeface="Calibri"/>
              </a:rPr>
              <a:t>Nerobelov</a:t>
            </a:r>
            <a:r>
              <a:rPr lang="en-GB" sz="1333" b="1" spc="-1" dirty="0">
                <a:solidFill>
                  <a:srgbClr val="0070C0"/>
                </a:solidFill>
                <a:latin typeface="Calibri"/>
              </a:rPr>
              <a:t>, G.; Kozlov, D.; </a:t>
            </a:r>
            <a:r>
              <a:rPr lang="en-GB" sz="1333" b="1" spc="-1" dirty="0" err="1">
                <a:solidFill>
                  <a:srgbClr val="0070C0"/>
                </a:solidFill>
                <a:latin typeface="Calibri"/>
              </a:rPr>
              <a:t>Timofeyev</a:t>
            </a:r>
            <a:r>
              <a:rPr lang="en-GB" sz="1333" b="1" spc="-1" dirty="0">
                <a:solidFill>
                  <a:srgbClr val="0070C0"/>
                </a:solidFill>
                <a:latin typeface="Calibri"/>
              </a:rPr>
              <a:t>, Y. Six Years of IKFS-2 Global Ozone Total Column Measurements // Remote Sens. 2023, 15, 2481. </a:t>
            </a:r>
            <a:r>
              <a:rPr lang="en-GB" sz="1333" b="1" u="sng" spc="-1" dirty="0">
                <a:solidFill>
                  <a:srgbClr val="0070C0"/>
                </a:solidFill>
                <a:latin typeface="Calibri"/>
                <a:hlinkClick r:id="rId3"/>
              </a:rPr>
              <a:t>https://doi.org/10.3390/rs15092481</a:t>
            </a:r>
            <a:endParaRPr lang="en-US" sz="1333" spc="-1" dirty="0">
              <a:solidFill>
                <a:srgbClr val="000000"/>
              </a:solidFill>
              <a:latin typeface="Arial"/>
            </a:endParaRPr>
          </a:p>
          <a:p>
            <a:pPr defTabSz="761970"/>
            <a:endParaRPr lang="en-US" sz="417" spc="-1" dirty="0">
              <a:solidFill>
                <a:srgbClr val="000000"/>
              </a:solidFill>
              <a:latin typeface="Arial"/>
            </a:endParaRPr>
          </a:p>
          <a:p>
            <a:pPr defTabSz="761970"/>
            <a:r>
              <a:rPr lang="en-US" sz="1333" spc="-1" dirty="0">
                <a:solidFill>
                  <a:schemeClr val="dk1"/>
                </a:solidFill>
                <a:latin typeface="Calibri"/>
                <a:ea typeface="Calibri"/>
              </a:rPr>
              <a:t>Polyakov, A., </a:t>
            </a:r>
            <a:r>
              <a:rPr lang="en-US" sz="1333" spc="-1" dirty="0" err="1">
                <a:solidFill>
                  <a:schemeClr val="dk1"/>
                </a:solidFill>
                <a:latin typeface="Calibri"/>
                <a:ea typeface="Calibri"/>
              </a:rPr>
              <a:t>Virolainen</a:t>
            </a:r>
            <a:r>
              <a:rPr lang="en-US" sz="1333" spc="-1" dirty="0">
                <a:solidFill>
                  <a:schemeClr val="dk1"/>
                </a:solidFill>
                <a:latin typeface="Calibri"/>
                <a:ea typeface="Calibri"/>
              </a:rPr>
              <a:t>, Y., </a:t>
            </a:r>
            <a:r>
              <a:rPr lang="en-US" sz="1333" spc="-1" dirty="0" err="1">
                <a:solidFill>
                  <a:schemeClr val="dk1"/>
                </a:solidFill>
                <a:latin typeface="Calibri"/>
                <a:ea typeface="Calibri"/>
              </a:rPr>
              <a:t>Nerobelov</a:t>
            </a:r>
            <a:r>
              <a:rPr lang="en-US" sz="1333" spc="-1" dirty="0">
                <a:solidFill>
                  <a:schemeClr val="dk1"/>
                </a:solidFill>
                <a:latin typeface="Calibri"/>
                <a:ea typeface="Calibri"/>
              </a:rPr>
              <a:t>, G., </a:t>
            </a:r>
            <a:r>
              <a:rPr lang="en-US" sz="1333" spc="-1" dirty="0" err="1">
                <a:solidFill>
                  <a:schemeClr val="dk1"/>
                </a:solidFill>
                <a:latin typeface="Calibri"/>
                <a:ea typeface="Calibri"/>
              </a:rPr>
              <a:t>Timofeyev</a:t>
            </a:r>
            <a:r>
              <a:rPr lang="en-US" sz="1333" spc="-1" dirty="0">
                <a:solidFill>
                  <a:schemeClr val="dk1"/>
                </a:solidFill>
                <a:latin typeface="Calibri"/>
                <a:ea typeface="Calibri"/>
              </a:rPr>
              <a:t>, Y. &amp; </a:t>
            </a:r>
            <a:r>
              <a:rPr lang="en-US" sz="1333" spc="-1" dirty="0" err="1">
                <a:solidFill>
                  <a:schemeClr val="dk1"/>
                </a:solidFill>
                <a:latin typeface="Calibri"/>
                <a:ea typeface="Calibri"/>
              </a:rPr>
              <a:t>Solomatnikova</a:t>
            </a:r>
            <a:r>
              <a:rPr lang="en-US" sz="1333" spc="-1" dirty="0">
                <a:solidFill>
                  <a:schemeClr val="dk1"/>
                </a:solidFill>
                <a:latin typeface="Calibri"/>
                <a:ea typeface="Calibri"/>
              </a:rPr>
              <a:t>, A. Total ozone measurements using IKFS-2 spectrometer aboard </a:t>
            </a:r>
            <a:r>
              <a:rPr lang="en-US" sz="1333" spc="-1" dirty="0" err="1">
                <a:solidFill>
                  <a:schemeClr val="dk1"/>
                </a:solidFill>
                <a:latin typeface="Calibri"/>
                <a:ea typeface="Calibri"/>
              </a:rPr>
              <a:t>MeteorM</a:t>
            </a:r>
            <a:r>
              <a:rPr lang="en-US" sz="1333" spc="-1" dirty="0">
                <a:solidFill>
                  <a:schemeClr val="dk1"/>
                </a:solidFill>
                <a:latin typeface="Calibri"/>
                <a:ea typeface="Calibri"/>
              </a:rPr>
              <a:t> N2 satellite in 2019–2020 // International Journal of Remote Sensing. 42, 22, </a:t>
            </a:r>
            <a:r>
              <a:rPr lang="ru-RU" sz="1333" spc="-1" dirty="0" err="1">
                <a:solidFill>
                  <a:schemeClr val="dk1"/>
                </a:solidFill>
                <a:latin typeface="Calibri"/>
                <a:ea typeface="Calibri"/>
              </a:rPr>
              <a:t>стр</a:t>
            </a:r>
            <a:r>
              <a:rPr lang="en-US" sz="1333" spc="-1" dirty="0">
                <a:solidFill>
                  <a:schemeClr val="dk1"/>
                </a:solidFill>
                <a:latin typeface="Calibri"/>
                <a:ea typeface="Calibri"/>
              </a:rPr>
              <a:t>. 8709–8733, 2021</a:t>
            </a:r>
            <a:endParaRPr lang="en-US" sz="1333" spc="-1" dirty="0">
              <a:solidFill>
                <a:srgbClr val="000000"/>
              </a:solidFill>
              <a:latin typeface="Arial"/>
            </a:endParaRPr>
          </a:p>
          <a:p>
            <a:pPr defTabSz="761970"/>
            <a:endParaRPr lang="en-US" sz="417" spc="-1" dirty="0">
              <a:solidFill>
                <a:srgbClr val="000000"/>
              </a:solidFill>
              <a:latin typeface="Arial"/>
            </a:endParaRPr>
          </a:p>
          <a:p>
            <a:pPr defTabSz="761970"/>
            <a:r>
              <a:rPr lang="en-US" sz="1333" spc="-1" dirty="0">
                <a:solidFill>
                  <a:schemeClr val="dk1"/>
                </a:solidFill>
                <a:latin typeface="Calibri"/>
                <a:ea typeface="Calibri"/>
              </a:rPr>
              <a:t>Yu. M. Timofeev, G. M. </a:t>
            </a:r>
            <a:r>
              <a:rPr lang="en-US" sz="1333" spc="-1" dirty="0" err="1">
                <a:solidFill>
                  <a:schemeClr val="dk1"/>
                </a:solidFill>
                <a:latin typeface="Calibri"/>
                <a:ea typeface="Calibri"/>
              </a:rPr>
              <a:t>Nerobelov</a:t>
            </a:r>
            <a:r>
              <a:rPr lang="en-US" sz="1333" spc="-1" dirty="0">
                <a:solidFill>
                  <a:schemeClr val="dk1"/>
                </a:solidFill>
                <a:latin typeface="Calibri"/>
                <a:ea typeface="Calibri"/>
              </a:rPr>
              <a:t>, A. V. Polyakov, and </a:t>
            </a:r>
            <a:r>
              <a:rPr lang="en-US" sz="1333" spc="-1" dirty="0" err="1">
                <a:solidFill>
                  <a:schemeClr val="dk1"/>
                </a:solidFill>
                <a:latin typeface="Calibri"/>
                <a:ea typeface="Calibri"/>
              </a:rPr>
              <a:t>Ya.A</a:t>
            </a:r>
            <a:r>
              <a:rPr lang="en-US" sz="1333" spc="-1" dirty="0">
                <a:solidFill>
                  <a:schemeClr val="dk1"/>
                </a:solidFill>
                <a:latin typeface="Calibri"/>
                <a:ea typeface="Calibri"/>
              </a:rPr>
              <a:t>. </a:t>
            </a:r>
            <a:r>
              <a:rPr lang="en-US" sz="1333" spc="-1" dirty="0" err="1">
                <a:solidFill>
                  <a:schemeClr val="dk1"/>
                </a:solidFill>
                <a:latin typeface="Calibri"/>
                <a:ea typeface="Calibri"/>
              </a:rPr>
              <a:t>Virolainen</a:t>
            </a:r>
            <a:r>
              <a:rPr lang="en-US" sz="1333" spc="-1" dirty="0">
                <a:solidFill>
                  <a:schemeClr val="dk1"/>
                </a:solidFill>
                <a:latin typeface="Calibri"/>
                <a:ea typeface="Calibri"/>
              </a:rPr>
              <a:t>, Satellite Monitoring of the Ozonosphere // Russian Meteorology and Hydrology, 2021, Vol. 46, No. 12, pp. 849–855. DOI: 10.3103/S1068373921120062</a:t>
            </a:r>
            <a:endParaRPr lang="en-US" sz="1333" spc="-1" dirty="0">
              <a:solidFill>
                <a:srgbClr val="000000"/>
              </a:solidFill>
              <a:latin typeface="Arial"/>
            </a:endParaRPr>
          </a:p>
          <a:p>
            <a:pPr defTabSz="761970"/>
            <a:endParaRPr lang="en-US" sz="417" spc="-1" dirty="0">
              <a:solidFill>
                <a:srgbClr val="000000"/>
              </a:solidFill>
              <a:latin typeface="Arial"/>
            </a:endParaRPr>
          </a:p>
          <a:p>
            <a:pPr defTabSz="761970"/>
            <a:r>
              <a:rPr lang="en-US" sz="1333" spc="-1" dirty="0">
                <a:solidFill>
                  <a:schemeClr val="dk1"/>
                </a:solidFill>
                <a:latin typeface="Calibri"/>
                <a:ea typeface="Calibri"/>
              </a:rPr>
              <a:t>A. V. Polyakov, Y. M. </a:t>
            </a:r>
            <a:r>
              <a:rPr lang="en-US" sz="1333" spc="-1" dirty="0" err="1">
                <a:solidFill>
                  <a:schemeClr val="dk1"/>
                </a:solidFill>
                <a:latin typeface="Calibri"/>
                <a:ea typeface="Calibri"/>
              </a:rPr>
              <a:t>Timofeyev</a:t>
            </a:r>
            <a:r>
              <a:rPr lang="en-US" sz="1333" spc="-1" dirty="0">
                <a:solidFill>
                  <a:schemeClr val="dk1"/>
                </a:solidFill>
                <a:latin typeface="Calibri"/>
                <a:ea typeface="Calibri"/>
              </a:rPr>
              <a:t>, Y. A. </a:t>
            </a:r>
            <a:r>
              <a:rPr lang="en-US" sz="1333" spc="-1" dirty="0" err="1">
                <a:solidFill>
                  <a:schemeClr val="dk1"/>
                </a:solidFill>
                <a:latin typeface="Calibri"/>
                <a:ea typeface="Calibri"/>
              </a:rPr>
              <a:t>Virolainen</a:t>
            </a:r>
            <a:r>
              <a:rPr lang="en-US" sz="1333" spc="-1" dirty="0">
                <a:solidFill>
                  <a:schemeClr val="dk1"/>
                </a:solidFill>
                <a:latin typeface="Calibri"/>
                <a:ea typeface="Calibri"/>
              </a:rPr>
              <a:t>, D. A. Kozlov Atmospheric Ozone Monitoring with Russian Spectrometer IKFS-2 //  Journal of Applied Spectroscopy, Vol. 86, No. 4, 650-654</a:t>
            </a:r>
            <a:r>
              <a:rPr lang="ru-RU" sz="1333" spc="-1" dirty="0">
                <a:solidFill>
                  <a:schemeClr val="dk1"/>
                </a:solidFill>
                <a:latin typeface="Calibri"/>
                <a:ea typeface="Calibri"/>
              </a:rPr>
              <a:t>,</a:t>
            </a:r>
            <a:r>
              <a:rPr lang="en-US" sz="1333" spc="-1" dirty="0">
                <a:solidFill>
                  <a:schemeClr val="dk1"/>
                </a:solidFill>
                <a:latin typeface="Calibri"/>
                <a:ea typeface="Calibri"/>
              </a:rPr>
              <a:t> DOI 10.1007/s10812-019-00873-7</a:t>
            </a:r>
            <a:endParaRPr lang="en-US" sz="1333" spc="-1" dirty="0">
              <a:solidFill>
                <a:srgbClr val="000000"/>
              </a:solidFill>
              <a:latin typeface="Arial"/>
            </a:endParaRPr>
          </a:p>
          <a:p>
            <a:pPr defTabSz="761970"/>
            <a:endParaRPr lang="en-US" sz="417" spc="-1" dirty="0">
              <a:solidFill>
                <a:srgbClr val="000000"/>
              </a:solidFill>
              <a:latin typeface="Arial"/>
            </a:endParaRPr>
          </a:p>
          <a:p>
            <a:pPr defTabSz="761970"/>
            <a:r>
              <a:rPr lang="en-US" sz="1333" spc="-1" dirty="0">
                <a:solidFill>
                  <a:schemeClr val="dk1"/>
                </a:solidFill>
                <a:latin typeface="Calibri"/>
                <a:ea typeface="Calibri"/>
              </a:rPr>
              <a:t>A. S. </a:t>
            </a:r>
            <a:r>
              <a:rPr lang="en-US" sz="1333" spc="-1" dirty="0" err="1">
                <a:solidFill>
                  <a:schemeClr val="dk1"/>
                </a:solidFill>
                <a:latin typeface="Calibri"/>
                <a:ea typeface="Calibri"/>
              </a:rPr>
              <a:t>Garkusha</a:t>
            </a:r>
            <a:r>
              <a:rPr lang="en-US" sz="1333" spc="-1" dirty="0">
                <a:solidFill>
                  <a:schemeClr val="dk1"/>
                </a:solidFill>
                <a:latin typeface="Calibri"/>
                <a:ea typeface="Calibri"/>
              </a:rPr>
              <a:t>, A. V. Polyakov, Yu. M. Timofeev, </a:t>
            </a:r>
            <a:r>
              <a:rPr lang="en-US" sz="1333" spc="-1" dirty="0" err="1">
                <a:solidFill>
                  <a:schemeClr val="dk1"/>
                </a:solidFill>
                <a:latin typeface="Calibri"/>
                <a:ea typeface="Calibri"/>
              </a:rPr>
              <a:t>Ya</a:t>
            </a:r>
            <a:r>
              <a:rPr lang="en-US" sz="1333" spc="-1" dirty="0">
                <a:solidFill>
                  <a:schemeClr val="dk1"/>
                </a:solidFill>
                <a:latin typeface="Calibri"/>
                <a:ea typeface="Calibri"/>
              </a:rPr>
              <a:t>. A. </a:t>
            </a:r>
            <a:r>
              <a:rPr lang="en-US" sz="1333" spc="-1" dirty="0" err="1">
                <a:solidFill>
                  <a:schemeClr val="dk1"/>
                </a:solidFill>
                <a:latin typeface="Calibri"/>
                <a:ea typeface="Calibri"/>
              </a:rPr>
              <a:t>Virolainen</a:t>
            </a:r>
            <a:r>
              <a:rPr lang="en-US" sz="1333" spc="-1" dirty="0">
                <a:solidFill>
                  <a:schemeClr val="dk1"/>
                </a:solidFill>
                <a:latin typeface="Calibri"/>
                <a:ea typeface="Calibri"/>
              </a:rPr>
              <a:t>, and A. V. </a:t>
            </a:r>
            <a:r>
              <a:rPr lang="en-US" sz="1333" spc="-1" dirty="0" err="1">
                <a:solidFill>
                  <a:schemeClr val="dk1"/>
                </a:solidFill>
                <a:latin typeface="Calibri"/>
                <a:ea typeface="Calibri"/>
              </a:rPr>
              <a:t>Kukharsky</a:t>
            </a:r>
            <a:r>
              <a:rPr lang="en-US" sz="1333" spc="-1" dirty="0">
                <a:solidFill>
                  <a:schemeClr val="dk1"/>
                </a:solidFill>
                <a:latin typeface="Calibri"/>
                <a:ea typeface="Calibri"/>
              </a:rPr>
              <a:t> Determination of the Total Ozone Content in Cloudy Conditions based on Data from the IKFS-2 Spectrometer Onboard the Meteor-M no. 2 Satellite // </a:t>
            </a:r>
            <a:r>
              <a:rPr lang="en-US" sz="1333" spc="-1" dirty="0" err="1">
                <a:solidFill>
                  <a:schemeClr val="dk1"/>
                </a:solidFill>
                <a:latin typeface="Calibri"/>
                <a:ea typeface="Calibri"/>
              </a:rPr>
              <a:t>Izvestiya</a:t>
            </a:r>
            <a:r>
              <a:rPr lang="en-US" sz="1333" spc="-1" dirty="0">
                <a:solidFill>
                  <a:schemeClr val="dk1"/>
                </a:solidFill>
                <a:latin typeface="Calibri"/>
                <a:ea typeface="Calibri"/>
              </a:rPr>
              <a:t>, Atmospheric and Oceanic Physics, 54, No. 9(2018) 1244–1248.</a:t>
            </a:r>
            <a:endParaRPr lang="en-US" sz="1333" spc="-1" dirty="0">
              <a:solidFill>
                <a:srgbClr val="000000"/>
              </a:solidFill>
              <a:latin typeface="Arial"/>
            </a:endParaRPr>
          </a:p>
          <a:p>
            <a:pPr defTabSz="761970"/>
            <a:endParaRPr lang="en-US" sz="417" spc="-1" dirty="0">
              <a:solidFill>
                <a:srgbClr val="000000"/>
              </a:solidFill>
              <a:latin typeface="Arial"/>
            </a:endParaRPr>
          </a:p>
          <a:p>
            <a:pPr defTabSz="761970"/>
            <a:r>
              <a:rPr lang="en-US" sz="1333" spc="-1" dirty="0" err="1">
                <a:solidFill>
                  <a:schemeClr val="dk1"/>
                </a:solidFill>
                <a:latin typeface="Calibri"/>
                <a:ea typeface="Calibri"/>
              </a:rPr>
              <a:t>Garkusha</a:t>
            </a:r>
            <a:r>
              <a:rPr lang="en-US" sz="1333" spc="-1" dirty="0">
                <a:solidFill>
                  <a:schemeClr val="dk1"/>
                </a:solidFill>
                <a:latin typeface="Calibri"/>
                <a:ea typeface="Calibri"/>
              </a:rPr>
              <a:t>, A. S., Polyakov, Timofeev, Y. M., A. V. &amp; </a:t>
            </a:r>
            <a:r>
              <a:rPr lang="en-US" sz="1333" spc="-1" dirty="0" err="1">
                <a:solidFill>
                  <a:schemeClr val="dk1"/>
                </a:solidFill>
                <a:latin typeface="Calibri"/>
                <a:ea typeface="Calibri"/>
              </a:rPr>
              <a:t>Virolainen</a:t>
            </a:r>
            <a:r>
              <a:rPr lang="en-US" sz="1333" spc="-1" dirty="0">
                <a:solidFill>
                  <a:schemeClr val="dk1"/>
                </a:solidFill>
                <a:latin typeface="Calibri"/>
                <a:ea typeface="Calibri"/>
              </a:rPr>
              <a:t>, Y. A. Determination of the total ozone content from data of satellite IR Fourier-spectrometer // </a:t>
            </a:r>
            <a:r>
              <a:rPr lang="en-US" sz="1333" spc="-1" dirty="0" err="1">
                <a:solidFill>
                  <a:schemeClr val="dk1"/>
                </a:solidFill>
                <a:latin typeface="Calibri"/>
                <a:ea typeface="Calibri"/>
              </a:rPr>
              <a:t>Izvestiya</a:t>
            </a:r>
            <a:r>
              <a:rPr lang="en-US" sz="1333" spc="-1" dirty="0">
                <a:solidFill>
                  <a:schemeClr val="dk1"/>
                </a:solidFill>
                <a:latin typeface="Calibri"/>
                <a:ea typeface="Calibri"/>
              </a:rPr>
              <a:t>, Atmospheric and Oceanic Physics. 2017, 53, 4, C. 433–440</a:t>
            </a:r>
            <a:endParaRPr lang="en-US" sz="1333" spc="-1" dirty="0">
              <a:solidFill>
                <a:srgbClr val="000000"/>
              </a:solidFill>
              <a:latin typeface="Arial"/>
            </a:endParaRPr>
          </a:p>
        </p:txBody>
      </p:sp>
      <p:sp>
        <p:nvSpPr>
          <p:cNvPr id="2" name="Нижний колонтитул 1">
            <a:extLst>
              <a:ext uri="{FF2B5EF4-FFF2-40B4-BE49-F238E27FC236}">
                <a16:creationId xmlns:a16="http://schemas.microsoft.com/office/drawing/2014/main" id="{5CD5FB3F-8161-4CF7-B110-AA7B612633B8}"/>
              </a:ext>
            </a:extLst>
          </p:cNvPr>
          <p:cNvSpPr>
            <a:spLocks noGrp="1"/>
          </p:cNvSpPr>
          <p:nvPr>
            <p:ph type="ftr" idx="26"/>
          </p:nvPr>
        </p:nvSpPr>
        <p:spPr>
          <a:xfrm>
            <a:off x="228600" y="5261398"/>
            <a:ext cx="4762000" cy="253200"/>
          </a:xfrm>
        </p:spPr>
        <p:txBody>
          <a:bodyPr/>
          <a:lstStyle/>
          <a:p>
            <a:r>
              <a:rPr lang="ru-RU" dirty="0"/>
              <a:t>Оптика атмосферы и океана. Физика атмосферы. Санкт-Петербург, 1-4 июля 2024</a:t>
            </a:r>
          </a:p>
        </p:txBody>
      </p:sp>
      <p:sp>
        <p:nvSpPr>
          <p:cNvPr id="3" name="Номер слайда 2">
            <a:extLst>
              <a:ext uri="{FF2B5EF4-FFF2-40B4-BE49-F238E27FC236}">
                <a16:creationId xmlns:a16="http://schemas.microsoft.com/office/drawing/2014/main" id="{4E4D3496-1DD3-46AE-B25F-D7DE271931CF}"/>
              </a:ext>
            </a:extLst>
          </p:cNvPr>
          <p:cNvSpPr>
            <a:spLocks noGrp="1"/>
          </p:cNvSpPr>
          <p:nvPr>
            <p:ph type="sldNum" idx="27"/>
          </p:nvPr>
        </p:nvSpPr>
        <p:spPr/>
        <p:txBody>
          <a:bodyPr/>
          <a:lstStyle/>
          <a:p>
            <a:fld id="{3710F827-B089-4CEB-8BCC-32ABA93EC93D}" type="slidenum">
              <a:rPr lang="en-US" smtClean="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TextBox 2"/>
          <p:cNvSpPr/>
          <p:nvPr/>
        </p:nvSpPr>
        <p:spPr>
          <a:xfrm>
            <a:off x="1854707" y="495300"/>
            <a:ext cx="3606193" cy="729758"/>
          </a:xfrm>
          <a:prstGeom prst="rect">
            <a:avLst/>
          </a:prstGeom>
          <a:noFill/>
          <a:ln w="0">
            <a:noFill/>
          </a:ln>
        </p:spPr>
        <p:style>
          <a:lnRef idx="0">
            <a:scrgbClr r="0" g="0" b="0"/>
          </a:lnRef>
          <a:fillRef idx="0">
            <a:scrgbClr r="0" g="0" b="0"/>
          </a:fillRef>
          <a:effectRef idx="0">
            <a:scrgbClr r="0" g="0" b="0"/>
          </a:effectRef>
          <a:fontRef idx="minor"/>
        </p:style>
        <p:txBody>
          <a:bodyPr wrap="none" lIns="75000" tIns="37500" rIns="75000" bIns="37500" anchor="t">
            <a:spAutoFit/>
          </a:bodyPr>
          <a:lstStyle/>
          <a:p>
            <a:pPr defTabSz="761970"/>
            <a:r>
              <a:rPr lang="en-US" sz="2750" b="1" spc="-1">
                <a:solidFill>
                  <a:srgbClr val="FF0000"/>
                </a:solidFill>
                <a:latin typeface="Calibri"/>
              </a:rPr>
              <a:t>T</a:t>
            </a:r>
            <a:r>
              <a:rPr lang="en-GB" sz="2750" b="1" spc="-1">
                <a:solidFill>
                  <a:srgbClr val="FF0000"/>
                </a:solidFill>
                <a:latin typeface="Calibri"/>
              </a:rPr>
              <a:t>hank you for attention</a:t>
            </a:r>
            <a:endParaRPr lang="en-US" sz="2750" spc="-1">
              <a:solidFill>
                <a:srgbClr val="000000"/>
              </a:solidFill>
              <a:latin typeface="Arial"/>
            </a:endParaRPr>
          </a:p>
          <a:p>
            <a:pPr defTabSz="761970"/>
            <a:endParaRPr lang="en-US" sz="1500" spc="-1">
              <a:solidFill>
                <a:srgbClr val="000000"/>
              </a:solidFill>
              <a:latin typeface="Arial"/>
            </a:endParaRPr>
          </a:p>
        </p:txBody>
      </p:sp>
      <p:sp>
        <p:nvSpPr>
          <p:cNvPr id="159" name="Прямоугольник 4"/>
          <p:cNvSpPr/>
          <p:nvPr/>
        </p:nvSpPr>
        <p:spPr>
          <a:xfrm>
            <a:off x="414707" y="1226400"/>
            <a:ext cx="6794100" cy="2358409"/>
          </a:xfrm>
          <a:prstGeom prst="rect">
            <a:avLst/>
          </a:prstGeom>
          <a:noFill/>
          <a:ln w="0">
            <a:noFill/>
          </a:ln>
        </p:spPr>
        <p:style>
          <a:lnRef idx="0">
            <a:scrgbClr r="0" g="0" b="0"/>
          </a:lnRef>
          <a:fillRef idx="0">
            <a:scrgbClr r="0" g="0" b="0"/>
          </a:fillRef>
          <a:effectRef idx="0">
            <a:scrgbClr r="0" g="0" b="0"/>
          </a:effectRef>
          <a:fontRef idx="minor"/>
        </p:style>
        <p:txBody>
          <a:bodyPr lIns="75000" tIns="37500" rIns="75000" bIns="37500" anchor="t">
            <a:spAutoFit/>
          </a:bodyPr>
          <a:lstStyle/>
          <a:p>
            <a:pPr defTabSz="761970">
              <a:spcAft>
                <a:spcPts val="501"/>
              </a:spcAft>
            </a:pPr>
            <a:r>
              <a:rPr lang="en-US" sz="2000" b="1" spc="-1">
                <a:solidFill>
                  <a:schemeClr val="dk2">
                    <a:lumMod val="60000"/>
                    <a:lumOff val="40000"/>
                  </a:schemeClr>
                </a:solidFill>
                <a:latin typeface="Calibri"/>
              </a:rPr>
              <a:t>We thank the GES DISC Data and Information Service Centre for providing access to TROPOMI and OMI data, </a:t>
            </a:r>
            <a:endParaRPr lang="en-US" sz="2000" spc="-1">
              <a:solidFill>
                <a:srgbClr val="000000"/>
              </a:solidFill>
              <a:latin typeface="Arial"/>
            </a:endParaRPr>
          </a:p>
          <a:p>
            <a:pPr defTabSz="761970">
              <a:spcAft>
                <a:spcPts val="501"/>
              </a:spcAft>
            </a:pPr>
            <a:r>
              <a:rPr lang="en-US" sz="2000" b="1" spc="-1">
                <a:solidFill>
                  <a:schemeClr val="dk2">
                    <a:lumMod val="60000"/>
                    <a:lumOff val="40000"/>
                  </a:schemeClr>
                </a:solidFill>
                <a:latin typeface="Calibri"/>
              </a:rPr>
              <a:t>SRC “Planeta” for providing access to the results of IKFS-2 spectral measurements, and </a:t>
            </a:r>
            <a:endParaRPr lang="en-US" sz="2000" spc="-1">
              <a:solidFill>
                <a:srgbClr val="000000"/>
              </a:solidFill>
              <a:latin typeface="Arial"/>
            </a:endParaRPr>
          </a:p>
          <a:p>
            <a:pPr defTabSz="761970"/>
            <a:r>
              <a:rPr lang="en-US" sz="2000" b="1" spc="-1">
                <a:solidFill>
                  <a:schemeClr val="dk2">
                    <a:lumMod val="60000"/>
                    <a:lumOff val="40000"/>
                  </a:schemeClr>
                </a:solidFill>
                <a:latin typeface="Calibri"/>
              </a:rPr>
              <a:t>the HEGIFTOM working group within the TOAR-II project for providing access to the harmonized data of ozonesonde measurements.</a:t>
            </a:r>
            <a:endParaRPr lang="en-US" sz="2000" spc="-1">
              <a:solidFill>
                <a:srgbClr val="000000"/>
              </a:solidFill>
              <a:latin typeface="Arial"/>
            </a:endParaRPr>
          </a:p>
        </p:txBody>
      </p:sp>
      <p:sp>
        <p:nvSpPr>
          <p:cNvPr id="160" name="Прямоугольник 5"/>
          <p:cNvSpPr/>
          <p:nvPr/>
        </p:nvSpPr>
        <p:spPr>
          <a:xfrm>
            <a:off x="541607" y="3702900"/>
            <a:ext cx="6794100" cy="691286"/>
          </a:xfrm>
          <a:prstGeom prst="rect">
            <a:avLst/>
          </a:prstGeom>
          <a:noFill/>
          <a:ln w="0">
            <a:noFill/>
          </a:ln>
        </p:spPr>
        <p:style>
          <a:lnRef idx="0">
            <a:scrgbClr r="0" g="0" b="0"/>
          </a:lnRef>
          <a:fillRef idx="0">
            <a:scrgbClr r="0" g="0" b="0"/>
          </a:fillRef>
          <a:effectRef idx="0">
            <a:scrgbClr r="0" g="0" b="0"/>
          </a:effectRef>
          <a:fontRef idx="minor"/>
        </p:style>
        <p:txBody>
          <a:bodyPr lIns="75000" tIns="37500" rIns="75000" bIns="37500" anchor="t">
            <a:spAutoFit/>
          </a:bodyPr>
          <a:lstStyle/>
          <a:p>
            <a:pPr algn="ctr"/>
            <a:r>
              <a:rPr lang="en-US" sz="2000" b="1" spc="-1" dirty="0">
                <a:solidFill>
                  <a:schemeClr val="dk1"/>
                </a:solidFill>
                <a:latin typeface="Calibri"/>
              </a:rPr>
              <a:t>The authors acknowledge Russian Science Foundation,</a:t>
            </a:r>
            <a:r>
              <a:rPr lang="ru-RU" sz="2000" b="1" spc="-1" dirty="0">
                <a:solidFill>
                  <a:schemeClr val="dk1"/>
                </a:solidFill>
              </a:rPr>
              <a:t> </a:t>
            </a:r>
            <a:r>
              <a:rPr lang="en-US" sz="2000" b="1" spc="-1" dirty="0">
                <a:solidFill>
                  <a:schemeClr val="dk1"/>
                </a:solidFill>
                <a:latin typeface="Calibri"/>
              </a:rPr>
              <a:t>research grant No. </a:t>
            </a:r>
            <a:r>
              <a:rPr lang="ru-RU" sz="2000" b="1" spc="-1" dirty="0">
                <a:solidFill>
                  <a:schemeClr val="dk1"/>
                </a:solidFill>
              </a:rPr>
              <a:t>23-27-00166</a:t>
            </a:r>
            <a:r>
              <a:rPr lang="en-US" sz="2000" b="1" spc="-1" dirty="0">
                <a:solidFill>
                  <a:schemeClr val="dk1"/>
                </a:solidFill>
                <a:latin typeface="Calibri"/>
              </a:rPr>
              <a:t>. </a:t>
            </a:r>
            <a:endParaRPr lang="en-US" sz="2000" spc="-1" dirty="0">
              <a:solidFill>
                <a:srgbClr val="000000"/>
              </a:solidFill>
              <a:latin typeface="Arial"/>
            </a:endParaRPr>
          </a:p>
        </p:txBody>
      </p:sp>
      <p:sp>
        <p:nvSpPr>
          <p:cNvPr id="2" name="Нижний колонтитул 1">
            <a:extLst>
              <a:ext uri="{FF2B5EF4-FFF2-40B4-BE49-F238E27FC236}">
                <a16:creationId xmlns:a16="http://schemas.microsoft.com/office/drawing/2014/main" id="{DAE26BAB-33E3-42D2-A2CE-2BDA25D774AC}"/>
              </a:ext>
            </a:extLst>
          </p:cNvPr>
          <p:cNvSpPr>
            <a:spLocks noGrp="1"/>
          </p:cNvSpPr>
          <p:nvPr>
            <p:ph type="ftr" idx="26"/>
          </p:nvPr>
        </p:nvSpPr>
        <p:spPr>
          <a:xfrm>
            <a:off x="228600" y="5195760"/>
            <a:ext cx="4762000" cy="253200"/>
          </a:xfrm>
        </p:spPr>
        <p:txBody>
          <a:bodyPr/>
          <a:lstStyle/>
          <a:p>
            <a:r>
              <a:rPr lang="ru-RU" dirty="0"/>
              <a:t>Оптика атмосферы и океана. Физика атмосферы. Санкт-Петербург, 1-4 июля 2024</a:t>
            </a:r>
          </a:p>
        </p:txBody>
      </p:sp>
      <p:sp>
        <p:nvSpPr>
          <p:cNvPr id="3" name="Номер слайда 2">
            <a:extLst>
              <a:ext uri="{FF2B5EF4-FFF2-40B4-BE49-F238E27FC236}">
                <a16:creationId xmlns:a16="http://schemas.microsoft.com/office/drawing/2014/main" id="{0D28D45B-FDDA-42AF-9B1B-B6A442F4DC00}"/>
              </a:ext>
            </a:extLst>
          </p:cNvPr>
          <p:cNvSpPr>
            <a:spLocks noGrp="1"/>
          </p:cNvSpPr>
          <p:nvPr>
            <p:ph type="sldNum" idx="27"/>
          </p:nvPr>
        </p:nvSpPr>
        <p:spPr/>
        <p:txBody>
          <a:bodyPr/>
          <a:lstStyle/>
          <a:p>
            <a:fld id="{3710F827-B089-4CEB-8BCC-32ABA93EC93D}" type="slidenum">
              <a:rPr lang="en-US" smtClean="0"/>
              <a:t>19</a:t>
            </a:fld>
            <a:endParaRPr lang="en-US"/>
          </a:p>
        </p:txBody>
      </p:sp>
    </p:spTree>
  </p:cSld>
  <p:clrMapOvr>
    <a:masterClrMapping/>
  </p:clrMapOvr>
</p:sld>
</file>

<file path=ppt/theme/theme1.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5.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6.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7.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8.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9.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0.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1.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5030</TotalTime>
  <Words>2658</Words>
  <Application>Microsoft Office PowerPoint</Application>
  <PresentationFormat>Произвольный</PresentationFormat>
  <Paragraphs>425</Paragraphs>
  <Slides>19</Slides>
  <Notes>2</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11</vt:i4>
      </vt:variant>
      <vt:variant>
        <vt:lpstr>Заголовки слайдов</vt:lpstr>
      </vt:variant>
      <vt:variant>
        <vt:i4>19</vt:i4>
      </vt:variant>
    </vt:vector>
  </HeadingPairs>
  <TitlesOfParts>
    <vt:vector size="37" baseType="lpstr">
      <vt:lpstr>Arial</vt:lpstr>
      <vt:lpstr>Calibri</vt:lpstr>
      <vt:lpstr>Cambria Math</vt:lpstr>
      <vt:lpstr>OpenSymbol</vt:lpstr>
      <vt:lpstr>Symbol</vt:lpstr>
      <vt:lpstr>Times New Roman</vt:lpstr>
      <vt:lpstr>Wingdings</vt:lpstr>
      <vt:lpstr>Тема Office</vt:lpstr>
      <vt:lpstr>Тема Office</vt:lpstr>
      <vt:lpstr>Тема Office</vt:lpstr>
      <vt:lpstr>Тема Office</vt:lpstr>
      <vt:lpstr>Тема Office</vt:lpstr>
      <vt:lpstr>Тема Office</vt:lpstr>
      <vt:lpstr>Тема Office</vt:lpstr>
      <vt:lpstr>Тема Office</vt:lpstr>
      <vt:lpstr>Тема Office</vt:lpstr>
      <vt:lpstr>Тема Office</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Polyakov</dc:creator>
  <dc:description/>
  <cp:lastModifiedBy>alex</cp:lastModifiedBy>
  <cp:revision>92</cp:revision>
  <dcterms:created xsi:type="dcterms:W3CDTF">2024-06-09T13:24:42Z</dcterms:created>
  <dcterms:modified xsi:type="dcterms:W3CDTF">2024-07-01T15:35:14Z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Экран (16:10)</vt:lpwstr>
  </property>
  <property fmtid="{D5CDD505-2E9C-101B-9397-08002B2CF9AE}" pid="3" name="Slides">
    <vt:i4>20</vt:i4>
  </property>
</Properties>
</file>