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7" r:id="rId3"/>
  </p:sldMasterIdLst>
  <p:notesMasterIdLst>
    <p:notesMasterId r:id="rId48"/>
  </p:notesMasterIdLst>
  <p:handoutMasterIdLst>
    <p:handoutMasterId r:id="rId49"/>
  </p:handoutMasterIdLst>
  <p:sldIdLst>
    <p:sldId id="360" r:id="rId4"/>
    <p:sldId id="361" r:id="rId5"/>
    <p:sldId id="364" r:id="rId6"/>
    <p:sldId id="298" r:id="rId7"/>
    <p:sldId id="365" r:id="rId8"/>
    <p:sldId id="428" r:id="rId9"/>
    <p:sldId id="366" r:id="rId10"/>
    <p:sldId id="418" r:id="rId11"/>
    <p:sldId id="367" r:id="rId12"/>
    <p:sldId id="368" r:id="rId13"/>
    <p:sldId id="291" r:id="rId14"/>
    <p:sldId id="420" r:id="rId15"/>
    <p:sldId id="421" r:id="rId16"/>
    <p:sldId id="372" r:id="rId17"/>
    <p:sldId id="375" r:id="rId18"/>
    <p:sldId id="376" r:id="rId19"/>
    <p:sldId id="430" r:id="rId20"/>
    <p:sldId id="431" r:id="rId21"/>
    <p:sldId id="455" r:id="rId22"/>
    <p:sldId id="456" r:id="rId23"/>
    <p:sldId id="457" r:id="rId24"/>
    <p:sldId id="458" r:id="rId25"/>
    <p:sldId id="433" r:id="rId26"/>
    <p:sldId id="434" r:id="rId27"/>
    <p:sldId id="461" r:id="rId28"/>
    <p:sldId id="462" r:id="rId29"/>
    <p:sldId id="463" r:id="rId30"/>
    <p:sldId id="464" r:id="rId31"/>
    <p:sldId id="465" r:id="rId32"/>
    <p:sldId id="468" r:id="rId33"/>
    <p:sldId id="475" r:id="rId34"/>
    <p:sldId id="443" r:id="rId35"/>
    <p:sldId id="446" r:id="rId36"/>
    <p:sldId id="474" r:id="rId37"/>
    <p:sldId id="449" r:id="rId38"/>
    <p:sldId id="440" r:id="rId39"/>
    <p:sldId id="448" r:id="rId40"/>
    <p:sldId id="399" r:id="rId41"/>
    <p:sldId id="411" r:id="rId42"/>
    <p:sldId id="410" r:id="rId43"/>
    <p:sldId id="389" r:id="rId44"/>
    <p:sldId id="412" r:id="rId45"/>
    <p:sldId id="413" r:id="rId46"/>
    <p:sldId id="398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2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9542" autoAdjust="0"/>
    <p:restoredTop sz="94630" autoAdjust="0"/>
  </p:normalViewPr>
  <p:slideViewPr>
    <p:cSldViewPr>
      <p:cViewPr varScale="1">
        <p:scale>
          <a:sx n="72" d="100"/>
          <a:sy n="72" d="100"/>
        </p:scale>
        <p:origin x="-108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5" d="100"/>
          <a:sy n="125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A3225-4439-49F4-8EE0-257B1C991542}" type="datetimeFigureOut">
              <a:rPr lang="ru-RU" smtClean="0"/>
              <a:t>29.06.24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A9D76-A616-4B4C-A024-0838B7F57D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314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6FABA-D603-46B8-94C7-F73A40963B6B}" type="datetimeFigureOut">
              <a:rPr lang="ru-RU" smtClean="0"/>
              <a:t>29.06.24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2C539-D2AA-42BB-9DB2-01C91D0B00A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01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</a:t>
            </a:r>
            <a:r>
              <a:rPr lang="ru-RU" baseline="0" dirty="0" smtClean="0"/>
              <a:t> знаю, может быть, подберете другие значки-символы, поясняющие понятия </a:t>
            </a:r>
            <a:r>
              <a:rPr lang="ru-RU" baseline="0" dirty="0" err="1" smtClean="0"/>
              <a:t>поликодовый</a:t>
            </a:r>
            <a:r>
              <a:rPr lang="ru-RU" baseline="0" dirty="0" smtClean="0"/>
              <a:t> и </a:t>
            </a:r>
            <a:r>
              <a:rPr lang="ru-RU" baseline="0" dirty="0" err="1" smtClean="0"/>
              <a:t>мультимодальный</a:t>
            </a:r>
            <a:r>
              <a:rPr lang="ru-RU" baseline="0" dirty="0" smtClean="0"/>
              <a:t> текст. </a:t>
            </a:r>
            <a:r>
              <a:rPr lang="ru-RU" baseline="0" dirty="0" err="1" smtClean="0"/>
              <a:t>Поликодовый</a:t>
            </a:r>
            <a:r>
              <a:rPr lang="ru-RU" baseline="0" dirty="0" smtClean="0"/>
              <a:t> = только читаем/рассматриваем. </a:t>
            </a:r>
            <a:r>
              <a:rPr lang="ru-RU" baseline="0" dirty="0" err="1" smtClean="0"/>
              <a:t>Мультимодальный</a:t>
            </a:r>
            <a:r>
              <a:rPr lang="ru-RU" baseline="0" dirty="0" smtClean="0"/>
              <a:t> = читаем и слушаем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885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err="1" smtClean="0">
                <a:latin typeface="Times"/>
                <a:cs typeface="Times"/>
              </a:rPr>
              <a:t>Konovlova</a:t>
            </a:r>
            <a:r>
              <a:rPr lang="en-US" sz="1800" i="1" dirty="0" smtClean="0">
                <a:latin typeface="Times"/>
                <a:cs typeface="Times"/>
              </a:rPr>
              <a:t> A., </a:t>
            </a:r>
            <a:r>
              <a:rPr lang="en-US" sz="1800" i="1" dirty="0" err="1" smtClean="0">
                <a:latin typeface="Times"/>
                <a:cs typeface="Times"/>
              </a:rPr>
              <a:t>Petrova</a:t>
            </a:r>
            <a:r>
              <a:rPr lang="en-US" sz="1800" i="1" dirty="0" smtClean="0">
                <a:latin typeface="Times"/>
                <a:cs typeface="Times"/>
              </a:rPr>
              <a:t> </a:t>
            </a:r>
            <a:r>
              <a:rPr lang="en-US" sz="1800" i="1" dirty="0" err="1" smtClean="0">
                <a:latin typeface="Times"/>
                <a:cs typeface="Times"/>
              </a:rPr>
              <a:t>Т</a:t>
            </a:r>
            <a:r>
              <a:rPr lang="en-US" sz="1800" i="1" dirty="0" smtClean="0">
                <a:latin typeface="Times"/>
                <a:cs typeface="Times"/>
              </a:rPr>
              <a:t>. </a:t>
            </a:r>
            <a:r>
              <a:rPr lang="en-US" sz="1800" dirty="0" smtClean="0">
                <a:latin typeface="Times"/>
                <a:cs typeface="Times"/>
              </a:rPr>
              <a:t>Lexical ambiguity in slogans: Does it make a polycode text easier to recognize? // Proceedings of the 4</a:t>
            </a:r>
            <a:r>
              <a:rPr lang="en-US" sz="1800" baseline="30000" dirty="0" smtClean="0">
                <a:latin typeface="Times"/>
                <a:cs typeface="Times"/>
              </a:rPr>
              <a:t>th</a:t>
            </a:r>
            <a:r>
              <a:rPr lang="en-US" sz="1800" dirty="0" smtClean="0">
                <a:latin typeface="Times"/>
                <a:cs typeface="Times"/>
              </a:rPr>
              <a:t> International Conference on Neurobiology of Speech and Language. St. Petersburg, 2020, p. 54‑55.</a:t>
            </a:r>
            <a:endParaRPr lang="ru-RU" sz="1800" dirty="0" smtClean="0">
              <a:latin typeface="Times"/>
              <a:cs typeface="Time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317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err="1" smtClean="0">
                <a:latin typeface="Times"/>
                <a:cs typeface="Times"/>
              </a:rPr>
              <a:t>Konovlova</a:t>
            </a:r>
            <a:r>
              <a:rPr lang="en-US" sz="1800" i="1" dirty="0" smtClean="0">
                <a:latin typeface="Times"/>
                <a:cs typeface="Times"/>
              </a:rPr>
              <a:t> A., </a:t>
            </a:r>
            <a:r>
              <a:rPr lang="en-US" sz="1800" i="1" dirty="0" err="1" smtClean="0">
                <a:latin typeface="Times"/>
                <a:cs typeface="Times"/>
              </a:rPr>
              <a:t>Petrova</a:t>
            </a:r>
            <a:r>
              <a:rPr lang="en-US" sz="1800" i="1" dirty="0" smtClean="0">
                <a:latin typeface="Times"/>
                <a:cs typeface="Times"/>
              </a:rPr>
              <a:t> </a:t>
            </a:r>
            <a:r>
              <a:rPr lang="en-US" sz="1800" i="1" dirty="0" err="1" smtClean="0">
                <a:latin typeface="Times"/>
                <a:cs typeface="Times"/>
              </a:rPr>
              <a:t>Т</a:t>
            </a:r>
            <a:r>
              <a:rPr lang="en-US" sz="1800" i="1" dirty="0" smtClean="0">
                <a:latin typeface="Times"/>
                <a:cs typeface="Times"/>
              </a:rPr>
              <a:t>. </a:t>
            </a:r>
            <a:r>
              <a:rPr lang="en-US" sz="1800" dirty="0" smtClean="0">
                <a:latin typeface="Times"/>
                <a:cs typeface="Times"/>
              </a:rPr>
              <a:t>Lexical ambiguity in slogans: Does it make a polycode text easier to recognize? // Proceedings of the 4</a:t>
            </a:r>
            <a:r>
              <a:rPr lang="en-US" sz="1800" baseline="30000" dirty="0" smtClean="0">
                <a:latin typeface="Times"/>
                <a:cs typeface="Times"/>
              </a:rPr>
              <a:t>th</a:t>
            </a:r>
            <a:r>
              <a:rPr lang="en-US" sz="1800" dirty="0" smtClean="0">
                <a:latin typeface="Times"/>
                <a:cs typeface="Times"/>
              </a:rPr>
              <a:t> International Conference on Neurobiology of Speech and Language. St. Petersburg, 2020, p. 54‑55.</a:t>
            </a:r>
            <a:endParaRPr lang="ru-RU" sz="1800" dirty="0" smtClean="0">
              <a:latin typeface="Times"/>
              <a:cs typeface="Time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317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0d08252ab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a0d08252ab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диск, «Стимульный материал»,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://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drive.google.com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folders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/1zE9TEJbWFUAjEWWvo5jFO8FInh_N3Rbf?usp=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sharing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Дети – Какая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карточка важнее? Проводите больше времени с детьми. Берегите детей. Куда посадить ребенка.</a:t>
            </a:r>
          </a:p>
          <a:p>
            <a:pPr marL="0" indent="0"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Коронавирус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Останься дома, если хочешь сохранить здоровье. </a:t>
            </a:r>
            <a:r>
              <a:rPr lang="ru-RU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Надень маску.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Вождение – Пьяный водитель, Не обгоняйте, Светоотражатель, Внимательне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 на дорогах, Пропусти пешехода,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Паркуйся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правильно, Шлем для велосипедиста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3548E-AAC5-452F-B8D4-ACF5E382824D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7058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3548E-AAC5-452F-B8D4-ACF5E382824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65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Насколько Вам нравится данный плакат?)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 актуальность (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Насколько данная реклама актуальна на сегодняшний день?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1691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Острые социальные проблемы («Наркотики», «Опасность вождения»), вызывающие негативные эмоции, приводят к более согласованной оценке содержания плаката.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3548E-AAC5-452F-B8D4-ACF5E382824D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24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dirty="0" smtClean="0"/>
              <a:t>Каждый видит только то, что хочет увидеть.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Только плакаты социальной рекламы на тему «Экология» выделяются респондентами как значимо более привлекательные. Среди остальных четырех тематик значимых различий обнаружено не было.</a:t>
            </a:r>
          </a:p>
          <a:p>
            <a:pPr marL="228600" indent="-228600">
              <a:buAutoNum type="arabicPeriod"/>
            </a:pPr>
            <a:endParaRPr lang="ru-RU" dirty="0" smtClean="0"/>
          </a:p>
          <a:p>
            <a:pPr marL="228600" indent="-228600">
              <a:buAutoNum type="arabicPeriod"/>
            </a:pPr>
            <a:r>
              <a:rPr lang="ru-RU" dirty="0" smtClean="0"/>
              <a:t>Плакат с кровью люди</a:t>
            </a:r>
            <a:r>
              <a:rPr lang="ru-RU" baseline="0" dirty="0" smtClean="0"/>
              <a:t> оценивают более согласованно. </a:t>
            </a:r>
          </a:p>
          <a:p>
            <a:pPr marL="0" indent="0">
              <a:buNone/>
            </a:pPr>
            <a:r>
              <a:rPr lang="ru-RU" baseline="0" dirty="0" smtClean="0"/>
              <a:t>Мол, что шутить?! Тут не до шуток. И все согласны. А цветочки, костры, мусор – не так. Похоже на коммерческую рекламу.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3548E-AAC5-452F-B8D4-ACF5E382824D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90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420948"/>
            <a:ext cx="7990656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60708"/>
            <a:ext cx="2864290" cy="93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8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ая страница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771800" y="274638"/>
            <a:ext cx="5616624" cy="63408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06422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ая страниц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771800" y="274638"/>
            <a:ext cx="5616624" cy="63408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95703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771800" y="1700808"/>
            <a:ext cx="5616624" cy="63408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36530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771800" y="1700808"/>
            <a:ext cx="5616624" cy="63408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55656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771800" y="1700808"/>
            <a:ext cx="5616624" cy="63408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550645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оследний кад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774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C982AA48-7B18-4CDF-8282-31953670025F}" type="datetimeFigureOut">
              <a:rPr lang="ru-RU" smtClean="0"/>
              <a:pPr/>
              <a:t>29.06.24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8B4CFC0D-B1BD-436E-828F-68FB1B8AD6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840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  <a:prstGeom prst="rect">
            <a:avLst/>
          </a:prstGeo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C982AA48-7B18-4CDF-8282-31953670025F}" type="datetimeFigureOut">
              <a:rPr lang="ru-RU" smtClean="0"/>
              <a:pPr/>
              <a:t>29.06.24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8B4CFC0D-B1BD-436E-828F-68FB1B8AD6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8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8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C982AA48-7B18-4CDF-8282-31953670025F}" type="datetimeFigureOut">
              <a:rPr lang="ru-RU" smtClean="0"/>
              <a:pPr/>
              <a:t>29.06.24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8B4CFC0D-B1BD-436E-828F-68FB1B8AD6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42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47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3733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415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168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002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035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343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443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2933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64" y="645984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84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242852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D13F97-D378-4C00-AA1C-50EC2AA29D54}" type="slidenum">
              <a:rPr lang="ru-RU" smtClean="0">
                <a:solidFill>
                  <a:srgbClr val="242852"/>
                </a:solidFill>
                <a:latin typeface="Calibri"/>
              </a:rPr>
              <a:pPr/>
              <a:t>‹#›</a:t>
            </a:fld>
            <a:endParaRPr lang="ru-RU">
              <a:solidFill>
                <a:srgbClr val="24285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8634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011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5115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887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414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15043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421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1103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45928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31868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17395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44" y="645980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80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242852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D13F97-D378-4C00-AA1C-50EC2AA29D54}" type="slidenum">
              <a:rPr lang="ru-RU" smtClean="0">
                <a:solidFill>
                  <a:srgbClr val="242852"/>
                </a:solidFill>
                <a:latin typeface="Calibri"/>
              </a:rPr>
              <a:pPr/>
              <a:t>‹#›</a:t>
            </a:fld>
            <a:endParaRPr lang="ru-RU">
              <a:solidFill>
                <a:srgbClr val="24285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36529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6564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446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3AF4-CAE3-4826-B455-BF6F5BEE34A9}" type="datetimeFigureOut">
              <a:rPr lang="ru-RU" smtClean="0">
                <a:latin typeface="Calibri"/>
              </a:rPr>
              <a:pPr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3F97-D378-4C00-AA1C-50EC2AA29D54}" type="slidenum">
              <a:rPr lang="ru-RU" smtClean="0">
                <a:latin typeface="Calibri"/>
              </a:rPr>
              <a:pPr/>
              <a:t>‹#›</a:t>
            </a:fld>
            <a:endParaRPr lang="ru-RU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524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708"/>
            <a:ext cx="1982970" cy="64807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6532096" y="6476842"/>
            <a:ext cx="7488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spbu.ru</a:t>
            </a:r>
            <a:endParaRPr lang="ru-RU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03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9" r:id="rId4"/>
    <p:sldLayoutId id="2147483658" r:id="rId5"/>
    <p:sldLayoutId id="2147483657" r:id="rId6"/>
    <p:sldLayoutId id="2147483655" r:id="rId7"/>
    <p:sldLayoutId id="2147483660" r:id="rId8"/>
    <p:sldLayoutId id="2147483661" r:id="rId9"/>
    <p:sldLayoutId id="2147483663" r:id="rId10"/>
    <p:sldLayoutId id="2147483664" r:id="rId11"/>
    <p:sldLayoutId id="214748368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2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91" y="645984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defTabSz="457200"/>
            <a:fld id="{E3AC3AF4-CAE3-4826-B455-BF6F5BEE34A9}" type="datetimeFigureOut">
              <a:rPr lang="ru-RU" smtClean="0">
                <a:latin typeface="Calibri"/>
              </a:rPr>
              <a:pPr defTabSz="457200"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5984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defTabSz="457200"/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74" y="645984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defTabSz="457200"/>
            <a:fld id="{C7D13F97-D378-4C00-AA1C-50EC2AA29D54}" type="slidenum">
              <a:rPr lang="ru-RU" smtClean="0">
                <a:latin typeface="Calibri"/>
              </a:rPr>
              <a:pPr defTabSz="457200"/>
              <a:t>‹#›</a:t>
            </a:fld>
            <a:endParaRPr lang="ru-RU">
              <a:latin typeface="Calibri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11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2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71" y="645980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defTabSz="457200"/>
            <a:fld id="{E3AC3AF4-CAE3-4826-B455-BF6F5BEE34A9}" type="datetimeFigureOut">
              <a:rPr lang="ru-RU" smtClean="0">
                <a:latin typeface="Calibri"/>
              </a:rPr>
              <a:pPr defTabSz="457200"/>
              <a:t>29.06.24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5980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defTabSz="457200"/>
            <a:endParaRPr lang="ru-RU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54" y="645980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defTabSz="457200"/>
            <a:fld id="{C7D13F97-D378-4C00-AA1C-50EC2AA29D54}" type="slidenum">
              <a:rPr lang="ru-RU" smtClean="0">
                <a:latin typeface="Calibri"/>
              </a:rPr>
              <a:pPr defTabSz="457200"/>
              <a:t>‹#›</a:t>
            </a:fld>
            <a:endParaRPr lang="ru-RU">
              <a:latin typeface="Calibri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91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mailto:t.e.petrowa@spbu.r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7" Type="http://schemas.openxmlformats.org/officeDocument/2006/relationships/image" Target="../media/image30.jpe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5.jpeg"/><Relationship Id="rId3" Type="http://schemas.openxmlformats.org/officeDocument/2006/relationships/image" Target="../media/image36.gi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7.gif"/><Relationship Id="rId3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3.jpg"/><Relationship Id="rId3" Type="http://schemas.openxmlformats.org/officeDocument/2006/relationships/image" Target="../media/image44.gi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5.gif"/><Relationship Id="rId3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 rot="10800000" flipV="1">
            <a:off x="467544" y="2420888"/>
            <a:ext cx="86764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000" b="1" dirty="0" smtClean="0"/>
          </a:p>
          <a:p>
            <a:pPr algn="ctr"/>
            <a:r>
              <a:rPr lang="ru-RU" sz="3400" b="1" dirty="0" smtClean="0"/>
              <a:t>Психолингвистические методы изучения языка социальной рекламы </a:t>
            </a:r>
            <a:endParaRPr lang="ru-RU" sz="3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879550" y="3738872"/>
            <a:ext cx="7384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zh-CN" sz="2000" dirty="0"/>
          </a:p>
        </p:txBody>
      </p:sp>
      <p:cxnSp>
        <p:nvCxnSpPr>
          <p:cNvPr id="13" name="Connecteur droit 12"/>
          <p:cNvCxnSpPr/>
          <p:nvPr/>
        </p:nvCxnSpPr>
        <p:spPr>
          <a:xfrm>
            <a:off x="428598" y="6595764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67544" y="5109051"/>
            <a:ext cx="83924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/>
              <a:t>Петрова Татьяна Евгеньевна</a:t>
            </a:r>
          </a:p>
          <a:p>
            <a:pPr algn="r"/>
            <a:r>
              <a:rPr lang="ru-RU" sz="2800" b="1" dirty="0" smtClean="0">
                <a:solidFill>
                  <a:srgbClr val="0000FF"/>
                </a:solidFill>
                <a:hlinkClick r:id="rId2"/>
              </a:rPr>
              <a:t>t.e.petrowa@spbu.ru</a:t>
            </a:r>
            <a:endParaRPr lang="ru-RU" sz="2800" b="1" dirty="0" smtClean="0">
              <a:solidFill>
                <a:srgbClr val="0000FF"/>
              </a:solidFill>
            </a:endParaRPr>
          </a:p>
          <a:p>
            <a:endParaRPr lang="fr-FR" sz="28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2793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19256" cy="629816"/>
          </a:xfrm>
        </p:spPr>
        <p:txBody>
          <a:bodyPr/>
          <a:lstStyle/>
          <a:p>
            <a:r>
              <a:rPr lang="ru-RU" b="1" dirty="0" smtClean="0"/>
              <a:t>Понятие текста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C0D-B1BD-436E-828F-68FB1B8AD68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348880"/>
            <a:ext cx="4536504" cy="4489850"/>
          </a:xfrm>
        </p:spPr>
        <p:txBody>
          <a:bodyPr/>
          <a:lstStyle/>
          <a:p>
            <a:r>
              <a:rPr lang="ru-RU" dirty="0" smtClean="0"/>
              <a:t>Психолингвистический подход</a:t>
            </a:r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09601" y="2357264"/>
            <a:ext cx="4402832" cy="43696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Лингвистический подход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443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19256" cy="845840"/>
          </a:xfrm>
        </p:spPr>
        <p:txBody>
          <a:bodyPr/>
          <a:lstStyle/>
          <a:p>
            <a:r>
              <a:rPr lang="ru-RU" sz="3600" b="1" dirty="0" smtClean="0"/>
              <a:t>Подход к тексту с позиций психолингвистики</a:t>
            </a:r>
            <a:endParaRPr lang="ru-RU" sz="3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C0D-B1BD-436E-828F-68FB1B8AD68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39552" y="2708920"/>
            <a:ext cx="8208912" cy="38656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Психолингвистика текста анализирует текст в его динамике, т.е. в процессе порождения, восприятия и понимания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Восприятие текста – это своего </a:t>
            </a:r>
            <a:r>
              <a:rPr lang="ru-RU" dirty="0"/>
              <a:t>рода “диалог” реципиента с исходным текстом, с автором и с самим </a:t>
            </a:r>
            <a:r>
              <a:rPr lang="ru-RU" dirty="0" smtClean="0"/>
              <a:t>собой.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81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Уровни восприятия текста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66928" indent="-457200">
              <a:buFontTx/>
              <a:buChar char="-"/>
            </a:pPr>
            <a:r>
              <a:rPr lang="ru-RU" dirty="0" smtClean="0"/>
              <a:t>Низкоуровневые процессы (собственно процесс чтения текста)</a:t>
            </a:r>
          </a:p>
          <a:p>
            <a:pPr marL="566928" indent="-457200">
              <a:buFontTx/>
              <a:buChar char="-"/>
            </a:pPr>
            <a:r>
              <a:rPr lang="ru-RU" dirty="0" smtClean="0"/>
              <a:t>Высокоуровневые процессы (понимание текста)</a:t>
            </a:r>
          </a:p>
          <a:p>
            <a:pPr marL="566928" indent="-457200">
              <a:buFontTx/>
              <a:buChar char="-"/>
            </a:pPr>
            <a:endParaRPr lang="ru-RU" dirty="0" smtClean="0"/>
          </a:p>
          <a:p>
            <a:r>
              <a:rPr lang="ru-RU" b="1" dirty="0">
                <a:cs typeface="Calibri"/>
              </a:rPr>
              <a:t>Понимание - процесс </a:t>
            </a:r>
            <a:r>
              <a:rPr lang="ru-RU" dirty="0">
                <a:cs typeface="Calibri"/>
              </a:rPr>
              <a:t>= все когнитивные операции, которые совершаются в процессе его восприятия</a:t>
            </a:r>
            <a:r>
              <a:rPr lang="ru-RU" dirty="0" smtClean="0">
                <a:cs typeface="Calibri"/>
              </a:rPr>
              <a:t>.</a:t>
            </a:r>
            <a:endParaRPr lang="ru-RU" dirty="0">
              <a:cs typeface="Calibri"/>
            </a:endParaRPr>
          </a:p>
          <a:p>
            <a:r>
              <a:rPr lang="ru-RU" b="1" dirty="0">
                <a:cs typeface="Calibri"/>
              </a:rPr>
              <a:t>Понимание - результат </a:t>
            </a:r>
            <a:r>
              <a:rPr lang="ru-RU" dirty="0">
                <a:cs typeface="Calibri"/>
              </a:rPr>
              <a:t>= компрессия текста в какую-либо из форм его осмысления (ментальная модель, набор ключевых слов, проекция текста)</a:t>
            </a:r>
          </a:p>
          <a:p>
            <a:endParaRPr lang="ru-RU" dirty="0">
              <a:cs typeface="Calibri"/>
            </a:endParaRPr>
          </a:p>
          <a:p>
            <a:pPr marL="566928" indent="-457200">
              <a:buFontTx/>
              <a:buChar char="-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4477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19256" cy="629816"/>
          </a:xfrm>
        </p:spPr>
        <p:txBody>
          <a:bodyPr/>
          <a:lstStyle/>
          <a:p>
            <a:r>
              <a:rPr lang="ru-RU" b="1" dirty="0" smtClean="0"/>
              <a:t>Свойства текста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C0D-B1BD-436E-828F-68FB1B8AD68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39552" y="2204864"/>
            <a:ext cx="8208912" cy="43696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Связность текста</a:t>
            </a:r>
            <a:r>
              <a:rPr lang="ru-RU" dirty="0" smtClean="0"/>
              <a:t> – сцепление единиц текста между собой. Лингвистическая категория.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/>
              <a:t>Цельность текста </a:t>
            </a:r>
            <a:r>
              <a:rPr lang="ru-RU" dirty="0" smtClean="0"/>
              <a:t>– возникающее в психике человека диффузное, полностью не осознаваемое представление о содержательной структуре текста. Психолингвистическая категория.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651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Цельность текста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141028"/>
            <a:ext cx="4038600" cy="3634419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                    </a:t>
            </a:r>
            <a:r>
              <a:rPr lang="ru-RU" sz="3600" b="1" dirty="0" smtClean="0"/>
              <a:t>Цель</a:t>
            </a:r>
            <a:endParaRPr lang="ru-RU" sz="3600" b="1" dirty="0"/>
          </a:p>
          <a:p>
            <a:pPr marL="0" indent="0">
              <a:buNone/>
            </a:pPr>
            <a:r>
              <a:rPr lang="ru-RU" sz="2400" dirty="0"/>
              <a:t>У каждого текста есть цель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141028"/>
            <a:ext cx="4038600" cy="3634419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              </a:t>
            </a:r>
            <a:r>
              <a:rPr lang="ru-RU" sz="3600" b="1" dirty="0" smtClean="0"/>
              <a:t>Целый</a:t>
            </a:r>
            <a:endParaRPr lang="ru-RU" sz="3600" b="1" dirty="0"/>
          </a:p>
          <a:p>
            <a:pPr marL="0" indent="0">
              <a:buNone/>
            </a:pPr>
            <a:r>
              <a:rPr lang="ru-RU" sz="2400" dirty="0"/>
              <a:t>Текст – это нечто целостное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C0D-B1BD-436E-828F-68FB1B8AD688}" type="slidenum">
              <a:rPr lang="ru-RU" smtClean="0"/>
              <a:pPr/>
              <a:t>6</a:t>
            </a:fld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555776" y="2132856"/>
            <a:ext cx="864096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076056" y="213285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609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95536" y="2132856"/>
            <a:ext cx="8208912" cy="4608512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1) исходный развернутый текст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2) подробное изложение содержания текста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3) краткий пересказ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4) аннотация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5) план-конспект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6) набор ключевых слов к тексту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7) развернутый заголовок к тексту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8) </a:t>
            </a:r>
            <a:r>
              <a:rPr lang="ru-RU" sz="2800" dirty="0" err="1" smtClean="0">
                <a:solidFill>
                  <a:schemeClr val="tx1"/>
                </a:solidFill>
              </a:rPr>
              <a:t>поликодовый</a:t>
            </a:r>
            <a:r>
              <a:rPr lang="ru-RU" sz="2800" dirty="0" smtClean="0">
                <a:solidFill>
                  <a:schemeClr val="tx1"/>
                </a:solidFill>
              </a:rPr>
              <a:t> текст</a:t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C0D-B1BD-436E-828F-68FB1B8AD68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Название 1"/>
          <p:cNvSpPr txBox="1">
            <a:spLocks/>
          </p:cNvSpPr>
          <p:nvPr/>
        </p:nvSpPr>
        <p:spPr>
          <a:xfrm>
            <a:off x="539554" y="1143000"/>
            <a:ext cx="8280920" cy="156592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tx1"/>
                </a:solidFill>
              </a:rPr>
              <a:t>Парадигма текстов,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объединяемых общей цельностью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048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tx1"/>
                </a:solidFill>
              </a:rPr>
              <a:t>Поликодовый</a:t>
            </a:r>
            <a:r>
              <a:rPr lang="ru-RU" b="1" dirty="0" smtClean="0">
                <a:solidFill>
                  <a:schemeClr val="tx1"/>
                </a:solidFill>
              </a:rPr>
              <a:t> текст. Определение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772846"/>
            <a:ext cx="7704856" cy="2964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aseline="30000" dirty="0" err="1" smtClean="0"/>
              <a:t>Креолизованныи</a:t>
            </a:r>
            <a:r>
              <a:rPr lang="ru-RU" sz="4000" baseline="30000" dirty="0" smtClean="0"/>
              <a:t>̆, или </a:t>
            </a:r>
            <a:r>
              <a:rPr lang="ru-RU" sz="4000" baseline="30000" dirty="0" err="1" smtClean="0"/>
              <a:t>поликодовыи</a:t>
            </a:r>
            <a:r>
              <a:rPr lang="ru-RU" sz="4000" baseline="30000" dirty="0" smtClean="0"/>
              <a:t>̆, текст, </a:t>
            </a:r>
            <a:r>
              <a:rPr lang="ru-RU" sz="4000" baseline="30000" dirty="0" err="1" smtClean="0"/>
              <a:t>состоящии</a:t>
            </a:r>
            <a:r>
              <a:rPr lang="ru-RU" sz="4000" baseline="30000" dirty="0" smtClean="0"/>
              <a:t>̆ «из двух негомогенных </a:t>
            </a:r>
            <a:r>
              <a:rPr lang="ru-RU" sz="4000" baseline="30000" dirty="0" err="1" smtClean="0"/>
              <a:t>частеи</a:t>
            </a:r>
            <a:r>
              <a:rPr lang="ru-RU" sz="4000" baseline="30000" dirty="0" smtClean="0"/>
              <a:t>̆: </a:t>
            </a:r>
            <a:r>
              <a:rPr lang="ru-RU" sz="4000" baseline="30000" dirty="0" err="1" smtClean="0"/>
              <a:t>вербальнои</a:t>
            </a:r>
            <a:r>
              <a:rPr lang="ru-RU" sz="4000" baseline="30000" dirty="0" smtClean="0"/>
              <a:t>̆ (</a:t>
            </a:r>
            <a:r>
              <a:rPr lang="ru-RU" sz="4000" baseline="30000" dirty="0" err="1" smtClean="0"/>
              <a:t>языковои</a:t>
            </a:r>
            <a:r>
              <a:rPr lang="ru-RU" sz="4000" baseline="30000" dirty="0" smtClean="0"/>
              <a:t>̆ / </a:t>
            </a:r>
            <a:r>
              <a:rPr lang="ru-RU" sz="4000" baseline="30000" dirty="0" err="1" smtClean="0"/>
              <a:t>речевои</a:t>
            </a:r>
            <a:r>
              <a:rPr lang="ru-RU" sz="4000" baseline="30000" dirty="0" smtClean="0"/>
              <a:t>̆) и </a:t>
            </a:r>
            <a:r>
              <a:rPr lang="ru-RU" sz="4000" baseline="30000" dirty="0" err="1" smtClean="0"/>
              <a:t>невербальнои</a:t>
            </a:r>
            <a:r>
              <a:rPr lang="ru-RU" sz="4000" baseline="30000" dirty="0" smtClean="0"/>
              <a:t>̆ (</a:t>
            </a:r>
            <a:r>
              <a:rPr lang="ru-RU" sz="4000" baseline="30000" dirty="0" err="1" smtClean="0"/>
              <a:t>принадлежащеи</a:t>
            </a:r>
            <a:r>
              <a:rPr lang="ru-RU" sz="4000" baseline="30000" dirty="0" smtClean="0"/>
              <a:t>̆ к другим знаковым системам, нежели </a:t>
            </a:r>
            <a:r>
              <a:rPr lang="ru-RU" sz="4000" baseline="30000" dirty="0" err="1" smtClean="0"/>
              <a:t>естественныи</a:t>
            </a:r>
            <a:r>
              <a:rPr lang="ru-RU" sz="4000" baseline="30000" dirty="0" smtClean="0"/>
              <a:t>̆ язык)» </a:t>
            </a:r>
          </a:p>
          <a:p>
            <a:endParaRPr lang="ru-RU" sz="4000" baseline="30000" dirty="0" smtClean="0"/>
          </a:p>
          <a:p>
            <a:pPr algn="r"/>
            <a:r>
              <a:rPr lang="ru-RU" sz="4000" i="1" baseline="30000" dirty="0" smtClean="0"/>
              <a:t>Сорокин</a:t>
            </a:r>
            <a:r>
              <a:rPr lang="ru-RU" sz="4000" i="1" baseline="30000" dirty="0"/>
              <a:t>, Тарасов, 1990, с.180–</a:t>
            </a:r>
            <a:r>
              <a:rPr lang="ru-RU" sz="4000" i="1" baseline="30000" dirty="0" smtClean="0"/>
              <a:t>181</a:t>
            </a: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3353238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2708920"/>
            <a:ext cx="8424936" cy="3816424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1) </a:t>
            </a:r>
            <a:r>
              <a:rPr lang="ru-RU" sz="2800" dirty="0" err="1" smtClean="0">
                <a:solidFill>
                  <a:schemeClr val="tx1"/>
                </a:solidFill>
              </a:rPr>
              <a:t>Поликодовый</a:t>
            </a:r>
            <a:r>
              <a:rPr lang="ru-RU" sz="2800" dirty="0" smtClean="0">
                <a:solidFill>
                  <a:schemeClr val="tx1"/>
                </a:solidFill>
              </a:rPr>
              <a:t> текст</a:t>
            </a: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= картинка + письменный текст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2) </a:t>
            </a:r>
            <a:r>
              <a:rPr lang="ru-RU" sz="2800" dirty="0" err="1" smtClean="0">
                <a:solidFill>
                  <a:schemeClr val="tx1"/>
                </a:solidFill>
              </a:rPr>
              <a:t>Мультимодальный</a:t>
            </a:r>
            <a:r>
              <a:rPr lang="ru-RU" sz="2800" dirty="0" smtClean="0">
                <a:solidFill>
                  <a:schemeClr val="tx1"/>
                </a:solidFill>
              </a:rPr>
              <a:t> текст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= звук + письменный текст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= звук + </a:t>
            </a:r>
            <a:r>
              <a:rPr lang="ru-RU" sz="2800" dirty="0" err="1" smtClean="0">
                <a:solidFill>
                  <a:schemeClr val="tx1"/>
                </a:solidFill>
              </a:rPr>
              <a:t>поликодовый</a:t>
            </a:r>
            <a:r>
              <a:rPr lang="ru-RU" sz="2800" dirty="0" smtClean="0">
                <a:solidFill>
                  <a:schemeClr val="tx1"/>
                </a:solidFill>
              </a:rPr>
              <a:t> текст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C0D-B1BD-436E-828F-68FB1B8AD68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Название 1"/>
          <p:cNvSpPr txBox="1">
            <a:spLocks/>
          </p:cNvSpPr>
          <p:nvPr/>
        </p:nvSpPr>
        <p:spPr>
          <a:xfrm>
            <a:off x="539553" y="1143000"/>
            <a:ext cx="8136904" cy="127788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err="1" smtClean="0">
                <a:solidFill>
                  <a:schemeClr val="tx1"/>
                </a:solidFill>
              </a:rPr>
              <a:t>Поликодовый</a:t>
            </a:r>
            <a:r>
              <a:rPr lang="ru-RU" sz="4400" b="1" dirty="0" smtClean="0">
                <a:solidFill>
                  <a:schemeClr val="tx1"/>
                </a:solidFill>
              </a:rPr>
              <a:t> и </a:t>
            </a:r>
            <a:r>
              <a:rPr lang="ru-RU" sz="4400" b="1" dirty="0" err="1" smtClean="0">
                <a:solidFill>
                  <a:schemeClr val="tx1"/>
                </a:solidFill>
              </a:rPr>
              <a:t>мультимодальный</a:t>
            </a:r>
            <a:r>
              <a:rPr lang="ru-RU" sz="4400" b="1" dirty="0" smtClean="0">
                <a:solidFill>
                  <a:schemeClr val="tx1"/>
                </a:solidFill>
              </a:rPr>
              <a:t> текст</a:t>
            </a:r>
            <a:endParaRPr lang="ru-RU" sz="4400" b="1" dirty="0">
              <a:solidFill>
                <a:schemeClr val="tx1"/>
              </a:solidFill>
            </a:endParaRPr>
          </a:p>
        </p:txBody>
      </p:sp>
      <p:pic>
        <p:nvPicPr>
          <p:cNvPr id="7" name="Изображение 6" descr="music-6614542_128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58" y="4653196"/>
            <a:ext cx="1178023" cy="1104397"/>
          </a:xfrm>
          <a:prstGeom prst="rect">
            <a:avLst/>
          </a:prstGeom>
        </p:spPr>
      </p:pic>
      <p:pic>
        <p:nvPicPr>
          <p:cNvPr id="8" name="Изображение 7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2" y="2708920"/>
            <a:ext cx="1207886" cy="1224136"/>
          </a:xfrm>
          <a:prstGeom prst="rect">
            <a:avLst/>
          </a:prstGeom>
        </p:spPr>
      </p:pic>
      <p:pic>
        <p:nvPicPr>
          <p:cNvPr id="9" name="Изображение 8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653136"/>
            <a:ext cx="1133966" cy="114922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660234" y="4941228"/>
            <a:ext cx="569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Zapf Dingbats"/>
                <a:ea typeface="Zapf Dingbats"/>
                <a:cs typeface="Zapf Dingbats"/>
              </a:rPr>
              <a:t>✚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96048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Типы </a:t>
            </a:r>
            <a:r>
              <a:rPr lang="ru-RU" b="1" dirty="0" err="1" smtClean="0"/>
              <a:t>мультимодальных</a:t>
            </a:r>
            <a:r>
              <a:rPr lang="ru-RU" b="1" dirty="0" smtClean="0"/>
              <a:t> текстов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249424"/>
            <a:ext cx="8784976" cy="4325112"/>
          </a:xfrm>
        </p:spPr>
        <p:txBody>
          <a:bodyPr>
            <a:normAutofit/>
          </a:bodyPr>
          <a:lstStyle/>
          <a:p>
            <a:r>
              <a:rPr lang="ru-RU" dirty="0" smtClean="0"/>
              <a:t>онлайн презентации</a:t>
            </a:r>
          </a:p>
          <a:p>
            <a:r>
              <a:rPr lang="ru-RU" dirty="0" smtClean="0"/>
              <a:t>кинофильмы</a:t>
            </a:r>
          </a:p>
          <a:p>
            <a:r>
              <a:rPr lang="ru-RU" dirty="0" smtClean="0"/>
              <a:t>телевизионные передачи</a:t>
            </a:r>
          </a:p>
          <a:p>
            <a:r>
              <a:rPr lang="ru-RU" dirty="0" err="1" smtClean="0"/>
              <a:t>подкасты</a:t>
            </a:r>
            <a:endParaRPr lang="ru-RU" sz="2200" i="1" dirty="0" smtClean="0"/>
          </a:p>
          <a:p>
            <a:pPr marL="0" indent="0">
              <a:buNone/>
            </a:pPr>
            <a:endParaRPr lang="ru-RU" sz="2000" i="1" dirty="0" smtClean="0"/>
          </a:p>
          <a:p>
            <a:pPr marL="0" indent="0">
              <a:buNone/>
            </a:pPr>
            <a:r>
              <a:rPr lang="ru-RU" sz="2000" i="1" dirty="0" smtClean="0"/>
              <a:t>В </a:t>
            </a:r>
            <a:r>
              <a:rPr lang="ru-RU" sz="2000" i="1" dirty="0" err="1" smtClean="0"/>
              <a:t>мультимодальном</a:t>
            </a:r>
            <a:r>
              <a:rPr lang="ru-RU" sz="2000" i="1" dirty="0" smtClean="0"/>
              <a:t> тексте коммуникативная </a:t>
            </a:r>
            <a:r>
              <a:rPr lang="ru-RU" sz="2000" i="1" dirty="0"/>
              <a:t>ситуация представлена с использованием нескольких модальностей восприятия, конкретно, зрения и слуха</a:t>
            </a:r>
            <a:r>
              <a:rPr lang="ru-RU" sz="2200" i="1" dirty="0"/>
              <a:t>. </a:t>
            </a:r>
            <a:endParaRPr lang="ru-RU" sz="2200" i="1" dirty="0" smtClean="0"/>
          </a:p>
        </p:txBody>
      </p:sp>
      <p:pic>
        <p:nvPicPr>
          <p:cNvPr id="5" name="Изображение 4" descr="png-transparent-black-eye-illustration-eye-drawing-color-eye-people-human-eye-simple-eye-in-invertebrat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805264"/>
            <a:ext cx="792088" cy="792088"/>
          </a:xfrm>
          <a:prstGeom prst="rect">
            <a:avLst/>
          </a:prstGeom>
        </p:spPr>
      </p:pic>
      <p:pic>
        <p:nvPicPr>
          <p:cNvPr id="6" name="Изображение 5" descr="png-transparent-ear-hear-sound-listen-icon-noi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877272"/>
            <a:ext cx="636132" cy="6658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flipV="1">
            <a:off x="2123730" y="5877270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>
                <a:latin typeface="Zapf Dingbats"/>
                <a:ea typeface="Zapf Dingbats"/>
                <a:cs typeface="Zapf Dingbats"/>
              </a:rPr>
              <a:t>✚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0747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845840"/>
          </a:xfrm>
        </p:spPr>
        <p:txBody>
          <a:bodyPr/>
          <a:lstStyle/>
          <a:p>
            <a:pPr algn="ctr"/>
            <a:r>
              <a:rPr lang="ru-RU" b="1" dirty="0" smtClean="0"/>
              <a:t>Типы </a:t>
            </a:r>
            <a:r>
              <a:rPr lang="ru-RU" b="1" dirty="0" err="1" smtClean="0"/>
              <a:t>поликодовых</a:t>
            </a:r>
            <a:r>
              <a:rPr lang="ru-RU" b="1" dirty="0" smtClean="0"/>
              <a:t> текстов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и</a:t>
            </a:r>
            <a:r>
              <a:rPr lang="ru-RU" dirty="0" err="1" smtClean="0"/>
              <a:t>нфографика</a:t>
            </a:r>
            <a:endParaRPr lang="ru-RU" dirty="0" smtClean="0"/>
          </a:p>
          <a:p>
            <a:r>
              <a:rPr lang="ru-RU" dirty="0"/>
              <a:t>в</a:t>
            </a:r>
            <a:r>
              <a:rPr lang="ru-RU" dirty="0" smtClean="0"/>
              <a:t>изуальные заметки (</a:t>
            </a:r>
            <a:r>
              <a:rPr lang="ru-RU" dirty="0" err="1" smtClean="0"/>
              <a:t>скетчноутинг</a:t>
            </a:r>
            <a:r>
              <a:rPr lang="ru-RU" dirty="0" smtClean="0"/>
              <a:t>)</a:t>
            </a:r>
          </a:p>
          <a:p>
            <a:r>
              <a:rPr lang="ru-RU" dirty="0" err="1"/>
              <a:t>м</a:t>
            </a:r>
            <a:r>
              <a:rPr lang="ru-RU" dirty="0" err="1" smtClean="0"/>
              <a:t>емы</a:t>
            </a:r>
            <a:endParaRPr lang="ru-RU" dirty="0" smtClean="0"/>
          </a:p>
          <a:p>
            <a:r>
              <a:rPr lang="ru-RU" dirty="0"/>
              <a:t>д</a:t>
            </a:r>
            <a:r>
              <a:rPr lang="ru-RU" dirty="0" smtClean="0"/>
              <a:t>иаграммы, графики, схемы</a:t>
            </a:r>
          </a:p>
          <a:p>
            <a:r>
              <a:rPr lang="ru-RU" dirty="0"/>
              <a:t>р</a:t>
            </a:r>
            <a:r>
              <a:rPr lang="ru-RU" dirty="0" smtClean="0"/>
              <a:t>екламные плакаты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2600" b="1" dirty="0"/>
              <a:t>Текст новой природы </a:t>
            </a:r>
            <a:r>
              <a:rPr lang="ru-RU" sz="2600" dirty="0"/>
              <a:t>– это мысль, зафиксированная на каком-либо носителе, для отображения которой используется связанная последовательность разнородных символов (знаков вербальной и невербальной природы). </a:t>
            </a:r>
            <a:endParaRPr lang="ru-RU" sz="2600" dirty="0" smtClean="0"/>
          </a:p>
          <a:p>
            <a:pPr marL="0" indent="0" algn="r">
              <a:buNone/>
            </a:pPr>
            <a:r>
              <a:rPr lang="ru-RU" sz="2200" i="1" dirty="0"/>
              <a:t>Казакова Е.И. Тексты новой природы: проблемы </a:t>
            </a:r>
            <a:endParaRPr lang="ru-RU" sz="2200" i="1" dirty="0" smtClean="0"/>
          </a:p>
          <a:p>
            <a:pPr marL="0" indent="0" algn="r">
              <a:buNone/>
            </a:pPr>
            <a:r>
              <a:rPr lang="ru-RU" sz="2200" i="1" dirty="0" smtClean="0"/>
              <a:t>междисциплинарного </a:t>
            </a:r>
            <a:r>
              <a:rPr lang="ru-RU" sz="2200" i="1" dirty="0"/>
              <a:t>исследования, 2016</a:t>
            </a:r>
            <a:endParaRPr lang="ru-RU" sz="2200" i="1" dirty="0"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pPr algn="r"/>
            <a:endParaRPr lang="ru-RU" sz="2600" i="1" dirty="0" smtClean="0"/>
          </a:p>
        </p:txBody>
      </p:sp>
      <p:pic>
        <p:nvPicPr>
          <p:cNvPr id="4" name="Изображение 3" descr="6787829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4" y="1988840"/>
            <a:ext cx="1800200" cy="254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60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tx1"/>
                </a:solidFill>
              </a:rPr>
              <a:t>Поликодовый</a:t>
            </a:r>
            <a:r>
              <a:rPr lang="ru-RU" b="1" dirty="0" smtClean="0">
                <a:solidFill>
                  <a:schemeClr val="tx1"/>
                </a:solidFill>
              </a:rPr>
              <a:t> текст. Вопросы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96757"/>
            <a:ext cx="8208912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/>
              <a:t>1) Каким </a:t>
            </a:r>
            <a:r>
              <a:rPr lang="ru-RU" sz="2800" dirty="0"/>
              <a:t>образом распределяется внимание в тех случаях, когда человеку предъявляется </a:t>
            </a:r>
            <a:r>
              <a:rPr lang="ru-RU" sz="2800" dirty="0" err="1"/>
              <a:t>поликодовый</a:t>
            </a:r>
            <a:r>
              <a:rPr lang="ru-RU" sz="2800" dirty="0"/>
              <a:t> текст?</a:t>
            </a:r>
          </a:p>
          <a:p>
            <a:pPr lvl="0"/>
            <a:r>
              <a:rPr lang="ru-RU" sz="2800" dirty="0" smtClean="0"/>
              <a:t>2) Какую </a:t>
            </a:r>
            <a:r>
              <a:rPr lang="ru-RU" sz="2800" dirty="0"/>
              <a:t>роль при обработке </a:t>
            </a:r>
            <a:r>
              <a:rPr lang="ru-RU" sz="2800" dirty="0" err="1"/>
              <a:t>поликодового</a:t>
            </a:r>
            <a:r>
              <a:rPr lang="ru-RU" sz="2800" dirty="0"/>
              <a:t> текста играют невербальные средства?</a:t>
            </a:r>
          </a:p>
          <a:p>
            <a:pPr lvl="0"/>
            <a:r>
              <a:rPr lang="ru-RU" sz="2800" dirty="0" smtClean="0"/>
              <a:t>3) Какой </a:t>
            </a:r>
            <a:r>
              <a:rPr lang="ru-RU" sz="2800" dirty="0"/>
              <a:t>тип </a:t>
            </a:r>
            <a:r>
              <a:rPr lang="ru-RU" sz="2800" dirty="0" err="1"/>
              <a:t>поликодового</a:t>
            </a:r>
            <a:r>
              <a:rPr lang="ru-RU" sz="2800" dirty="0"/>
              <a:t> текста способствует лучшему пониманию информации? </a:t>
            </a:r>
          </a:p>
          <a:p>
            <a:pPr lvl="0"/>
            <a:r>
              <a:rPr lang="ru-RU" sz="2800" dirty="0" smtClean="0"/>
              <a:t>4) Зависит </a:t>
            </a:r>
            <a:r>
              <a:rPr lang="ru-RU" sz="2800" dirty="0"/>
              <a:t>ли успешность понимания </a:t>
            </a:r>
            <a:r>
              <a:rPr lang="ru-RU" sz="2800" dirty="0" err="1"/>
              <a:t>поликодового</a:t>
            </a:r>
            <a:r>
              <a:rPr lang="ru-RU" sz="2800" dirty="0"/>
              <a:t> текста от типа реципиента?</a:t>
            </a:r>
          </a:p>
          <a:p>
            <a:pPr lvl="0"/>
            <a:r>
              <a:rPr lang="ru-RU" sz="2800" dirty="0" smtClean="0"/>
              <a:t>5) Попытки </a:t>
            </a:r>
            <a:r>
              <a:rPr lang="ru-RU" sz="2800" dirty="0"/>
              <a:t>построения модели понимания </a:t>
            </a:r>
            <a:r>
              <a:rPr lang="ru-RU" sz="2800" dirty="0" err="1"/>
              <a:t>поликодового</a:t>
            </a:r>
            <a:r>
              <a:rPr lang="ru-RU" sz="2800" dirty="0"/>
              <a:t> текста.</a:t>
            </a:r>
          </a:p>
          <a:p>
            <a:pPr marL="342900" indent="-342900">
              <a:buAutoNum type="arabicParenR"/>
            </a:pPr>
            <a:endParaRPr lang="ru-RU" sz="2600" dirty="0" smtClean="0"/>
          </a:p>
          <a:p>
            <a:pPr marL="342900" indent="-342900">
              <a:buAutoNum type="arabicParenR"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916879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6372200" cy="63408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tx1"/>
                </a:solidFill>
              </a:rPr>
              <a:t>Поликодовый</a:t>
            </a:r>
            <a:r>
              <a:rPr lang="ru-RU" b="1" dirty="0" smtClean="0">
                <a:solidFill>
                  <a:schemeClr val="tx1"/>
                </a:solidFill>
              </a:rPr>
              <a:t> текст. Обзор Исследований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6" y="1196758"/>
            <a:ext cx="8928992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/>
              <a:t>1. Механизмы </a:t>
            </a:r>
            <a:r>
              <a:rPr lang="ru-RU" sz="2300" dirty="0"/>
              <a:t>обработки </a:t>
            </a:r>
            <a:r>
              <a:rPr lang="ru-RU" sz="2300" dirty="0" smtClean="0"/>
              <a:t>вербальной̆ </a:t>
            </a:r>
            <a:r>
              <a:rPr lang="ru-RU" sz="2300" dirty="0"/>
              <a:t>и </a:t>
            </a:r>
            <a:r>
              <a:rPr lang="ru-RU" sz="2300" dirty="0" smtClean="0"/>
              <a:t>невербальной̆ </a:t>
            </a:r>
            <a:r>
              <a:rPr lang="ru-RU" sz="2300" dirty="0"/>
              <a:t>информации различаются. </a:t>
            </a:r>
          </a:p>
          <a:p>
            <a:r>
              <a:rPr lang="ru-RU" sz="2300" dirty="0" smtClean="0"/>
              <a:t>2. Лучше </a:t>
            </a:r>
            <a:r>
              <a:rPr lang="ru-RU" sz="2300" dirty="0"/>
              <a:t>воспринимается информация, подкрепленная и текстом, и </a:t>
            </a:r>
            <a:r>
              <a:rPr lang="ru-RU" sz="2300" dirty="0" smtClean="0"/>
              <a:t>картинкой̆ </a:t>
            </a:r>
            <a:r>
              <a:rPr lang="ru-RU" sz="2300" dirty="0"/>
              <a:t>[</a:t>
            </a:r>
            <a:r>
              <a:rPr lang="ru-RU" sz="2300" dirty="0" err="1"/>
              <a:t>Levie</a:t>
            </a:r>
            <a:r>
              <a:rPr lang="ru-RU" sz="2300" dirty="0"/>
              <a:t>, </a:t>
            </a:r>
            <a:r>
              <a:rPr lang="ru-RU" sz="2300" dirty="0" err="1"/>
              <a:t>Lentz</a:t>
            </a:r>
            <a:r>
              <a:rPr lang="ru-RU" sz="2300" dirty="0"/>
              <a:t>, 1982]. </a:t>
            </a:r>
          </a:p>
          <a:p>
            <a:r>
              <a:rPr lang="ru-RU" sz="2300" dirty="0" smtClean="0"/>
              <a:t>3. В </a:t>
            </a:r>
            <a:r>
              <a:rPr lang="ru-RU" sz="2300" dirty="0"/>
              <a:t>памяти лучше сохраняется информация, представленная текстом и </a:t>
            </a:r>
            <a:r>
              <a:rPr lang="ru-RU" sz="2300" dirty="0" smtClean="0"/>
              <a:t>соответствующей̆ иллюстрацией̆</a:t>
            </a:r>
            <a:r>
              <a:rPr lang="ru-RU" sz="2300" dirty="0"/>
              <a:t>, чем просто текстом [Paivio, 2006]. </a:t>
            </a:r>
          </a:p>
          <a:p>
            <a:r>
              <a:rPr lang="ru-RU" sz="2300" dirty="0" smtClean="0"/>
              <a:t>4. Правильность </a:t>
            </a:r>
            <a:r>
              <a:rPr lang="ru-RU" sz="2300" dirty="0"/>
              <a:t>ответов на вопросы по содержанию текста не связана с типом изображений, с которыми этот текст был представлен, то есть большее внимание человек уделяет </a:t>
            </a:r>
            <a:r>
              <a:rPr lang="ru-RU" sz="2300" dirty="0" smtClean="0"/>
              <a:t>текстовой̆ </a:t>
            </a:r>
            <a:r>
              <a:rPr lang="ru-RU" sz="2300" dirty="0"/>
              <a:t>части [</a:t>
            </a:r>
            <a:r>
              <a:rPr lang="ru-RU" sz="2300" dirty="0" err="1"/>
              <a:t>Rayner</a:t>
            </a:r>
            <a:r>
              <a:rPr lang="ru-RU" sz="2300" dirty="0"/>
              <a:t> </a:t>
            </a:r>
            <a:r>
              <a:rPr lang="ru-RU" sz="2300" dirty="0" err="1"/>
              <a:t>et</a:t>
            </a:r>
            <a:r>
              <a:rPr lang="ru-RU" sz="2300" dirty="0"/>
              <a:t> </a:t>
            </a:r>
            <a:r>
              <a:rPr lang="ru-RU" sz="2300" dirty="0" err="1"/>
              <a:t>al</a:t>
            </a:r>
            <a:r>
              <a:rPr lang="ru-RU" sz="2300" dirty="0"/>
              <a:t>., 2001]. </a:t>
            </a:r>
          </a:p>
          <a:p>
            <a:r>
              <a:rPr lang="ru-RU" sz="2300" dirty="0" smtClean="0"/>
              <a:t>5. При </a:t>
            </a:r>
            <a:r>
              <a:rPr lang="ru-RU" sz="2300" dirty="0"/>
              <a:t>изучении текстов учебника по геометрии картинка привлекает меньше внимания, чем текст [</a:t>
            </a:r>
            <a:r>
              <a:rPr lang="ru-RU" sz="2300" dirty="0" err="1"/>
              <a:t>Lee</a:t>
            </a:r>
            <a:r>
              <a:rPr lang="ru-RU" sz="2300" dirty="0"/>
              <a:t>, </a:t>
            </a:r>
            <a:r>
              <a:rPr lang="ru-RU" sz="2300" dirty="0" err="1"/>
              <a:t>Wu</a:t>
            </a:r>
            <a:r>
              <a:rPr lang="ru-RU" sz="2300" dirty="0"/>
              <a:t>, 2017]. </a:t>
            </a:r>
          </a:p>
          <a:p>
            <a:r>
              <a:rPr lang="ru-RU" sz="2300" dirty="0" smtClean="0"/>
              <a:t>6. Чем </a:t>
            </a:r>
            <a:r>
              <a:rPr lang="ru-RU" sz="2300" dirty="0"/>
              <a:t>больше переключений между текстом и изображением совершает ученик в процессе изучения материала, тем лучше этот материал усваивается [</a:t>
            </a:r>
            <a:r>
              <a:rPr lang="ru-RU" sz="2300" dirty="0" err="1"/>
              <a:t>Mason</a:t>
            </a:r>
            <a:r>
              <a:rPr lang="ru-RU" sz="2300" dirty="0"/>
              <a:t> </a:t>
            </a:r>
            <a:r>
              <a:rPr lang="ru-RU" sz="2300" dirty="0" err="1"/>
              <a:t>et.al</a:t>
            </a:r>
            <a:r>
              <a:rPr lang="ru-RU" sz="2300" dirty="0"/>
              <a:t>., 2015]. </a:t>
            </a:r>
          </a:p>
          <a:p>
            <a:pPr marL="342900" indent="-342900">
              <a:buAutoNum type="arabicPeriod"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05872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07506" y="1052736"/>
            <a:ext cx="8928992" cy="864096"/>
          </a:xfrm>
        </p:spPr>
        <p:txBody>
          <a:bodyPr/>
          <a:lstStyle/>
          <a:p>
            <a:pPr algn="ctr"/>
            <a:r>
              <a:rPr lang="ru-RU" sz="3400" b="1" dirty="0" smtClean="0"/>
              <a:t>Методы анализа процесса восприятия текста</a:t>
            </a:r>
            <a:endParaRPr lang="ru-RU" sz="3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892480" cy="4585696"/>
          </a:xfrm>
        </p:spPr>
        <p:txBody>
          <a:bodyPr>
            <a:normAutofit/>
          </a:bodyPr>
          <a:lstStyle/>
          <a:p>
            <a:pPr marL="566928" indent="-457200">
              <a:buFontTx/>
              <a:buChar char="-"/>
            </a:pPr>
            <a:r>
              <a:rPr lang="ru-RU" sz="2800" dirty="0" err="1" smtClean="0"/>
              <a:t>Оффлайн</a:t>
            </a:r>
            <a:r>
              <a:rPr lang="ru-RU" sz="2800" dirty="0" smtClean="0"/>
              <a:t> методы</a:t>
            </a:r>
          </a:p>
          <a:p>
            <a:pPr marL="566928" indent="-457200">
              <a:buFontTx/>
              <a:buChar char="-"/>
            </a:pPr>
            <a:r>
              <a:rPr lang="ru-RU" sz="2800" dirty="0" smtClean="0"/>
              <a:t>Онлайн методы</a:t>
            </a:r>
          </a:p>
        </p:txBody>
      </p:sp>
      <p:pic>
        <p:nvPicPr>
          <p:cNvPr id="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1" y="3068960"/>
            <a:ext cx="3483178" cy="330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58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771800" y="260648"/>
            <a:ext cx="5915000" cy="1949152"/>
          </a:xfrm>
        </p:spPr>
        <p:txBody>
          <a:bodyPr/>
          <a:lstStyle/>
          <a:p>
            <a:pPr algn="ctr"/>
            <a:r>
              <a:rPr lang="ru-RU" sz="4000" b="1" dirty="0" err="1" smtClean="0"/>
              <a:t>Оффлайн</a:t>
            </a:r>
            <a:r>
              <a:rPr lang="ru-RU" sz="4000" b="1" dirty="0" smtClean="0"/>
              <a:t> методы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256584"/>
          </a:xfrm>
        </p:spPr>
        <p:txBody>
          <a:bodyPr>
            <a:normAutofit/>
          </a:bodyPr>
          <a:lstStyle/>
          <a:p>
            <a:pPr marL="566928" indent="-457200">
              <a:buFontTx/>
              <a:buChar char="-"/>
            </a:pPr>
            <a:r>
              <a:rPr lang="ru-RU" sz="2800" dirty="0"/>
              <a:t>в</a:t>
            </a:r>
            <a:r>
              <a:rPr lang="ru-RU" sz="2800" dirty="0" smtClean="0"/>
              <a:t>опросно-ответная методика</a:t>
            </a:r>
          </a:p>
          <a:p>
            <a:pPr marL="566928" indent="-457200">
              <a:buFontTx/>
              <a:buChar char="-"/>
            </a:pPr>
            <a:r>
              <a:rPr lang="ru-RU" sz="2800" dirty="0" smtClean="0"/>
              <a:t>пересказ</a:t>
            </a:r>
          </a:p>
          <a:p>
            <a:pPr marL="566928" indent="-457200">
              <a:buFontTx/>
              <a:buChar char="-"/>
            </a:pPr>
            <a:r>
              <a:rPr lang="ru-RU" sz="2800" dirty="0" smtClean="0"/>
              <a:t>аннотация</a:t>
            </a:r>
          </a:p>
          <a:p>
            <a:pPr marL="566928" indent="-457200">
              <a:buFontTx/>
              <a:buChar char="-"/>
            </a:pPr>
            <a:r>
              <a:rPr lang="ru-RU" sz="2800" dirty="0"/>
              <a:t>о</a:t>
            </a:r>
            <a:r>
              <a:rPr lang="ru-RU" sz="2800" dirty="0" smtClean="0"/>
              <a:t>заглавить текст</a:t>
            </a:r>
          </a:p>
          <a:p>
            <a:pPr marL="566928" indent="-457200">
              <a:buFontTx/>
              <a:buChar char="-"/>
            </a:pPr>
            <a:r>
              <a:rPr lang="ru-RU" sz="2800" dirty="0"/>
              <a:t>п</a:t>
            </a:r>
            <a:r>
              <a:rPr lang="ru-RU" sz="2800" dirty="0" smtClean="0"/>
              <a:t>еревод текста на родной язык</a:t>
            </a:r>
          </a:p>
          <a:p>
            <a:pPr marL="566928" indent="-457200">
              <a:buFontTx/>
              <a:buChar char="-"/>
            </a:pPr>
            <a:r>
              <a:rPr lang="ru-RU" sz="2800" dirty="0"/>
              <a:t>с</a:t>
            </a:r>
            <a:r>
              <a:rPr lang="ru-RU" sz="2800" dirty="0" smtClean="0"/>
              <a:t>убъективная оценка сложности текста (</a:t>
            </a:r>
            <a:r>
              <a:rPr lang="ru-RU" sz="2200" i="1" dirty="0" smtClean="0"/>
              <a:t>участник эксперимента после прочтения текста отвечает на вопрос, насколько текст показался ему сложным/понятным/интересным</a:t>
            </a:r>
            <a:r>
              <a:rPr lang="ru-RU" sz="2800" dirty="0" smtClean="0"/>
              <a:t>)</a:t>
            </a:r>
          </a:p>
          <a:p>
            <a:pPr marL="566928" indent="-457200">
              <a:buFontTx/>
              <a:buChar char="-"/>
            </a:pPr>
            <a:r>
              <a:rPr lang="ru-RU" sz="2800" dirty="0"/>
              <a:t>методика набора ключевых </a:t>
            </a:r>
            <a:r>
              <a:rPr lang="ru-RU" sz="2800" dirty="0" smtClean="0"/>
              <a:t>слов</a:t>
            </a:r>
          </a:p>
          <a:p>
            <a:pPr marL="566928" indent="-457200">
              <a:buFontTx/>
              <a:buChar char="-"/>
            </a:pPr>
            <a:r>
              <a:rPr lang="ru-RU" sz="2800" dirty="0" smtClean="0"/>
              <a:t>ассоциации</a:t>
            </a:r>
            <a:endParaRPr lang="ru-RU" sz="2800" dirty="0"/>
          </a:p>
          <a:p>
            <a:pPr marL="566928" indent="-457200">
              <a:buFontTx/>
              <a:buChar char="-"/>
            </a:pPr>
            <a:endParaRPr lang="ru-RU" sz="2800" dirty="0" smtClean="0"/>
          </a:p>
          <a:p>
            <a:pPr marL="566928" indent="-457200">
              <a:buFontTx/>
              <a:buChar char="-"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733977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5554960" cy="2021160"/>
          </a:xfrm>
        </p:spPr>
        <p:txBody>
          <a:bodyPr/>
          <a:lstStyle/>
          <a:p>
            <a:pPr algn="ctr"/>
            <a:r>
              <a:rPr lang="ru-RU" sz="4000" b="1" dirty="0" smtClean="0"/>
              <a:t>Онлайн методы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23376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800" b="1" dirty="0" smtClean="0"/>
              <a:t>Методика </a:t>
            </a:r>
            <a:r>
              <a:rPr lang="ru-RU" sz="2800" b="1" dirty="0" smtClean="0"/>
              <a:t>регистрации движений глаз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xmlns:lc="http://schemas.openxmlformats.org/drawingml/2006/lockedCanvas" id="{DD69C51D-5675-4B88-A14F-3BA3FBF41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0" r="12500"/>
          <a:stretch/>
        </p:blipFill>
        <p:spPr>
          <a:xfrm>
            <a:off x="5508104" y="2489852"/>
            <a:ext cx="3635896" cy="3667248"/>
          </a:xfrm>
          <a:prstGeom prst="flowChartConnector">
            <a:avLst/>
          </a:prstGeom>
          <a:ln w="38100">
            <a:solidFill>
              <a:srgbClr val="3C008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23528" y="2564904"/>
            <a:ext cx="5472608" cy="3815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420"/>
              </a:spcAft>
            </a:pPr>
            <a:r>
              <a:rPr lang="ru-RU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Аппарат, который используется в Институте когнитивных исследований СПбГУ:</a:t>
            </a:r>
            <a:endParaRPr lang="ru-RU" b="1" dirty="0">
              <a:solidFill>
                <a:srgbClr val="3C008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>
              <a:lnSpc>
                <a:spcPct val="115000"/>
              </a:lnSpc>
              <a:spcAft>
                <a:spcPts val="420"/>
              </a:spcAft>
            </a:pPr>
            <a:r>
              <a:rPr lang="en" b="1" dirty="0" smtClean="0">
                <a:solidFill>
                  <a:srgbClr val="3C008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EyeLink </a:t>
            </a:r>
            <a:r>
              <a:rPr lang="en" b="1" dirty="0">
                <a:solidFill>
                  <a:srgbClr val="3C008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1000 Plus</a:t>
            </a:r>
          </a:p>
          <a:p>
            <a:pPr marL="285750" indent="-285750">
              <a:lnSpc>
                <a:spcPct val="115000"/>
              </a:lnSpc>
              <a:spcAft>
                <a:spcPts val="420"/>
              </a:spcAft>
              <a:buFont typeface="Arial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Инфракрасные лучи, направленные на глаза читающего, создают на поверхности роговицы блики. </a:t>
            </a:r>
          </a:p>
          <a:p>
            <a:pPr marL="285750" indent="-285750">
              <a:lnSpc>
                <a:spcPct val="115000"/>
              </a:lnSpc>
              <a:spcAft>
                <a:spcPts val="420"/>
              </a:spcAft>
              <a:buFont typeface="Arial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Камера фокусируется на бликах и записывает перемещение взгляда.</a:t>
            </a:r>
            <a:endParaRPr lang="ru-RU" sz="1600" dirty="0"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420"/>
              </a:spcAft>
              <a:buFont typeface="Arial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Программное обеспечение </a:t>
            </a:r>
            <a:r>
              <a:rPr lang="ru-RU" sz="1600" dirty="0"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обрабатывает полученные изображения, рассчитывает угол зрения и переводит эту информацию в графический вид. </a:t>
            </a:r>
          </a:p>
        </p:txBody>
      </p:sp>
    </p:spTree>
    <p:extLst>
      <p:ext uri="{BB962C8B-B14F-4D97-AF65-F5344CB8AC3E}">
        <p14:creationId xmlns:p14="http://schemas.microsoft.com/office/powerpoint/2010/main" val="2926806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699791" y="116632"/>
            <a:ext cx="6444209" cy="792088"/>
          </a:xfrm>
        </p:spPr>
        <p:txBody>
          <a:bodyPr/>
          <a:lstStyle/>
          <a:p>
            <a:pPr algn="ctr"/>
            <a:r>
              <a:rPr lang="ru-RU" sz="3600" b="1" dirty="0" smtClean="0"/>
              <a:t>Чтение рекламных плакатов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531418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6840760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79514" y="5589300"/>
            <a:ext cx="878497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i="1" dirty="0" err="1" smtClean="0"/>
              <a:t>Konovalova</a:t>
            </a:r>
            <a:r>
              <a:rPr lang="en-US" sz="1400" i="1" dirty="0" smtClean="0"/>
              <a:t> </a:t>
            </a:r>
            <a:r>
              <a:rPr lang="en-US" sz="1400" i="1" dirty="0"/>
              <a:t>A</a:t>
            </a:r>
            <a:r>
              <a:rPr lang="en-US" sz="1400" i="1" dirty="0" smtClean="0"/>
              <a:t>.</a:t>
            </a:r>
            <a:r>
              <a:rPr lang="ru-RU" sz="1400" i="1" dirty="0" smtClean="0"/>
              <a:t>,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Petrova</a:t>
            </a:r>
            <a:r>
              <a:rPr lang="en-US" sz="1400" i="1" dirty="0" smtClean="0"/>
              <a:t> </a:t>
            </a:r>
            <a:r>
              <a:rPr lang="en-US" sz="1400" i="1" dirty="0"/>
              <a:t>T. </a:t>
            </a:r>
            <a:r>
              <a:rPr lang="en-US" sz="1400" dirty="0" smtClean="0"/>
              <a:t>Pun </a:t>
            </a:r>
            <a:r>
              <a:rPr lang="en-US" sz="1400" dirty="0"/>
              <a:t>processing in advertising posters: evidence from eye tracking. </a:t>
            </a:r>
            <a:r>
              <a:rPr lang="ru-RU" sz="1400" dirty="0" err="1"/>
              <a:t>Journal</a:t>
            </a:r>
            <a:r>
              <a:rPr lang="ru-RU" sz="1400" dirty="0"/>
              <a:t> of </a:t>
            </a:r>
            <a:r>
              <a:rPr lang="ru-RU" sz="1400" dirty="0" err="1"/>
              <a:t>Eye</a:t>
            </a:r>
            <a:r>
              <a:rPr lang="ru-RU" sz="1400" dirty="0"/>
              <a:t> </a:t>
            </a:r>
            <a:r>
              <a:rPr lang="ru-RU" sz="1400" dirty="0" err="1"/>
              <a:t>Movement</a:t>
            </a:r>
            <a:r>
              <a:rPr lang="ru-RU" sz="1400" dirty="0"/>
              <a:t> Research, </a:t>
            </a:r>
            <a:r>
              <a:rPr lang="en-US" sz="1400" dirty="0" smtClean="0"/>
              <a:t>2023</a:t>
            </a:r>
            <a:r>
              <a:rPr lang="ru-RU" sz="1400" dirty="0" smtClean="0"/>
              <a:t>, 16</a:t>
            </a:r>
            <a:r>
              <a:rPr lang="ru-RU" sz="1400" dirty="0"/>
              <a:t>(3):5. </a:t>
            </a:r>
            <a:r>
              <a:rPr lang="ru-RU" sz="1400" dirty="0" err="1"/>
              <a:t>https</a:t>
            </a:r>
            <a:r>
              <a:rPr lang="ru-RU" sz="1400" dirty="0"/>
              <a:t>://</a:t>
            </a:r>
            <a:r>
              <a:rPr lang="ru-RU" sz="1400" dirty="0" err="1"/>
              <a:t>doi.org</a:t>
            </a:r>
            <a:r>
              <a:rPr lang="ru-RU" sz="1400" dirty="0"/>
              <a:t>/10.16910/jemr.16.3.5 </a:t>
            </a:r>
            <a:endParaRPr lang="ru-RU" sz="1400" dirty="0" smtClean="0"/>
          </a:p>
          <a:p>
            <a:pPr marL="0" lvl="1">
              <a:defRPr/>
            </a:pPr>
            <a:r>
              <a:rPr lang="en-US" sz="1400" i="1" dirty="0" err="1">
                <a:latin typeface="Times"/>
                <a:cs typeface="Times"/>
              </a:rPr>
              <a:t>Konovlova</a:t>
            </a:r>
            <a:r>
              <a:rPr lang="en-US" sz="1400" i="1" dirty="0">
                <a:latin typeface="Times"/>
                <a:cs typeface="Times"/>
              </a:rPr>
              <a:t> A., </a:t>
            </a:r>
            <a:r>
              <a:rPr lang="en-US" sz="1400" i="1" dirty="0" err="1">
                <a:latin typeface="Times"/>
                <a:cs typeface="Times"/>
              </a:rPr>
              <a:t>Petrova</a:t>
            </a:r>
            <a:r>
              <a:rPr lang="en-US" sz="1400" i="1" dirty="0">
                <a:latin typeface="Times"/>
                <a:cs typeface="Times"/>
              </a:rPr>
              <a:t> </a:t>
            </a:r>
            <a:r>
              <a:rPr lang="en-US" sz="1400" i="1" dirty="0" err="1">
                <a:latin typeface="Times"/>
                <a:cs typeface="Times"/>
              </a:rPr>
              <a:t>Т</a:t>
            </a:r>
            <a:r>
              <a:rPr lang="en-US" sz="1400" i="1" dirty="0" smtClean="0">
                <a:latin typeface="Times"/>
                <a:cs typeface="Times"/>
              </a:rPr>
              <a:t>. </a:t>
            </a:r>
            <a:r>
              <a:rPr lang="en-US" sz="1400" dirty="0">
                <a:latin typeface="Times"/>
                <a:cs typeface="Times"/>
              </a:rPr>
              <a:t>Lexical ambiguity in slogans: Does it make a polycode text easier to recognize? // Proceedings of the 4</a:t>
            </a:r>
            <a:r>
              <a:rPr lang="en-US" sz="1400" baseline="30000" dirty="0">
                <a:latin typeface="Times"/>
                <a:cs typeface="Times"/>
              </a:rPr>
              <a:t>th</a:t>
            </a:r>
            <a:r>
              <a:rPr lang="en-US" sz="1400" dirty="0">
                <a:latin typeface="Times"/>
                <a:cs typeface="Times"/>
              </a:rPr>
              <a:t> International Conference on Neurobiology of Speech and Language. St. Petersburg, 2020, p. 54‑55.</a:t>
            </a:r>
            <a:endParaRPr lang="ru-RU" sz="1400" dirty="0">
              <a:latin typeface="Times"/>
              <a:cs typeface="Times"/>
            </a:endParaRPr>
          </a:p>
          <a:p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6516216" cy="936104"/>
          </a:xfrm>
        </p:spPr>
        <p:txBody>
          <a:bodyPr/>
          <a:lstStyle/>
          <a:p>
            <a:pPr algn="ctr"/>
            <a:r>
              <a:rPr lang="ru-RU" sz="3600" b="1" dirty="0" smtClean="0"/>
              <a:t>Чтение рекламных плакатов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531418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4" y="1196752"/>
            <a:ext cx="2880320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1196752"/>
            <a:ext cx="2736304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97" y="3284984"/>
            <a:ext cx="2798605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85044"/>
            <a:ext cx="2664296" cy="20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2771800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7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4" y="3212976"/>
            <a:ext cx="2880320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9597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>
            <a:spLocks noGrp="1"/>
          </p:cNvSpPr>
          <p:nvPr>
            <p:ph type="ctrTitle"/>
          </p:nvPr>
        </p:nvSpPr>
        <p:spPr>
          <a:xfrm>
            <a:off x="2699792" y="1"/>
            <a:ext cx="6444208" cy="11247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b="1" dirty="0">
                <a:latin typeface="Calibri"/>
                <a:ea typeface="Calibri"/>
                <a:cs typeface="Calibri"/>
                <a:sym typeface="Calibri"/>
              </a:rPr>
              <a:t>Средства привлечения внимания</a:t>
            </a:r>
            <a:endParaRPr sz="34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30"/>
          <p:cNvSpPr txBox="1">
            <a:spLocks noGrp="1"/>
          </p:cNvSpPr>
          <p:nvPr>
            <p:ph type="subTitle" idx="1"/>
          </p:nvPr>
        </p:nvSpPr>
        <p:spPr>
          <a:xfrm>
            <a:off x="311700" y="1527367"/>
            <a:ext cx="8520600" cy="46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lang="ru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цвет</a:t>
            </a:r>
            <a:endParaRPr sz="3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lang="ru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картинка</a:t>
            </a:r>
            <a:endParaRPr sz="3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lang="ru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расположение</a:t>
            </a:r>
            <a:endParaRPr sz="3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lang="ru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sz="3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lang="ru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языковая игра</a:t>
            </a:r>
            <a:endParaRPr sz="3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032" y="1340768"/>
            <a:ext cx="3939009" cy="368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520" y="1340768"/>
            <a:ext cx="3980000" cy="374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79512" y="5517232"/>
            <a:ext cx="5385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dirty="0" smtClean="0"/>
              <a:t>Цвет</a:t>
            </a:r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Картинка</a:t>
            </a:r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Расположение</a:t>
            </a:r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Языковая игра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195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260648"/>
            <a:ext cx="5915000" cy="1949152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Языковая игра</a:t>
            </a:r>
            <a:endParaRPr lang="ru-RU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84785"/>
            <a:ext cx="8568952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Языковая игра </a:t>
            </a:r>
            <a:r>
              <a:rPr lang="ru-RU" dirty="0"/>
              <a:t>(</a:t>
            </a:r>
            <a:r>
              <a:rPr lang="ru-RU" dirty="0" smtClean="0"/>
              <a:t>сравнение, метафора, риторический вопрос, перифраз, гипербола)- эффективный способ </a:t>
            </a:r>
            <a:r>
              <a:rPr lang="ru-RU" dirty="0"/>
              <a:t>создания привлекательного и запоминающегося </a:t>
            </a:r>
            <a:r>
              <a:rPr lang="ru-RU" dirty="0" err="1"/>
              <a:t>поликодового</a:t>
            </a:r>
            <a:r>
              <a:rPr lang="ru-RU" dirty="0"/>
              <a:t> </a:t>
            </a:r>
            <a:r>
              <a:rPr lang="ru-RU" dirty="0" smtClean="0"/>
              <a:t>текста (рекламного плаката). </a:t>
            </a:r>
          </a:p>
          <a:p>
            <a:pPr marL="0" indent="0">
              <a:buNone/>
            </a:pPr>
            <a:r>
              <a:rPr lang="ru-RU" dirty="0"/>
              <a:t>Т</a:t>
            </a:r>
            <a:r>
              <a:rPr lang="ru-RU" dirty="0" smtClean="0"/>
              <a:t>ип </a:t>
            </a:r>
            <a:r>
              <a:rPr lang="ru-RU" dirty="0"/>
              <a:t>рекламируемого продукта </a:t>
            </a:r>
            <a:r>
              <a:rPr lang="ru-RU" dirty="0" smtClean="0"/>
              <a:t>влияет </a:t>
            </a:r>
            <a:r>
              <a:rPr lang="ru-RU" dirty="0"/>
              <a:t>на процесс восприятия рекламы людьми [Коновалова и др. 2021].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39049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824" y="0"/>
            <a:ext cx="5698976" cy="2209800"/>
          </a:xfrm>
        </p:spPr>
        <p:txBody>
          <a:bodyPr>
            <a:normAutofit/>
          </a:bodyPr>
          <a:lstStyle/>
          <a:p>
            <a:r>
              <a:rPr lang="ru-RU" sz="4400" b="1" dirty="0"/>
              <a:t>Цель исследования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372" y="2028615"/>
            <a:ext cx="7197635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</a:t>
            </a:r>
            <a:r>
              <a:rPr lang="ru-RU" dirty="0" smtClean="0"/>
              <a:t>зучение </a:t>
            </a:r>
            <a:r>
              <a:rPr lang="ru-RU" dirty="0"/>
              <a:t>влияния приемов языковой игры </a:t>
            </a:r>
            <a:r>
              <a:rPr lang="ru-RU" dirty="0" smtClean="0"/>
              <a:t>в текстах </a:t>
            </a:r>
            <a:r>
              <a:rPr lang="ru-RU" dirty="0"/>
              <a:t>социальной (общественной, некоммерческой) рекламы на ее восприятие носителями русского языка.</a:t>
            </a:r>
            <a:r>
              <a:rPr lang="ru-RU" dirty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39049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6192688" cy="63408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Материал исследования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72816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30 </a:t>
            </a:r>
            <a:r>
              <a:rPr lang="ru-RU" sz="2800" dirty="0" err="1"/>
              <a:t>поликодовых</a:t>
            </a:r>
            <a:r>
              <a:rPr lang="ru-RU" sz="2800" dirty="0"/>
              <a:t> плакатов социальной рекламы, размещенные в Санкт-Петербурге с 2020 по 2022 год, содержащие элементы того или иного вида </a:t>
            </a:r>
            <a:r>
              <a:rPr lang="ru-RU" sz="2800" dirty="0" smtClean="0"/>
              <a:t>языковой игры.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59415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7E09CA6-4903-422B-AAD4-FE60FFB29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ru-RU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5" name="Рисунок 1">
            <a:extLst>
              <a:ext uri="{FF2B5EF4-FFF2-40B4-BE49-F238E27FC236}">
                <a16:creationId xmlns="" xmlns:a16="http://schemas.microsoft.com/office/drawing/2014/main" id="{9F1F5DE2-3445-4900-BE8B-14451E483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08" y="1839695"/>
            <a:ext cx="239315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79A5D93-DF6A-4A21-B179-98CEDE25015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267" y="1794915"/>
            <a:ext cx="2393156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EE7EF93-C9F6-42BC-870B-4297EAC4E8D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68" y="1818105"/>
            <a:ext cx="2426018" cy="1643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F13DC77-761F-456C-B40F-2AA91D20AE6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27" y="4018107"/>
            <a:ext cx="2586514" cy="179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C6E3401-4FF9-498F-BA0C-E763A551657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18107"/>
            <a:ext cx="2730137" cy="17957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3C055B1-8683-4693-A0A1-C079CFADC427}"/>
              </a:ext>
            </a:extLst>
          </p:cNvPr>
          <p:cNvSpPr txBox="1">
            <a:spLocks/>
          </p:cNvSpPr>
          <p:nvPr/>
        </p:nvSpPr>
        <p:spPr>
          <a:xfrm>
            <a:off x="628650" y="365129"/>
            <a:ext cx="824756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Материал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исследования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Calibri Ligh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F4B8DE86-0043-456D-8D8D-46397A4C1FFF}"/>
              </a:ext>
            </a:extLst>
          </p:cNvPr>
          <p:cNvSpPr txBox="1">
            <a:spLocks/>
          </p:cNvSpPr>
          <p:nvPr/>
        </p:nvSpPr>
        <p:spPr>
          <a:xfrm>
            <a:off x="1027365" y="3526778"/>
            <a:ext cx="1244238" cy="338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prstClr val="black"/>
                </a:solidFill>
                <a:latin typeface="Calibri"/>
              </a:rPr>
              <a:t>Тематика «Дети»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683288D9-A4BC-4AF3-B9F4-30CD99C9C9DE}"/>
              </a:ext>
            </a:extLst>
          </p:cNvPr>
          <p:cNvSpPr txBox="1">
            <a:spLocks/>
          </p:cNvSpPr>
          <p:nvPr/>
        </p:nvSpPr>
        <p:spPr>
          <a:xfrm>
            <a:off x="3895826" y="3526776"/>
            <a:ext cx="1623263" cy="38704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prstClr val="black"/>
                </a:solidFill>
                <a:latin typeface="Calibri"/>
              </a:rPr>
              <a:t>Тематика «Экология»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D10861AE-A592-44CD-AFC4-2312270E6290}"/>
              </a:ext>
            </a:extLst>
          </p:cNvPr>
          <p:cNvSpPr txBox="1">
            <a:spLocks/>
          </p:cNvSpPr>
          <p:nvPr/>
        </p:nvSpPr>
        <p:spPr>
          <a:xfrm>
            <a:off x="6774552" y="3503351"/>
            <a:ext cx="1623263" cy="338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prstClr val="black"/>
                </a:solidFill>
                <a:latin typeface="Calibri"/>
              </a:rPr>
              <a:t>Тематика «Наркотики»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E791291B-9911-484B-896C-ABBA7C1F9F75}"/>
              </a:ext>
            </a:extLst>
          </p:cNvPr>
          <p:cNvSpPr txBox="1">
            <a:spLocks/>
          </p:cNvSpPr>
          <p:nvPr/>
        </p:nvSpPr>
        <p:spPr>
          <a:xfrm>
            <a:off x="1520120" y="5971603"/>
            <a:ext cx="1817471" cy="338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prstClr val="black"/>
                </a:solidFill>
                <a:latin typeface="Calibri"/>
              </a:rPr>
              <a:t>Тематика «Коронавирус»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9FBAFF57-D257-4E3A-B5E2-7002F567B141}"/>
              </a:ext>
            </a:extLst>
          </p:cNvPr>
          <p:cNvSpPr txBox="1">
            <a:spLocks/>
          </p:cNvSpPr>
          <p:nvPr/>
        </p:nvSpPr>
        <p:spPr>
          <a:xfrm>
            <a:off x="5135267" y="5942601"/>
            <a:ext cx="1817471" cy="338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prstClr val="black"/>
                </a:solidFill>
                <a:latin typeface="Calibri"/>
              </a:rPr>
              <a:t>Тематика «Вождение»</a:t>
            </a:r>
          </a:p>
        </p:txBody>
      </p:sp>
    </p:spTree>
    <p:extLst>
      <p:ext uri="{BB962C8B-B14F-4D97-AF65-F5344CB8AC3E}">
        <p14:creationId xmlns:p14="http://schemas.microsoft.com/office/powerpoint/2010/main" val="3008314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EDBB34-F045-4D31-958E-2828941D8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Материал исследования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479DF8-662E-4AD3-97A0-6E2A5E3AC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674" y="1781492"/>
            <a:ext cx="7757705" cy="1170124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/>
              <a:t>Всего было просмотрено более 500 плакатов. </a:t>
            </a:r>
          </a:p>
          <a:p>
            <a:r>
              <a:rPr lang="ru-RU" sz="2400" dirty="0"/>
              <a:t>Стимульный материал: 60 плакатов социальной рекламы, 30 содержат ЯИ, 30 – нет. Пара для каждого плаката создавалась вручную с помощью программы </a:t>
            </a:r>
            <a:r>
              <a:rPr lang="en-US" sz="2400" dirty="0" err="1"/>
              <a:t>Figma</a:t>
            </a:r>
            <a:r>
              <a:rPr lang="en-US" sz="2400" dirty="0"/>
              <a:t>.</a:t>
            </a:r>
            <a:endParaRPr lang="ru-RU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41F3AE2-6F1A-412F-834D-16D6C66EC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40807"/>
            <a:ext cx="3846685" cy="25644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10A6686-9AB3-4686-A8CF-CDF5509D1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258" y="3204754"/>
            <a:ext cx="3700599" cy="246706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D7B5C44C-A26B-41FC-B24A-7846BBDA2712}"/>
              </a:ext>
            </a:extLst>
          </p:cNvPr>
          <p:cNvSpPr txBox="1">
            <a:spLocks/>
          </p:cNvSpPr>
          <p:nvPr/>
        </p:nvSpPr>
        <p:spPr>
          <a:xfrm>
            <a:off x="911163" y="5738010"/>
            <a:ext cx="3197135" cy="338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/>
              <a:t>С языковой игрой (Риторический вопрос)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7AC98B49-2B58-4CAC-A750-60C8126029AA}"/>
              </a:ext>
            </a:extLst>
          </p:cNvPr>
          <p:cNvSpPr txBox="1">
            <a:spLocks/>
          </p:cNvSpPr>
          <p:nvPr/>
        </p:nvSpPr>
        <p:spPr>
          <a:xfrm>
            <a:off x="5876409" y="5738010"/>
            <a:ext cx="1528355" cy="338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/>
              <a:t>Без языковой игры</a:t>
            </a:r>
          </a:p>
        </p:txBody>
      </p:sp>
    </p:spTree>
    <p:extLst>
      <p:ext uri="{BB962C8B-B14F-4D97-AF65-F5344CB8AC3E}">
        <p14:creationId xmlns:p14="http://schemas.microsoft.com/office/powerpoint/2010/main" val="2032140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260648"/>
            <a:ext cx="5915000" cy="194915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Участники исследования</a:t>
            </a:r>
            <a:endParaRPr lang="ru-RU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372" y="2028615"/>
            <a:ext cx="7197635" cy="4023360"/>
          </a:xfrm>
        </p:spPr>
        <p:txBody>
          <a:bodyPr>
            <a:normAutofit/>
          </a:bodyPr>
          <a:lstStyle/>
          <a:p>
            <a:r>
              <a:rPr lang="ru-RU" dirty="0"/>
              <a:t>Всего 50 человек: </a:t>
            </a:r>
          </a:p>
          <a:p>
            <a:pPr marL="0" indent="0">
              <a:buNone/>
            </a:pPr>
            <a:r>
              <a:rPr lang="ru-RU" dirty="0"/>
              <a:t> 12 мужчин и 38 женщин от 16 до 52 лет, носители русского языка разных профессий и из разных регионов России (Санкт-Петербург, Ленинградская область, Москва, Челябинск, Омск и др.).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27595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0"/>
            <a:ext cx="6203032" cy="2209800"/>
          </a:xfrm>
        </p:spPr>
        <p:txBody>
          <a:bodyPr>
            <a:normAutofit/>
          </a:bodyPr>
          <a:lstStyle/>
          <a:p>
            <a:r>
              <a:rPr lang="ru-RU" b="1" dirty="0" smtClean="0"/>
              <a:t>Ход эксперимента</a:t>
            </a:r>
            <a:endParaRPr lang="ru-RU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372" y="2028615"/>
            <a:ext cx="7197635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2 </a:t>
            </a:r>
            <a:r>
              <a:rPr lang="ru-RU" dirty="0"/>
              <a:t>протокола опроса на платформе </a:t>
            </a:r>
            <a:r>
              <a:rPr lang="en-US" dirty="0"/>
              <a:t>Google forms.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Предлагалось написать наборы из 5-7 ключевых слов к каждому из 30 плакатов, а затем оценить </a:t>
            </a:r>
            <a:r>
              <a:rPr lang="ru-RU" u="sng" dirty="0"/>
              <a:t>актуальность</a:t>
            </a:r>
            <a:r>
              <a:rPr lang="ru-RU" dirty="0"/>
              <a:t> и </a:t>
            </a:r>
            <a:r>
              <a:rPr lang="ru-RU" u="sng" dirty="0"/>
              <a:t>привлекательность</a:t>
            </a:r>
            <a:r>
              <a:rPr lang="ru-RU" dirty="0"/>
              <a:t> плаката по шкале от 1 до 5. 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83075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0"/>
            <a:ext cx="5915000" cy="2209800"/>
          </a:xfrm>
        </p:spPr>
        <p:txBody>
          <a:bodyPr>
            <a:normAutofit/>
          </a:bodyPr>
          <a:lstStyle/>
          <a:p>
            <a:r>
              <a:rPr lang="ru-RU" b="1" dirty="0" smtClean="0"/>
              <a:t>Методы</a:t>
            </a:r>
            <a:endParaRPr lang="ru-RU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372" y="2028615"/>
            <a:ext cx="7197635" cy="40233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Определение истинного набора ключевых слов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Методика семантического дифференциала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99202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0"/>
            <a:ext cx="5915000" cy="2209800"/>
          </a:xfrm>
        </p:spPr>
        <p:txBody>
          <a:bodyPr>
            <a:normAutofit/>
          </a:bodyPr>
          <a:lstStyle/>
          <a:p>
            <a:r>
              <a:rPr lang="ru-RU" b="1" dirty="0" smtClean="0"/>
              <a:t>Ключевые слова</a:t>
            </a:r>
            <a:endParaRPr lang="ru-RU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372" y="2028615"/>
            <a:ext cx="8048100" cy="40233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Всего: 8638 ключевых слов для 60 плакатов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После обработки: 7983 ключевых слова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Количество разных ответов: 2884 слова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54436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0"/>
            <a:ext cx="5915000" cy="2209800"/>
          </a:xfrm>
        </p:spPr>
        <p:txBody>
          <a:bodyPr>
            <a:normAutofit/>
          </a:bodyPr>
          <a:lstStyle/>
          <a:p>
            <a:r>
              <a:rPr lang="ru-RU" b="1" dirty="0" smtClean="0"/>
              <a:t>Ключевые слова</a:t>
            </a:r>
            <a:endParaRPr lang="ru-RU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49518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исключались служебные части речи, </a:t>
            </a:r>
            <a:endParaRPr lang="ru-RU" dirty="0" smtClean="0"/>
          </a:p>
          <a:p>
            <a:r>
              <a:rPr lang="ru-RU" dirty="0" smtClean="0"/>
              <a:t>ключевые </a:t>
            </a:r>
            <a:r>
              <a:rPr lang="ru-RU" dirty="0"/>
              <a:t>слова сводились к словарной форме (</a:t>
            </a:r>
            <a:r>
              <a:rPr lang="ru-RU" i="1" dirty="0"/>
              <a:t>переходят – переходить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объединялись </a:t>
            </a:r>
            <a:r>
              <a:rPr lang="ru-RU" dirty="0"/>
              <a:t>однокоренные слова (</a:t>
            </a:r>
            <a:r>
              <a:rPr lang="ru-RU" i="1" dirty="0"/>
              <a:t>ответственный – ответственность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словосочетания </a:t>
            </a:r>
            <a:r>
              <a:rPr lang="ru-RU" dirty="0"/>
              <a:t>делились на слова, входящие в них (</a:t>
            </a:r>
            <a:r>
              <a:rPr lang="ru-RU" i="1" dirty="0"/>
              <a:t>социальная реклама – социальная </a:t>
            </a:r>
            <a:r>
              <a:rPr lang="ru-RU" dirty="0"/>
              <a:t>и</a:t>
            </a:r>
            <a:r>
              <a:rPr lang="ru-RU" i="1" dirty="0"/>
              <a:t> реклама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словосочетания </a:t>
            </a:r>
            <a:r>
              <a:rPr lang="ru-RU" dirty="0"/>
              <a:t>«существительное + числительное» сводились к существительному (</a:t>
            </a:r>
            <a:r>
              <a:rPr lang="ru-RU" i="1" dirty="0"/>
              <a:t>5 метров – метры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аббревиатуры </a:t>
            </a:r>
            <a:r>
              <a:rPr lang="ru-RU" dirty="0"/>
              <a:t>считались за одно слово (</a:t>
            </a:r>
            <a:r>
              <a:rPr lang="ru-RU" i="1" dirty="0"/>
              <a:t>ПДД</a:t>
            </a:r>
            <a:r>
              <a:rPr lang="ru-RU" dirty="0"/>
              <a:t>).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41290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0"/>
            <a:ext cx="5915000" cy="2209800"/>
          </a:xfrm>
        </p:spPr>
        <p:txBody>
          <a:bodyPr>
            <a:normAutofit/>
          </a:bodyPr>
          <a:lstStyle/>
          <a:p>
            <a:r>
              <a:rPr lang="ru-RU" b="1" dirty="0" smtClean="0"/>
              <a:t>Ключевые слова</a:t>
            </a:r>
            <a:endParaRPr lang="ru-RU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4951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истинные наборы ключевых слов входили ключевые слова, которые встречались в ответах не менее чем 30% респондентов.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Слова делились на 3 группы, они могли относиться: 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 тексту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 иллюстрации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 ассоциации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63836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2FA479-9F53-4F09-AF93-8454F7D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0"/>
            <a:ext cx="6372200" cy="22098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Результаты. Ключевые сло</a:t>
            </a:r>
            <a:r>
              <a:rPr lang="ru-RU" sz="3200" b="1" dirty="0" smtClean="0"/>
              <a:t>ва</a:t>
            </a:r>
            <a:endParaRPr lang="ru-RU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365EF5-508C-4746-BF5F-1164ADDC6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6792"/>
            <a:ext cx="8712968" cy="511256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Респонденты чаще обращаются к текстовой части плаката для выделения ключевых слов, вне зависимости от того, содержится ли в слогане языковая игра или нет. 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Наличие языковой игры не влияет на вариативность ответов респондентов при выделении ключевых слов. 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Общее количество выделенных ключевых слов для плакатов с ЯИ выше, чем для плакатов, не содержащих языковой игры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ru-RU" dirty="0" smtClean="0"/>
              <a:t>Согласованность </a:t>
            </a:r>
            <a:r>
              <a:rPr lang="ru-RU" dirty="0"/>
              <a:t>ответов участников в выделении КС (респонденты чаще обращали внимание на одни и те же компоненты плакатов и выражали их в своих наборах ключевых слов) зависит от тематики социальной рекламы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17668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="" xmlns:a16="http://schemas.microsoft.com/office/drawing/2014/main" id="{FE1CFE1F-36B4-4D79-867E-7EDDF8842A77}"/>
              </a:ext>
            </a:extLst>
          </p:cNvPr>
          <p:cNvSpPr txBox="1">
            <a:spLocks/>
          </p:cNvSpPr>
          <p:nvPr/>
        </p:nvSpPr>
        <p:spPr>
          <a:xfrm>
            <a:off x="628653" y="1532227"/>
            <a:ext cx="7197635" cy="40233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BD7EA22-8B76-4DB7-B9E3-18E8EF6CD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1412778"/>
            <a:ext cx="7632848" cy="467088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30A9DC58-EF92-4CC6-AE6D-5AB24F8345C3}"/>
              </a:ext>
            </a:extLst>
          </p:cNvPr>
          <p:cNvSpPr txBox="1">
            <a:spLocks/>
          </p:cNvSpPr>
          <p:nvPr/>
        </p:nvSpPr>
        <p:spPr>
          <a:xfrm>
            <a:off x="683569" y="2"/>
            <a:ext cx="7660331" cy="13923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Согласованность ответов участников эксперимента в выделении КС зависит от тематики социальной рекламы.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981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3DACE8-1266-4F0D-AB3E-BFD6D0CB5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260648"/>
            <a:ext cx="6228184" cy="864096"/>
          </a:xfrm>
        </p:spPr>
        <p:txBody>
          <a:bodyPr/>
          <a:lstStyle/>
          <a:p>
            <a:r>
              <a:rPr lang="ru-RU" sz="3200" b="1" dirty="0" smtClean="0"/>
              <a:t>Результаты.</a:t>
            </a:r>
            <a:r>
              <a:rPr lang="ru-RU" sz="3200" b="1" dirty="0"/>
              <a:t> </a:t>
            </a:r>
            <a:r>
              <a:rPr lang="ru-RU" sz="3200" b="1" dirty="0" smtClean="0"/>
              <a:t>Актуальность для респондентов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7EAE1D4-7A3E-4BD3-B14D-AC75B88EF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Д</a:t>
            </a:r>
            <a:r>
              <a:rPr lang="ru-RU" sz="2800" dirty="0" smtClean="0"/>
              <a:t>ля </a:t>
            </a:r>
            <a:r>
              <a:rPr lang="ru-RU" sz="2800" dirty="0"/>
              <a:t>49 из 60 плакатов согласованность оценок респондентов была ниже </a:t>
            </a:r>
            <a:r>
              <a:rPr lang="ru-RU" sz="2800" dirty="0" smtClean="0"/>
              <a:t>средней.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частники </a:t>
            </a:r>
            <a:r>
              <a:rPr lang="ru-RU" sz="2800" dirty="0"/>
              <a:t>очень по-разному оценивали актуальность и частоту встречаемости на улицах города того или иного плаката, </a:t>
            </a:r>
            <a:r>
              <a:rPr lang="ru-RU" sz="2800" b="1" dirty="0"/>
              <a:t>тематика</a:t>
            </a:r>
            <a:r>
              <a:rPr lang="ru-RU" sz="2800" dirty="0"/>
              <a:t> плаката в данном случае </a:t>
            </a:r>
            <a:r>
              <a:rPr lang="ru-RU" sz="2800" b="1" dirty="0"/>
              <a:t>не являлась </a:t>
            </a:r>
            <a:r>
              <a:rPr lang="ru-RU" sz="2800" dirty="0"/>
              <a:t>значимым фактором.</a:t>
            </a:r>
            <a:endParaRPr lang="ru-RU" sz="2800" dirty="0"/>
          </a:p>
          <a:p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517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3DACE8-1266-4F0D-AB3E-BFD6D0CB5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260648"/>
            <a:ext cx="6228184" cy="864096"/>
          </a:xfrm>
        </p:spPr>
        <p:txBody>
          <a:bodyPr/>
          <a:lstStyle/>
          <a:p>
            <a:r>
              <a:rPr lang="ru-RU" sz="3200" b="1" dirty="0" smtClean="0"/>
              <a:t>Результаты.</a:t>
            </a:r>
            <a:r>
              <a:rPr lang="ru-RU" sz="3200" b="1" dirty="0"/>
              <a:t> </a:t>
            </a:r>
            <a:r>
              <a:rPr lang="ru-RU" sz="3200" b="1" dirty="0" smtClean="0"/>
              <a:t>П</a:t>
            </a:r>
            <a:r>
              <a:rPr lang="ru-RU" sz="3200" b="1" dirty="0" smtClean="0"/>
              <a:t>ривлекательность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7EAE1D4-7A3E-4BD3-B14D-AC75B88EF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Среднее значение привлекательности для всех плакатов составило 3,81. Плакаты социальной рекламы по пятибалльной шкале оцениваются носителями русского языка как весьма привлекательные.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481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DC7C68D-3593-4560-A053-70F9D56ED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66351"/>
            <a:ext cx="8892480" cy="45605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6A1F4905-6F4F-44A9-AAE7-C556B7153326}"/>
              </a:ext>
            </a:extLst>
          </p:cNvPr>
          <p:cNvSpPr txBox="1">
            <a:spLocks/>
          </p:cNvSpPr>
          <p:nvPr/>
        </p:nvSpPr>
        <p:spPr>
          <a:xfrm>
            <a:off x="323528" y="5949280"/>
            <a:ext cx="5430660" cy="9087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 –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медиана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 –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полуинтерквантильный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размах </a:t>
            </a:r>
          </a:p>
          <a:p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37A0CC52-DEC7-47BE-B201-392CEB75A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188640"/>
            <a:ext cx="6048672" cy="720080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Результаты эксперимента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718231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8691526-4EBA-48F9-902B-C05A2198F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4" y="829764"/>
            <a:ext cx="8784976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275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097E95E0-C7E1-45D3-9D0B-FAE2B0B9A8BD}"/>
              </a:ext>
            </a:extLst>
          </p:cNvPr>
          <p:cNvSpPr txBox="1">
            <a:spLocks/>
          </p:cNvSpPr>
          <p:nvPr/>
        </p:nvSpPr>
        <p:spPr>
          <a:xfrm>
            <a:off x="395536" y="1340769"/>
            <a:ext cx="7842229" cy="47633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Тематика социальной рекламы – незначимый фактор. Согласие оценок по критерию «частота встречаемости» у респондентов очень низкое.</a:t>
            </a:r>
          </a:p>
          <a:p>
            <a:pPr lvl="0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Острые социальные проблемы («Наркотики», «Опасность вождения»), вызывающие негативные эмоции, приводят к более согласованной оценке содержания плаката.</a:t>
            </a:r>
          </a:p>
          <a:p>
            <a:pPr lvl="0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Наличие в тексте ЯИ не влияет на субъективные оценки привлекательности и актуальности социальной рекламы, но приводит к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бОльшей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согласованности ответов респондентов.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DB571A6-8975-427F-A40A-7F1CB6BDB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808" y="188640"/>
            <a:ext cx="6300192" cy="864096"/>
          </a:xfrm>
        </p:spPr>
        <p:txBody>
          <a:bodyPr>
            <a:normAutofit/>
          </a:bodyPr>
          <a:lstStyle/>
          <a:p>
            <a:r>
              <a:rPr lang="ru-RU" b="1" dirty="0" smtClean="0"/>
              <a:t>Выводы</a:t>
            </a:r>
            <a:r>
              <a:rPr lang="ru-RU" sz="4400" b="1" dirty="0" smtClean="0"/>
              <a:t>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494251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188640"/>
            <a:ext cx="5410944" cy="72008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Выводы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132860"/>
            <a:ext cx="828092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Процесс</a:t>
            </a:r>
            <a:r>
              <a:rPr lang="ru-RU" sz="3200" dirty="0" smtClean="0"/>
              <a:t> </a:t>
            </a:r>
            <a:r>
              <a:rPr lang="ru-RU" sz="3200" dirty="0"/>
              <a:t>восприятия </a:t>
            </a:r>
            <a:r>
              <a:rPr lang="ru-RU" sz="3200" dirty="0" smtClean="0"/>
              <a:t>и понимания </a:t>
            </a:r>
            <a:r>
              <a:rPr lang="ru-RU" sz="3200" dirty="0" err="1" smtClean="0"/>
              <a:t>поликодового</a:t>
            </a:r>
            <a:r>
              <a:rPr lang="ru-RU" sz="3200" dirty="0" smtClean="0"/>
              <a:t> текста </a:t>
            </a:r>
            <a:r>
              <a:rPr lang="ru-RU" sz="3200" dirty="0"/>
              <a:t>зависит от </a:t>
            </a:r>
            <a:r>
              <a:rPr lang="ru-RU" sz="3200" dirty="0" smtClean="0"/>
              <a:t>нескольких</a:t>
            </a:r>
            <a:r>
              <a:rPr lang="ru-RU" sz="3200" dirty="0"/>
              <a:t> </a:t>
            </a:r>
            <a:r>
              <a:rPr lang="ru-RU" sz="3200" dirty="0" smtClean="0"/>
              <a:t>взаимообусловленных и взаимодополняющих факторов:</a:t>
            </a:r>
          </a:p>
          <a:p>
            <a:pPr marL="342900" indent="-342900">
              <a:buFontTx/>
              <a:buChar char="-"/>
            </a:pPr>
            <a:r>
              <a:rPr lang="ru-RU" sz="3200" dirty="0" smtClean="0"/>
              <a:t>тип </a:t>
            </a:r>
            <a:r>
              <a:rPr lang="ru-RU" sz="3200" dirty="0" smtClean="0"/>
              <a:t>текста (тематика плаката)</a:t>
            </a:r>
            <a:endParaRPr lang="ru-RU" sz="3200" dirty="0" smtClean="0"/>
          </a:p>
          <a:p>
            <a:pPr marL="342900" indent="-342900">
              <a:buFontTx/>
              <a:buChar char="-"/>
            </a:pPr>
            <a:r>
              <a:rPr lang="ru-RU" sz="3200" dirty="0" smtClean="0"/>
              <a:t>тип реципиента</a:t>
            </a:r>
            <a:endParaRPr lang="ru-RU" sz="3200" dirty="0" smtClean="0"/>
          </a:p>
          <a:p>
            <a:pPr marL="342900" indent="-342900">
              <a:buFontTx/>
              <a:buChar char="-"/>
            </a:pPr>
            <a:r>
              <a:rPr lang="ru-RU" sz="3200" dirty="0"/>
              <a:t>т</a:t>
            </a:r>
            <a:r>
              <a:rPr lang="ru-RU" sz="3200" dirty="0" smtClean="0"/>
              <a:t>ип инструкции/задания</a:t>
            </a:r>
            <a:endParaRPr lang="ru-RU" sz="3200" dirty="0"/>
          </a:p>
          <a:p>
            <a:pPr lvl="0"/>
            <a:endParaRPr lang="ru-RU" sz="2400" dirty="0" smtClean="0"/>
          </a:p>
          <a:p>
            <a:pPr lvl="0"/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823157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2204924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Браташ</a:t>
            </a:r>
            <a:r>
              <a:rPr lang="ru-RU" sz="2400" dirty="0" smtClean="0">
                <a:solidFill>
                  <a:schemeClr val="bg1"/>
                </a:solidFill>
              </a:rPr>
              <a:t> В.С., </a:t>
            </a:r>
            <a:r>
              <a:rPr lang="ru-RU" sz="2400" dirty="0" err="1" smtClean="0">
                <a:solidFill>
                  <a:schemeClr val="bg1"/>
                </a:solidFill>
              </a:rPr>
              <a:t>Риехакайнен</a:t>
            </a:r>
            <a:r>
              <a:rPr lang="ru-RU" sz="2400" dirty="0" smtClean="0">
                <a:solidFill>
                  <a:schemeClr val="bg1"/>
                </a:solidFill>
              </a:rPr>
              <a:t> Е.И., Петрова Т.Е. </a:t>
            </a:r>
            <a:r>
              <a:rPr lang="ru-RU" sz="2400" b="1" dirty="0" smtClean="0">
                <a:solidFill>
                  <a:schemeClr val="bg1"/>
                </a:solidFill>
              </a:rPr>
              <a:t>Зачем нужны </a:t>
            </a:r>
            <a:r>
              <a:rPr lang="ru-RU" sz="2400" b="1" dirty="0" err="1" smtClean="0">
                <a:solidFill>
                  <a:schemeClr val="bg1"/>
                </a:solidFill>
              </a:rPr>
              <a:t>поликодовые</a:t>
            </a:r>
            <a:r>
              <a:rPr lang="ru-RU" sz="2400" b="1" dirty="0" smtClean="0">
                <a:solidFill>
                  <a:schemeClr val="bg1"/>
                </a:solidFill>
              </a:rPr>
              <a:t> тексты?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724" y="2032000"/>
            <a:ext cx="3052764" cy="47658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44" y="3933056"/>
            <a:ext cx="2780489" cy="25984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31640" y="323746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Купить книгу: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9296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182969"/>
            <a:ext cx="56708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Взгляд кота </a:t>
            </a:r>
            <a:r>
              <a:rPr lang="ru-RU" sz="2400" b="1" dirty="0" err="1" smtClean="0">
                <a:solidFill>
                  <a:schemeClr val="bg1"/>
                </a:solidFill>
              </a:rPr>
              <a:t>Шрёдингера</a:t>
            </a:r>
            <a:r>
              <a:rPr lang="ru-RU" sz="2400" b="1" dirty="0" smtClean="0">
                <a:solidFill>
                  <a:schemeClr val="bg1"/>
                </a:solidFill>
              </a:rPr>
              <a:t>: регистрация движений глаз в  психолингвистических исследованиях / </a:t>
            </a:r>
            <a:r>
              <a:rPr lang="ru-RU" sz="2400" dirty="0" smtClean="0">
                <a:solidFill>
                  <a:schemeClr val="bg1"/>
                </a:solidFill>
              </a:rPr>
              <a:t>под ред.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Т. В. Черниговской, Т. Е. Петровой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0493" y="3911794"/>
            <a:ext cx="1510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Купить книгу: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23" y="4281126"/>
            <a:ext cx="1992115" cy="2171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529" y="2072901"/>
            <a:ext cx="3134989" cy="467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491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Коллективная монография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340798"/>
            <a:ext cx="45365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Черниговская Т.В., Алексеева С.В., </a:t>
            </a:r>
            <a:r>
              <a:rPr lang="ru-RU" sz="2000" i="1" dirty="0" err="1"/>
              <a:t>Дубасова</a:t>
            </a:r>
            <a:r>
              <a:rPr lang="ru-RU" sz="2000" i="1" dirty="0"/>
              <a:t> А.В., Петрова Т.Е., </a:t>
            </a:r>
            <a:endParaRPr lang="ru-RU" sz="2000" i="1" dirty="0" smtClean="0"/>
          </a:p>
          <a:p>
            <a:r>
              <a:rPr lang="ru-RU" sz="2000" i="1" dirty="0" err="1" smtClean="0"/>
              <a:t>Прокопеня</a:t>
            </a:r>
            <a:r>
              <a:rPr lang="ru-RU" sz="2000" i="1" dirty="0" smtClean="0"/>
              <a:t> В.К., </a:t>
            </a:r>
            <a:r>
              <a:rPr lang="ru-RU" sz="2000" i="1" dirty="0"/>
              <a:t>Чернова Д.А.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Взгляд </a:t>
            </a:r>
            <a:r>
              <a:rPr lang="ru-RU" sz="2000" dirty="0"/>
              <a:t>кота Шредингера: регистрация движений глаз в психолингвистических исследованиях. СПб: Изд-во СПбГУ, 2018</a:t>
            </a:r>
            <a:r>
              <a:rPr lang="ru-RU" sz="2000" dirty="0" smtClean="0"/>
              <a:t>. – </a:t>
            </a:r>
            <a:r>
              <a:rPr lang="ru-RU" sz="2000" dirty="0"/>
              <a:t>228 стр.</a:t>
            </a:r>
          </a:p>
        </p:txBody>
      </p:sp>
      <p:pic>
        <p:nvPicPr>
          <p:cNvPr id="8" name="Рисунок 8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8" y="3861048"/>
            <a:ext cx="2304255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8" y="3717032"/>
            <a:ext cx="2480663" cy="2931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8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607" y="1196752"/>
            <a:ext cx="4208423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8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933056"/>
            <a:ext cx="2232248" cy="2592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1213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089836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Петербургский семинар по когнитивным исследованиям: доклады и стенограммы.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Т. 1: 2012-2015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65" y="2089896"/>
            <a:ext cx="3037017" cy="47159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108667"/>
            <a:ext cx="2318916" cy="25158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638" y="3717031"/>
            <a:ext cx="151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Купить книгу: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289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4077132"/>
            <a:ext cx="2435374" cy="262330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50" y="2182969"/>
            <a:ext cx="57428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Петербургский семинар по когнитивным исследованиям: доклады и стенограммы.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 Т. 2: 2016-2017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113386"/>
            <a:ext cx="2880320" cy="46600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600" y="3645024"/>
            <a:ext cx="1510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Купить книгу: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3757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4" y="620688"/>
            <a:ext cx="7416824" cy="1224136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970838"/>
            <a:ext cx="6008216" cy="450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1_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для презентации_4x3_ру</Template>
  <TotalTime>8281</TotalTime>
  <Words>1895</Words>
  <Application>Microsoft Macintosh PowerPoint</Application>
  <PresentationFormat>Экран (4:3)</PresentationFormat>
  <Paragraphs>211</Paragraphs>
  <Slides>44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44</vt:i4>
      </vt:variant>
    </vt:vector>
  </HeadingPairs>
  <TitlesOfParts>
    <vt:vector size="47" baseType="lpstr">
      <vt:lpstr>Тема Office</vt:lpstr>
      <vt:lpstr>Ретро</vt:lpstr>
      <vt:lpstr>1_Ретро</vt:lpstr>
      <vt:lpstr>Презентация PowerPoint</vt:lpstr>
      <vt:lpstr>Понятие текста</vt:lpstr>
      <vt:lpstr>Подход к тексту с позиций психолингвистики</vt:lpstr>
      <vt:lpstr>Уровни восприятия текста</vt:lpstr>
      <vt:lpstr>Свойства текста</vt:lpstr>
      <vt:lpstr>Цельность текста</vt:lpstr>
      <vt:lpstr> 1) исходный развернутый текст 2) подробное изложение содержания текста 3) краткий пересказ 4) аннотация 5) план-конспект 6) набор ключевых слов к тексту 7) развернутый заголовок к тексту 8) поликодовый текст </vt:lpstr>
      <vt:lpstr>Поликодовый текст. Определение</vt:lpstr>
      <vt:lpstr>1) Поликодовый текст   = картинка + письменный текст  2) Мультимодальный текст  = звук + письменный текст  = звук + поликодовый текст</vt:lpstr>
      <vt:lpstr>Типы мультимодальных текстов</vt:lpstr>
      <vt:lpstr>Типы поликодовых текстов</vt:lpstr>
      <vt:lpstr>Поликодовый текст. Вопросы</vt:lpstr>
      <vt:lpstr>Поликодовый текст. Обзор Исследований</vt:lpstr>
      <vt:lpstr>Методы анализа процесса восприятия текста</vt:lpstr>
      <vt:lpstr>Оффлайн методы </vt:lpstr>
      <vt:lpstr>Онлайн методы </vt:lpstr>
      <vt:lpstr>Чтение рекламных плакатов</vt:lpstr>
      <vt:lpstr>Чтение рекламных плакатов</vt:lpstr>
      <vt:lpstr>Средства привлечения внимания</vt:lpstr>
      <vt:lpstr>Языковая игра</vt:lpstr>
      <vt:lpstr>Цель исследования</vt:lpstr>
      <vt:lpstr>Материал исследования</vt:lpstr>
      <vt:lpstr>Презентация PowerPoint</vt:lpstr>
      <vt:lpstr>Материал исследования </vt:lpstr>
      <vt:lpstr>Участники исследования</vt:lpstr>
      <vt:lpstr>Ход эксперимента</vt:lpstr>
      <vt:lpstr>Методы</vt:lpstr>
      <vt:lpstr>Ключевые слова</vt:lpstr>
      <vt:lpstr>Ключевые слова</vt:lpstr>
      <vt:lpstr>Ключевые слова</vt:lpstr>
      <vt:lpstr>Результаты. Ключевые слова</vt:lpstr>
      <vt:lpstr>Презентация PowerPoint</vt:lpstr>
      <vt:lpstr>Результаты. Актуальность для респондентов </vt:lpstr>
      <vt:lpstr>Результаты. Привлекательность </vt:lpstr>
      <vt:lpstr>Результаты эксперимента</vt:lpstr>
      <vt:lpstr>Презентация PowerPoint</vt:lpstr>
      <vt:lpstr>Выводы </vt:lpstr>
      <vt:lpstr>Выводы</vt:lpstr>
      <vt:lpstr>Презентация PowerPoint</vt:lpstr>
      <vt:lpstr>Презентация PowerPoint</vt:lpstr>
      <vt:lpstr>Коллективная монография</vt:lpstr>
      <vt:lpstr>Презентация PowerPoint</vt:lpstr>
      <vt:lpstr>Презентация PowerPoint</vt:lpstr>
      <vt:lpstr>Спасибо за внимание!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Лапшина Надежда Сергеевна</dc:creator>
  <cp:lastModifiedBy>Татьяна</cp:lastModifiedBy>
  <cp:revision>174</cp:revision>
  <dcterms:created xsi:type="dcterms:W3CDTF">2019-07-30T08:15:13Z</dcterms:created>
  <dcterms:modified xsi:type="dcterms:W3CDTF">2024-06-30T17:19:18Z</dcterms:modified>
</cp:coreProperties>
</file>