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Default Extension="docx" ContentType="application/vnd.openxmlformats-officedocument.wordprocessingml.document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emf" ContentType="image/x-emf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Default Extension="vml" ContentType="application/vnd.openxmlformats-officedocument.vmlDrawing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  <p:sldMasterId id="2147483674" r:id="rId2"/>
  </p:sldMasterIdLst>
  <p:notesMasterIdLst>
    <p:notesMasterId r:id="rId44"/>
  </p:notesMasterIdLst>
  <p:sldIdLst>
    <p:sldId id="469" r:id="rId3"/>
    <p:sldId id="498" r:id="rId4"/>
    <p:sldId id="261" r:id="rId5"/>
    <p:sldId id="318" r:id="rId6"/>
    <p:sldId id="259" r:id="rId7"/>
    <p:sldId id="260" r:id="rId8"/>
    <p:sldId id="311" r:id="rId9"/>
    <p:sldId id="305" r:id="rId10"/>
    <p:sldId id="262" r:id="rId11"/>
    <p:sldId id="470" r:id="rId12"/>
    <p:sldId id="433" r:id="rId13"/>
    <p:sldId id="471" r:id="rId14"/>
    <p:sldId id="472" r:id="rId15"/>
    <p:sldId id="473" r:id="rId16"/>
    <p:sldId id="474" r:id="rId17"/>
    <p:sldId id="475" r:id="rId18"/>
    <p:sldId id="476" r:id="rId19"/>
    <p:sldId id="477" r:id="rId20"/>
    <p:sldId id="478" r:id="rId21"/>
    <p:sldId id="479" r:id="rId22"/>
    <p:sldId id="480" r:id="rId23"/>
    <p:sldId id="481" r:id="rId24"/>
    <p:sldId id="482" r:id="rId25"/>
    <p:sldId id="502" r:id="rId26"/>
    <p:sldId id="503" r:id="rId27"/>
    <p:sldId id="485" r:id="rId28"/>
    <p:sldId id="486" r:id="rId29"/>
    <p:sldId id="487" r:id="rId30"/>
    <p:sldId id="501" r:id="rId31"/>
    <p:sldId id="499" r:id="rId32"/>
    <p:sldId id="488" r:id="rId33"/>
    <p:sldId id="490" r:id="rId34"/>
    <p:sldId id="500" r:id="rId35"/>
    <p:sldId id="494" r:id="rId36"/>
    <p:sldId id="489" r:id="rId37"/>
    <p:sldId id="491" r:id="rId38"/>
    <p:sldId id="495" r:id="rId39"/>
    <p:sldId id="496" r:id="rId40"/>
    <p:sldId id="497" r:id="rId41"/>
    <p:sldId id="492" r:id="rId42"/>
    <p:sldId id="493" r:id="rId4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3BBC1C-3BA2-1E3B-6BCE-7A44A2A50E4A}" v="210" dt="2021-11-20T08:50:28.802"/>
    <p1510:client id="{1B20004D-968A-4A8C-59B9-0D1E8655FB2D}" v="106" dt="2021-11-14T13:10:35.528"/>
    <p1510:client id="{35BA4AA9-E024-4143-BB17-270456B618A9}" v="15" dt="2021-12-03T09:30:06.230"/>
    <p1510:client id="{40D18D72-3146-F914-3EE3-1F64A7B7B68F}" v="2" dt="2021-12-03T13:07:58.451"/>
    <p1510:client id="{4B2FA3F8-C7BB-4D8F-A5FA-409B2EF38380}" v="1" dt="2021-11-14T11:22:34.649"/>
    <p1510:client id="{4BCE268F-1D24-D14F-337B-16DA7AC50A8F}" v="11" dt="2021-12-10T08:18:04.662"/>
    <p1510:client id="{6036CCD8-45F2-B8DA-B8DC-BC47D66EB69D}" v="169" dt="2021-11-20T08:17:57.072"/>
    <p1510:client id="{6948E578-19E9-BBA6-BAA8-1321A4545D0D}" v="52" dt="2021-11-14T11:39:50.059"/>
    <p1510:client id="{6FA11135-3942-335A-A170-10CEE8F312D8}" v="20" dt="2021-12-03T12:49:51.357"/>
    <p1510:client id="{8A53369A-AB2B-4F3E-E271-AEB37A1E4C98}" v="601" dt="2021-11-19T09:30:30.301"/>
    <p1510:client id="{9495F5FE-5BC2-96B2-4781-485DF0B26BD1}" v="1698" dt="2021-11-15T23:10:20.906"/>
    <p1510:client id="{99A5BC07-667D-9C04-69DD-5884501694D4}" v="13" dt="2021-12-03T13:01:09.814"/>
    <p1510:client id="{A0298551-2766-5627-EA69-988174E272B6}" v="401" dt="2021-12-24T09:05:35.176"/>
    <p1510:client id="{A823CB1A-52A6-E52C-86D1-C4CC44A9D18C}" v="231" dt="2021-12-24T13:42:27.043"/>
    <p1510:client id="{BEA1B3F4-88D1-DD6A-1AD5-E8E36473C231}" v="43" dt="2021-12-24T14:15:33.367"/>
    <p1510:client id="{CBBC192B-BE2D-40E4-A48A-296A712F7068}" v="113" dt="2021-12-03T06:58:34.274"/>
    <p1510:client id="{D256382E-C90C-64AD-EFD7-9C894E48B2B4}" v="78" dt="2021-12-03T12:42:19.079"/>
    <p1510:client id="{D83C7B3C-02FC-BF3C-C2FE-8BFD8069804C}" v="19" dt="2021-12-10T11:13:54.843"/>
    <p1510:client id="{FC6FDBA6-445A-C5F3-C537-28202907205A}" v="208" dt="2021-12-03T07:46:14.5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313" autoAdjust="0"/>
    <p:restoredTop sz="94660"/>
  </p:normalViewPr>
  <p:slideViewPr>
    <p:cSldViewPr snapToGrid="0">
      <p:cViewPr>
        <p:scale>
          <a:sx n="60" d="100"/>
          <a:sy n="60" d="100"/>
        </p:scale>
        <p:origin x="-1248" y="-22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904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196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66CF52-A5D2-440A-81BD-676DD0C3F4B5}" type="datetimeFigureOut">
              <a:rPr lang="ru-RU"/>
              <a:pPr/>
              <a:t>25.05.2023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5A38B8-64C7-45BA-9783-31268DA4352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32376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99D09C-1FFD-4501-B687-9ECFA289151A}" type="slidenum">
              <a:rPr lang="ru-RU"/>
              <a:pPr/>
              <a:t>1</a:t>
            </a:fld>
            <a:endParaRPr lang="ru-RU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3E32E1-8906-4D01-9B67-AC8B24F2351C}" type="slidenum">
              <a:rPr lang="ru-RU"/>
              <a:pPr/>
              <a:t>2</a:t>
            </a:fld>
            <a:endParaRPr lang="ru-RU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84957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3E32E1-8906-4D01-9B67-AC8B24F2351C}" type="slidenum">
              <a:rPr lang="ru-RU"/>
              <a:pPr/>
              <a:t>3</a:t>
            </a:fld>
            <a:endParaRPr lang="ru-RU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84957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3E32E1-8906-4D01-9B67-AC8B24F2351C}" type="slidenum">
              <a:rPr lang="ru-RU"/>
              <a:pPr/>
              <a:t>4</a:t>
            </a:fld>
            <a:endParaRPr lang="ru-RU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278566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3E32E1-8906-4D01-9B67-AC8B24F2351C}" type="slidenum">
              <a:rPr lang="ru-RU"/>
              <a:pPr/>
              <a:t>5</a:t>
            </a:fld>
            <a:endParaRPr lang="ru-RU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897411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3E32E1-8906-4D01-9B67-AC8B24F2351C}" type="slidenum">
              <a:rPr lang="ru-RU"/>
              <a:pPr/>
              <a:t>6</a:t>
            </a:fld>
            <a:endParaRPr lang="ru-RU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410062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3E32E1-8906-4D01-9B67-AC8B24F2351C}" type="slidenum">
              <a:rPr lang="ru-RU"/>
              <a:pPr/>
              <a:t>7</a:t>
            </a:fld>
            <a:endParaRPr lang="ru-RU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16707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3E32E1-8906-4D01-9B67-AC8B24F2351C}" type="slidenum">
              <a:rPr lang="ru-RU"/>
              <a:pPr/>
              <a:t>8</a:t>
            </a:fld>
            <a:endParaRPr lang="ru-RU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979862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3E32E1-8906-4D01-9B67-AC8B24F2351C}" type="slidenum">
              <a:rPr lang="ru-RU"/>
              <a:pPr/>
              <a:t>9</a:t>
            </a:fld>
            <a:endParaRPr lang="ru-RU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412344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3E32E1-8906-4D01-9B67-AC8B24F2351C}" type="slidenum">
              <a:rPr lang="ru-RU"/>
              <a:pPr/>
              <a:t>10</a:t>
            </a:fld>
            <a:endParaRPr lang="ru-RU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835094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3E32E1-8906-4D01-9B67-AC8B24F2351C}" type="slidenum">
              <a:rPr lang="ru-RU"/>
              <a:pPr/>
              <a:t>11</a:t>
            </a:fld>
            <a:endParaRPr lang="ru-RU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835094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3E32E1-8906-4D01-9B67-AC8B24F2351C}" type="slidenum">
              <a:rPr lang="ru-RU"/>
              <a:pPr/>
              <a:t>12</a:t>
            </a:fld>
            <a:endParaRPr lang="ru-RU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835094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3E32E1-8906-4D01-9B67-AC8B24F2351C}" type="slidenum">
              <a:rPr lang="ru-RU"/>
              <a:pPr/>
              <a:t>13</a:t>
            </a:fld>
            <a:endParaRPr lang="ru-RU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835094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3E32E1-8906-4D01-9B67-AC8B24F2351C}" type="slidenum">
              <a:rPr lang="ru-RU"/>
              <a:pPr/>
              <a:t>14</a:t>
            </a:fld>
            <a:endParaRPr lang="ru-RU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835094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3E32E1-8906-4D01-9B67-AC8B24F2351C}" type="slidenum">
              <a:rPr lang="ru-RU"/>
              <a:pPr/>
              <a:t>15</a:t>
            </a:fld>
            <a:endParaRPr lang="ru-RU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835094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3E32E1-8906-4D01-9B67-AC8B24F2351C}" type="slidenum">
              <a:rPr lang="ru-RU"/>
              <a:pPr/>
              <a:t>16</a:t>
            </a:fld>
            <a:endParaRPr lang="ru-RU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835094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3E32E1-8906-4D01-9B67-AC8B24F2351C}" type="slidenum">
              <a:rPr lang="ru-RU"/>
              <a:pPr/>
              <a:t>17</a:t>
            </a:fld>
            <a:endParaRPr lang="ru-RU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835094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3E32E1-8906-4D01-9B67-AC8B24F2351C}" type="slidenum">
              <a:rPr lang="ru-RU"/>
              <a:pPr/>
              <a:t>18</a:t>
            </a:fld>
            <a:endParaRPr lang="ru-RU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835094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3E32E1-8906-4D01-9B67-AC8B24F2351C}" type="slidenum">
              <a:rPr lang="ru-RU"/>
              <a:pPr/>
              <a:t>19</a:t>
            </a:fld>
            <a:endParaRPr lang="ru-RU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835094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3E32E1-8906-4D01-9B67-AC8B24F2351C}" type="slidenum">
              <a:rPr lang="ru-RU"/>
              <a:pPr/>
              <a:t>20</a:t>
            </a:fld>
            <a:endParaRPr lang="ru-RU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835094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3E32E1-8906-4D01-9B67-AC8B24F2351C}" type="slidenum">
              <a:rPr lang="ru-RU"/>
              <a:pPr/>
              <a:t>21</a:t>
            </a:fld>
            <a:endParaRPr lang="ru-RU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835094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3E32E1-8906-4D01-9B67-AC8B24F2351C}" type="slidenum">
              <a:rPr lang="ru-RU"/>
              <a:pPr/>
              <a:t>22</a:t>
            </a:fld>
            <a:endParaRPr lang="ru-RU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835094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3E32E1-8906-4D01-9B67-AC8B24F2351C}" type="slidenum">
              <a:rPr lang="ru-RU"/>
              <a:pPr/>
              <a:t>23</a:t>
            </a:fld>
            <a:endParaRPr lang="ru-RU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835094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3E32E1-8906-4D01-9B67-AC8B24F2351C}" type="slidenum">
              <a:rPr lang="ru-RU"/>
              <a:pPr/>
              <a:t>24</a:t>
            </a:fld>
            <a:endParaRPr lang="ru-RU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8350941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3E32E1-8906-4D01-9B67-AC8B24F2351C}" type="slidenum">
              <a:rPr lang="ru-RU"/>
              <a:pPr/>
              <a:t>25</a:t>
            </a:fld>
            <a:endParaRPr lang="ru-RU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8350941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3E32E1-8906-4D01-9B67-AC8B24F2351C}" type="slidenum">
              <a:rPr lang="ru-RU"/>
              <a:pPr/>
              <a:t>26</a:t>
            </a:fld>
            <a:endParaRPr lang="ru-RU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835094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3E32E1-8906-4D01-9B67-AC8B24F2351C}" type="slidenum">
              <a:rPr lang="ru-RU"/>
              <a:pPr/>
              <a:t>27</a:t>
            </a:fld>
            <a:endParaRPr lang="ru-RU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8350941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3E32E1-8906-4D01-9B67-AC8B24F2351C}" type="slidenum">
              <a:rPr lang="ru-RU"/>
              <a:pPr/>
              <a:t>28</a:t>
            </a:fld>
            <a:endParaRPr lang="ru-RU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8350941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3E32E1-8906-4D01-9B67-AC8B24F2351C}" type="slidenum">
              <a:rPr lang="ru-RU"/>
              <a:pPr/>
              <a:t>29</a:t>
            </a:fld>
            <a:endParaRPr lang="ru-RU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8350941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3E32E1-8906-4D01-9B67-AC8B24F2351C}" type="slidenum">
              <a:rPr lang="ru-RU"/>
              <a:pPr/>
              <a:t>30</a:t>
            </a:fld>
            <a:endParaRPr lang="ru-RU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8350941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3E32E1-8906-4D01-9B67-AC8B24F2351C}" type="slidenum">
              <a:rPr lang="ru-RU"/>
              <a:pPr/>
              <a:t>31</a:t>
            </a:fld>
            <a:endParaRPr lang="ru-RU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8350941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3E32E1-8906-4D01-9B67-AC8B24F2351C}" type="slidenum">
              <a:rPr lang="ru-RU"/>
              <a:pPr/>
              <a:t>32</a:t>
            </a:fld>
            <a:endParaRPr lang="ru-RU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8350941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3E32E1-8906-4D01-9B67-AC8B24F2351C}" type="slidenum">
              <a:rPr lang="ru-RU"/>
              <a:pPr/>
              <a:t>33</a:t>
            </a:fld>
            <a:endParaRPr lang="ru-RU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8350941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5A38B8-64C7-45BA-9783-31268DA4352C}" type="slidenum">
              <a:rPr lang="ru-RU" smtClean="0"/>
              <a:pPr/>
              <a:t>34</a:t>
            </a:fld>
            <a:endParaRPr lang="ru-RU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3E32E1-8906-4D01-9B67-AC8B24F2351C}" type="slidenum">
              <a:rPr lang="ru-RU"/>
              <a:pPr/>
              <a:t>35</a:t>
            </a:fld>
            <a:endParaRPr lang="ru-RU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8350941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3E32E1-8906-4D01-9B67-AC8B24F2351C}" type="slidenum">
              <a:rPr lang="ru-RU"/>
              <a:pPr/>
              <a:t>36</a:t>
            </a:fld>
            <a:endParaRPr lang="ru-RU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8350941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3E32E1-8906-4D01-9B67-AC8B24F2351C}" type="slidenum">
              <a:rPr lang="ru-RU"/>
              <a:pPr/>
              <a:t>37</a:t>
            </a:fld>
            <a:endParaRPr lang="ru-RU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8350941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3E32E1-8906-4D01-9B67-AC8B24F2351C}" type="slidenum">
              <a:rPr lang="ru-RU"/>
              <a:pPr/>
              <a:t>38</a:t>
            </a:fld>
            <a:endParaRPr lang="ru-RU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8350941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3E32E1-8906-4D01-9B67-AC8B24F2351C}" type="slidenum">
              <a:rPr lang="ru-RU"/>
              <a:pPr/>
              <a:t>39</a:t>
            </a:fld>
            <a:endParaRPr lang="ru-RU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8350941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3E32E1-8906-4D01-9B67-AC8B24F2351C}" type="slidenum">
              <a:rPr lang="ru-RU"/>
              <a:pPr/>
              <a:t>40</a:t>
            </a:fld>
            <a:endParaRPr lang="ru-RU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8350941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3E32E1-8906-4D01-9B67-AC8B24F2351C}" type="slidenum">
              <a:rPr lang="ru-RU"/>
              <a:pPr/>
              <a:t>41</a:t>
            </a:fld>
            <a:endParaRPr lang="ru-RU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835094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5/25/2023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86128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5/25/2023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83412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5/25/2023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43450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5/25/2023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4106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5/25/2023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58647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5/25/2023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87634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5/25/2023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93052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5/25/2023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00028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5/25/2023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42045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5/25/2023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69893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5/25/2023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270612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82E03AE4-9297-4EE7-9776-18BB3CC80E3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650361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5/25/2023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861288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5/25/2023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83412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5/25/2023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434508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5/25/2023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41068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5/25/2023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586475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5/25/2023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876340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5/25/2023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930526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5/25/2023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000287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5/25/2023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420450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5/25/2023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698936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5/25/2023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270612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82E03AE4-9297-4EE7-9776-18BB3CC80E3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65036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pPr/>
              <a:t>5/25/2023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15043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pPr/>
              <a:t>5/25/2023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15043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5" Type="http://schemas.openxmlformats.org/officeDocument/2006/relationships/package" Target="../embeddings/_________Microsoft_Office_Word1.docx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2" name="Rectangle 191">
            <a:extLst>
              <a:ext uri="{FF2B5EF4-FFF2-40B4-BE49-F238E27FC236}">
                <a16:creationId xmlns:a16="http://schemas.microsoft.com/office/drawing/2014/main" xmlns="" id="{081EA652-8C6A-4E69-BEB9-17080947455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xmlns="" id="{10B777DF-F6A2-4D53-B6F0-D9700609EE7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006606" y="625059"/>
            <a:ext cx="4089394" cy="5607882"/>
          </a:xfrm>
          <a:prstGeom prst="rect">
            <a:avLst/>
          </a:pr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4" name="Right Triangle 193">
            <a:extLst>
              <a:ext uri="{FF2B5EF4-FFF2-40B4-BE49-F238E27FC236}">
                <a16:creationId xmlns:a16="http://schemas.microsoft.com/office/drawing/2014/main" xmlns="" id="{5298780A-33B9-4EA2-8F67-DE68AD62841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7956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xmlns="" id="{7F488E8B-4E1E-4402-8935-D4E6C02615C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005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800036" y="556032"/>
            <a:ext cx="4451908" cy="5547056"/>
          </a:xfrm>
        </p:spPr>
        <p:txBody>
          <a:bodyPr>
            <a:normAutofit fontScale="90000"/>
          </a:bodyPr>
          <a:lstStyle/>
          <a:p>
            <a:pPr algn="ctr">
              <a:spcBef>
                <a:spcPts val="1000"/>
              </a:spcBef>
            </a:pPr>
            <a:endParaRPr lang="ru-RU" sz="4800" dirty="0">
              <a:solidFill>
                <a:schemeClr val="tx1">
                  <a:lumMod val="75000"/>
                  <a:lumOff val="25000"/>
                </a:schemeClr>
              </a:solidFill>
              <a:ea typeface="+mj-lt"/>
              <a:cs typeface="+mj-lt"/>
            </a:endParaRPr>
          </a:p>
          <a:p>
            <a:pPr algn="ctr">
              <a:spcBef>
                <a:spcPts val="1000"/>
              </a:spcBef>
            </a:pPr>
            <a:endParaRPr lang="ru-RU" sz="4800" dirty="0">
              <a:solidFill>
                <a:schemeClr val="tx1">
                  <a:lumMod val="75000"/>
                  <a:lumOff val="25000"/>
                </a:schemeClr>
              </a:solidFill>
              <a:ea typeface="+mj-lt"/>
              <a:cs typeface="+mj-lt"/>
            </a:endParaRPr>
          </a:p>
          <a:p>
            <a:pPr algn="ctr">
              <a:spcBef>
                <a:spcPts val="1000"/>
              </a:spcBef>
            </a:pPr>
            <a:r>
              <a:rPr lang="ru-RU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+mj-lt"/>
                <a:cs typeface="Times New Roman" pitchFamily="18" charset="0"/>
              </a:rPr>
              <a:t>Трансфигурация рефренов как способ исторических изменений текста:</a:t>
            </a:r>
            <a:br>
              <a:rPr lang="ru-RU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+mj-lt"/>
                <a:cs typeface="Times New Roman" pitchFamily="18" charset="0"/>
              </a:rPr>
            </a:br>
            <a:r>
              <a:rPr lang="ru-RU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+mj-lt"/>
                <a:cs typeface="Times New Roman" pitchFamily="18" charset="0"/>
              </a:rPr>
              <a:t>проблема вариативности</a:t>
            </a:r>
            <a:endParaRPr lang="en-US" sz="48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ea typeface="+mj-lt"/>
              <a:cs typeface="Times New Roman" pitchFamily="18" charset="0"/>
            </a:endParaRPr>
          </a:p>
          <a:p>
            <a:pPr algn="ctr"/>
            <a:endParaRPr lang="ru-RU" sz="48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/>
              <a:cs typeface="Times New Roman"/>
            </a:endParaRPr>
          </a:p>
        </p:txBody>
      </p:sp>
      <p:pic>
        <p:nvPicPr>
          <p:cNvPr id="2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1DFDF428-4066-495B-BB84-876A492F129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75348" y="5138379"/>
            <a:ext cx="1028700" cy="1038225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3CE6F407-DBB2-4BC1-BCA1-6ADCEAA6A9AB}"/>
              </a:ext>
            </a:extLst>
          </p:cNvPr>
          <p:cNvSpPr/>
          <p:nvPr/>
        </p:nvSpPr>
        <p:spPr>
          <a:xfrm>
            <a:off x="6505992" y="1060216"/>
            <a:ext cx="2628900" cy="535531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buFontTx/>
              <a:buNone/>
            </a:pPr>
            <a:r>
              <a:rPr lang="ru-RU" sz="3200" b="1" dirty="0">
                <a:latin typeface="Times New Roman"/>
                <a:cs typeface="Times New Roman"/>
              </a:rPr>
              <a:t>С.В.Чебанов</a:t>
            </a:r>
          </a:p>
          <a:p>
            <a:pPr>
              <a:buFontTx/>
              <a:buNone/>
            </a:pPr>
            <a:endParaRPr lang="ru-RU" sz="2200" b="1" dirty="0">
              <a:latin typeface="Times New Roman"/>
              <a:cs typeface="Times New Roman"/>
            </a:endParaRPr>
          </a:p>
          <a:p>
            <a:pPr algn="ctr"/>
            <a:r>
              <a:rPr lang="ru-RU" sz="1600" b="1" dirty="0" smtClean="0">
                <a:latin typeface="Times New Roman"/>
                <a:cs typeface="Times New Roman"/>
              </a:rPr>
              <a:t>Международная научная конференция</a:t>
            </a:r>
          </a:p>
          <a:p>
            <a:pPr algn="ctr"/>
            <a:endParaRPr lang="ru-RU" sz="1600" b="1" dirty="0" smtClean="0">
              <a:latin typeface="Times New Roman"/>
              <a:cs typeface="Times New Roman"/>
            </a:endParaRPr>
          </a:p>
          <a:p>
            <a:pPr algn="ctr"/>
            <a:r>
              <a:rPr lang="ru-RU" sz="1600" b="1" dirty="0" smtClean="0">
                <a:latin typeface="Times New Roman"/>
                <a:cs typeface="Times New Roman"/>
              </a:rPr>
              <a:t>«АСПЕКТЫ</a:t>
            </a:r>
          </a:p>
          <a:p>
            <a:pPr algn="ctr"/>
            <a:r>
              <a:rPr lang="ru-RU" sz="1600" b="1" dirty="0" smtClean="0">
                <a:latin typeface="Times New Roman"/>
                <a:cs typeface="Times New Roman"/>
              </a:rPr>
              <a:t>ТРАНСФОРМАЦИИ</a:t>
            </a:r>
          </a:p>
          <a:p>
            <a:pPr algn="ctr"/>
            <a:r>
              <a:rPr lang="ru-RU" sz="1600" b="1" dirty="0" smtClean="0">
                <a:latin typeface="Times New Roman"/>
                <a:cs typeface="Times New Roman"/>
              </a:rPr>
              <a:t>ХУДОЖЕСТВЕННОГО</a:t>
            </a:r>
          </a:p>
          <a:p>
            <a:pPr algn="ctr"/>
            <a:r>
              <a:rPr lang="ru-RU" sz="1600" b="1" dirty="0" smtClean="0">
                <a:latin typeface="Times New Roman"/>
                <a:cs typeface="Times New Roman"/>
              </a:rPr>
              <a:t>ТЕКСТА»</a:t>
            </a:r>
          </a:p>
          <a:p>
            <a:pPr algn="ctr"/>
            <a:endParaRPr lang="ru-RU" sz="1600" b="1" dirty="0" smtClean="0">
              <a:latin typeface="Times New Roman"/>
              <a:cs typeface="Times New Roman"/>
            </a:endParaRPr>
          </a:p>
          <a:p>
            <a:pPr algn="ctr"/>
            <a:r>
              <a:rPr lang="ru-RU" sz="1600" b="1" dirty="0" smtClean="0">
                <a:latin typeface="Times New Roman"/>
                <a:cs typeface="Times New Roman"/>
              </a:rPr>
              <a:t>СПб, РАН</a:t>
            </a:r>
          </a:p>
          <a:p>
            <a:pPr algn="ctr"/>
            <a:r>
              <a:rPr lang="ru-RU" sz="1600" b="1" dirty="0" smtClean="0">
                <a:latin typeface="Times New Roman"/>
                <a:cs typeface="Times New Roman"/>
              </a:rPr>
              <a:t>Институт русской литературы (Пушкинский Дом)</a:t>
            </a:r>
          </a:p>
          <a:p>
            <a:pPr algn="ctr"/>
            <a:endParaRPr lang="ru-RU" sz="1600" b="1" dirty="0" smtClean="0">
              <a:latin typeface="Times New Roman"/>
              <a:cs typeface="Times New Roman"/>
            </a:endParaRPr>
          </a:p>
          <a:p>
            <a:pPr algn="ctr"/>
            <a:r>
              <a:rPr lang="ru-RU" sz="1600" b="1" dirty="0" smtClean="0">
                <a:latin typeface="Times New Roman"/>
                <a:cs typeface="Times New Roman"/>
              </a:rPr>
              <a:t>22 мая 2023 г.</a:t>
            </a:r>
            <a:endParaRPr lang="ru-RU" sz="1600" b="1" dirty="0">
              <a:latin typeface="Times New Roman"/>
              <a:cs typeface="Times New Roman"/>
            </a:endParaRPr>
          </a:p>
          <a:p>
            <a:pPr>
              <a:buFontTx/>
              <a:buNone/>
            </a:pPr>
            <a:r>
              <a:rPr lang="ru-RU" b="1" dirty="0">
                <a:latin typeface="Times New Roman"/>
                <a:cs typeface="Times New Roman"/>
              </a:rPr>
              <a:t/>
            </a:r>
            <a:br>
              <a:rPr lang="ru-RU" b="1" dirty="0">
                <a:latin typeface="Times New Roman"/>
                <a:cs typeface="Times New Roman"/>
              </a:rPr>
            </a:br>
            <a:endParaRPr lang="ru-RU" b="1" dirty="0">
              <a:latin typeface="Times New Roman"/>
              <a:cs typeface="Times New Roman"/>
            </a:endParaRPr>
          </a:p>
          <a:p>
            <a:pPr>
              <a:buFontTx/>
              <a:buNone/>
            </a:pPr>
            <a:r>
              <a:rPr lang="ru-RU" sz="1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Редактор </a:t>
            </a:r>
            <a:r>
              <a:rPr lang="ru-RU" sz="1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– </a:t>
            </a:r>
            <a:r>
              <a:rPr lang="ru-RU" sz="1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А.В.Заворотищева</a:t>
            </a:r>
            <a:endParaRPr lang="ru-RU" sz="1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buFontTx/>
              <a:buNone/>
            </a:pPr>
            <a:endParaRPr lang="en-US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0282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="" xmlns:a16="http://schemas.microsoft.com/office/drawing/2014/main" id="{081EA652-8C6A-4E69-BEB9-17080947455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ight Triangle 73">
            <a:extLst>
              <a:ext uri="{FF2B5EF4-FFF2-40B4-BE49-F238E27FC236}">
                <a16:creationId xmlns="" xmlns:a16="http://schemas.microsoft.com/office/drawing/2014/main" id="{5298780A-33B9-4EA2-8F67-DE68AD62841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7956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="" xmlns:a16="http://schemas.microsoft.com/office/drawing/2014/main" id="{7F488E8B-4E1E-4402-8935-D4E6C02615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005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32837" y="842683"/>
            <a:ext cx="7634177" cy="5109882"/>
          </a:xfrm>
        </p:spPr>
        <p:txBody>
          <a:bodyPr anchor="ctr">
            <a:normAutofit/>
          </a:bodyPr>
          <a:lstStyle/>
          <a:p>
            <a:pPr algn="ctr"/>
            <a:r>
              <a:rPr lang="ru-RU" sz="3600" b="1" dirty="0">
                <a:latin typeface="Times New Roman"/>
                <a:cs typeface="Times New Roman"/>
              </a:rPr>
              <a:t/>
            </a:r>
            <a:br>
              <a:rPr lang="ru-RU" sz="3600" b="1" dirty="0">
                <a:latin typeface="Times New Roman"/>
                <a:cs typeface="Times New Roman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Исследование выполнено 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при поддержке гранта 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Российского научного фонда 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№22-18-00383 по теме: «Междисциплинарные методологические основания расширенного эволюционного синтеза в науках о жизни и обществе»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2" descr="Изображение выглядит как текст, знак&#10;&#10;Автоматически созданное описание">
            <a:extLst>
              <a:ext uri="{FF2B5EF4-FFF2-40B4-BE49-F238E27FC236}">
                <a16:creationId xmlns="" xmlns:a16="http://schemas.microsoft.com/office/drawing/2014/main" id="{675422D8-DA56-4023-BE6D-8BE72C15F08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69064" y="5164340"/>
            <a:ext cx="1025543" cy="102554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21992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="" xmlns:a16="http://schemas.microsoft.com/office/drawing/2014/main" id="{081EA652-8C6A-4E69-BEB9-17080947455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ight Triangle 73">
            <a:extLst>
              <a:ext uri="{FF2B5EF4-FFF2-40B4-BE49-F238E27FC236}">
                <a16:creationId xmlns="" xmlns:a16="http://schemas.microsoft.com/office/drawing/2014/main" id="{5298780A-33B9-4EA2-8F67-DE68AD62841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7956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="" xmlns:a16="http://schemas.microsoft.com/office/drawing/2014/main" id="{7F488E8B-4E1E-4402-8935-D4E6C02615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005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32837" y="2126512"/>
            <a:ext cx="7634177" cy="1499190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ru-RU" b="1" dirty="0">
                <a:latin typeface="Times New Roman"/>
                <a:cs typeface="Times New Roman"/>
              </a:rPr>
              <a:t/>
            </a:r>
            <a:br>
              <a:rPr lang="ru-RU" b="1" dirty="0">
                <a:latin typeface="Times New Roman"/>
                <a:cs typeface="Times New Roman"/>
              </a:rPr>
            </a:br>
            <a:r>
              <a:rPr lang="ru-RU" b="1" dirty="0" smtClean="0">
                <a:latin typeface="Times New Roman"/>
                <a:cs typeface="Times New Roman"/>
              </a:rPr>
              <a:t>Ссылки на рефрены </a:t>
            </a:r>
            <a:br>
              <a:rPr lang="ru-RU" b="1" dirty="0" smtClean="0">
                <a:latin typeface="Times New Roman"/>
                <a:cs typeface="Times New Roman"/>
              </a:rPr>
            </a:br>
            <a:r>
              <a:rPr lang="ru-RU" b="1" dirty="0" smtClean="0">
                <a:latin typeface="Times New Roman"/>
                <a:cs typeface="Times New Roman"/>
              </a:rPr>
              <a:t>при разговорах о зачёркивании</a:t>
            </a:r>
            <a:r>
              <a:rPr lang="ru-RU" b="1" dirty="0">
                <a:latin typeface="Times New Roman"/>
              </a:rPr>
              <a:t/>
            </a:r>
            <a:br>
              <a:rPr lang="ru-RU" b="1" dirty="0">
                <a:latin typeface="Times New Roman"/>
              </a:rPr>
            </a:br>
            <a:endParaRPr lang="en-US" b="1" dirty="0">
              <a:latin typeface="Times New Roman"/>
              <a:cs typeface="Calibri Light"/>
            </a:endParaRPr>
          </a:p>
        </p:txBody>
      </p:sp>
      <p:pic>
        <p:nvPicPr>
          <p:cNvPr id="2" name="Рисунок 2" descr="Изображение выглядит как текст, знак&#10;&#10;Автоматически созданное описание">
            <a:extLst>
              <a:ext uri="{FF2B5EF4-FFF2-40B4-BE49-F238E27FC236}">
                <a16:creationId xmlns="" xmlns:a16="http://schemas.microsoft.com/office/drawing/2014/main" id="{675422D8-DA56-4023-BE6D-8BE72C15F08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69064" y="5164340"/>
            <a:ext cx="1025543" cy="102554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21992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="" xmlns:a16="http://schemas.microsoft.com/office/drawing/2014/main" id="{081EA652-8C6A-4E69-BEB9-17080947455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ight Triangle 73">
            <a:extLst>
              <a:ext uri="{FF2B5EF4-FFF2-40B4-BE49-F238E27FC236}">
                <a16:creationId xmlns="" xmlns:a16="http://schemas.microsoft.com/office/drawing/2014/main" id="{5298780A-33B9-4EA2-8F67-DE68AD62841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7956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="" xmlns:a16="http://schemas.microsoft.com/office/drawing/2014/main" id="{7F488E8B-4E1E-4402-8935-D4E6C02615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005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487931" y="1050597"/>
            <a:ext cx="6056111" cy="928328"/>
          </a:xfrm>
        </p:spPr>
        <p:txBody>
          <a:bodyPr anchor="ctr">
            <a:norm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Вариативный текст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2200940" y="1903228"/>
            <a:ext cx="7081283" cy="3866638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0" indent="457200" algn="just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Корона В.В. Поэзия Анны Ахматовой. Поэтика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автовариаций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Екатеринбург, 1999.</a:t>
            </a:r>
          </a:p>
          <a:p>
            <a:pPr marL="0" indent="45720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Доманский Ю.В. Вариативность и интерпретация текста (парадигма неклассической художественности):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автореф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дис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… д.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филол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наук: 10.01.08. М., 2006.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457200" algn="just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Ковригина Л. Ю.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Негауссовое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моделирование лексико-статистической структуры вариативного текста: на примере "Сказания о Мамаевом побоище": автореферат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дис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... к.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филол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наук: 10.02.21  СПб, СПбГУ, 2014. </a:t>
            </a:r>
          </a:p>
          <a:p>
            <a:pPr marL="0" indent="0">
              <a:buNone/>
            </a:pPr>
            <a:endParaRPr lang="ru-RU" sz="3200" dirty="0">
              <a:latin typeface="Times New Roman"/>
              <a:cs typeface="Times New Roman"/>
            </a:endParaRPr>
          </a:p>
        </p:txBody>
      </p:sp>
      <p:pic>
        <p:nvPicPr>
          <p:cNvPr id="2" name="Рисунок 2" descr="Изображение выглядит как текст, знак&#10;&#10;Автоматически созданное описание">
            <a:extLst>
              <a:ext uri="{FF2B5EF4-FFF2-40B4-BE49-F238E27FC236}">
                <a16:creationId xmlns="" xmlns:a16="http://schemas.microsoft.com/office/drawing/2014/main" id="{675422D8-DA56-4023-BE6D-8BE72C15F08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69064" y="5164340"/>
            <a:ext cx="1025543" cy="102554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83070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="" xmlns:a16="http://schemas.microsoft.com/office/drawing/2014/main" id="{081EA652-8C6A-4E69-BEB9-17080947455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ight Triangle 73">
            <a:extLst>
              <a:ext uri="{FF2B5EF4-FFF2-40B4-BE49-F238E27FC236}">
                <a16:creationId xmlns="" xmlns:a16="http://schemas.microsoft.com/office/drawing/2014/main" id="{5298780A-33B9-4EA2-8F67-DE68AD62841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7956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="" xmlns:a16="http://schemas.microsoft.com/office/drawing/2014/main" id="{7F488E8B-4E1E-4402-8935-D4E6C02615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005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487931" y="691117"/>
            <a:ext cx="7432246" cy="574158"/>
          </a:xfrm>
        </p:spPr>
        <p:txBody>
          <a:bodyPr anchor="ctr"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Все тексты - вариативные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2057401" y="1456660"/>
            <a:ext cx="8096250" cy="353444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ru-RU" sz="4000" dirty="0">
                <a:latin typeface="Times New Roman"/>
                <a:cs typeface="Times New Roman"/>
              </a:rPr>
              <a:t> </a:t>
            </a:r>
            <a:r>
              <a:rPr lang="ru-RU" sz="3200" dirty="0" smtClean="0">
                <a:latin typeface="Times New Roman"/>
                <a:cs typeface="Times New Roman"/>
              </a:rPr>
              <a:t>Аспекты вариативности</a:t>
            </a:r>
          </a:p>
          <a:p>
            <a:pPr>
              <a:buFontTx/>
              <a:buChar char="-"/>
            </a:pPr>
            <a:r>
              <a:rPr lang="ru-RU" sz="3200" dirty="0" smtClean="0">
                <a:latin typeface="Times New Roman"/>
                <a:cs typeface="Times New Roman"/>
              </a:rPr>
              <a:t>Процесс создания (от первого слова)</a:t>
            </a:r>
          </a:p>
          <a:p>
            <a:pPr>
              <a:buFontTx/>
              <a:buChar char="-"/>
            </a:pPr>
            <a:r>
              <a:rPr lang="ru-RU" sz="3200" dirty="0" smtClean="0">
                <a:latin typeface="Times New Roman"/>
                <a:cs typeface="Times New Roman"/>
              </a:rPr>
              <a:t>Редактирование</a:t>
            </a:r>
          </a:p>
          <a:p>
            <a:pPr>
              <a:buFontTx/>
              <a:buChar char="-"/>
            </a:pPr>
            <a:r>
              <a:rPr lang="ru-RU" sz="3200" dirty="0" smtClean="0">
                <a:latin typeface="Times New Roman"/>
                <a:cs typeface="Times New Roman"/>
              </a:rPr>
              <a:t>Тиражирование</a:t>
            </a:r>
          </a:p>
          <a:p>
            <a:pPr>
              <a:buFontTx/>
              <a:buChar char="-"/>
            </a:pPr>
            <a:r>
              <a:rPr lang="ru-RU" sz="3200" dirty="0" smtClean="0">
                <a:latin typeface="Times New Roman"/>
                <a:cs typeface="Times New Roman"/>
              </a:rPr>
              <a:t>            Издания</a:t>
            </a:r>
          </a:p>
          <a:p>
            <a:pPr>
              <a:buFontTx/>
              <a:buChar char="-"/>
            </a:pPr>
            <a:r>
              <a:rPr lang="ru-RU" sz="3200" dirty="0" smtClean="0">
                <a:latin typeface="Times New Roman"/>
                <a:cs typeface="Times New Roman"/>
              </a:rPr>
              <a:t>Использование</a:t>
            </a:r>
            <a:endParaRPr lang="ru-RU" sz="3200" dirty="0">
              <a:latin typeface="Times New Roman"/>
              <a:cs typeface="Times New Roman"/>
            </a:endParaRPr>
          </a:p>
        </p:txBody>
      </p:sp>
      <p:pic>
        <p:nvPicPr>
          <p:cNvPr id="2" name="Рисунок 2" descr="Изображение выглядит как текст, знак&#10;&#10;Автоматически созданное описание">
            <a:extLst>
              <a:ext uri="{FF2B5EF4-FFF2-40B4-BE49-F238E27FC236}">
                <a16:creationId xmlns="" xmlns:a16="http://schemas.microsoft.com/office/drawing/2014/main" id="{675422D8-DA56-4023-BE6D-8BE72C15F08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69064" y="5164340"/>
            <a:ext cx="1025543" cy="102554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12153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="" xmlns:a16="http://schemas.microsoft.com/office/drawing/2014/main" id="{081EA652-8C6A-4E69-BEB9-17080947455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ight Triangle 73">
            <a:extLst>
              <a:ext uri="{FF2B5EF4-FFF2-40B4-BE49-F238E27FC236}">
                <a16:creationId xmlns="" xmlns:a16="http://schemas.microsoft.com/office/drawing/2014/main" id="{5298780A-33B9-4EA2-8F67-DE68AD62841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7956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="" xmlns:a16="http://schemas.microsoft.com/office/drawing/2014/main" id="{7F488E8B-4E1E-4402-8935-D4E6C02615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005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487931" y="786809"/>
            <a:ext cx="6056111" cy="574158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ru-RU" b="1" dirty="0" smtClean="0">
                <a:latin typeface="Times New Roman"/>
              </a:rPr>
              <a:t/>
            </a:r>
            <a:br>
              <a:rPr lang="ru-RU" b="1" dirty="0" smtClean="0">
                <a:latin typeface="Times New Roman"/>
              </a:rPr>
            </a:br>
            <a:r>
              <a:rPr lang="ru-RU" b="1" dirty="0" smtClean="0">
                <a:latin typeface="Times New Roman"/>
              </a:rPr>
              <a:t>Казуистика</a:t>
            </a:r>
            <a:r>
              <a:rPr lang="ru-RU" b="1" dirty="0">
                <a:latin typeface="Times New Roman"/>
              </a:rPr>
              <a:t/>
            </a:r>
            <a:br>
              <a:rPr lang="ru-RU" b="1" dirty="0">
                <a:latin typeface="Times New Roman"/>
              </a:rPr>
            </a:br>
            <a:endParaRPr lang="en-US" b="1" dirty="0">
              <a:latin typeface="Times New Roman"/>
              <a:cs typeface="Calibri Light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2328530" y="1360967"/>
            <a:ext cx="6719777" cy="4667693"/>
          </a:xfrm>
        </p:spPr>
        <p:txBody>
          <a:bodyPr vert="horz" lIns="91440" tIns="45720" rIns="91440" bIns="45720" rtlCol="0" anchor="t">
            <a:normAutofit fontScale="40000" lnSpcReduction="20000"/>
          </a:bodyPr>
          <a:lstStyle/>
          <a:p>
            <a:pPr marL="0" indent="0">
              <a:buFontTx/>
              <a:buChar char="-"/>
            </a:pPr>
            <a:r>
              <a:rPr lang="ru-RU" sz="3200" dirty="0" smtClean="0">
                <a:latin typeface="Times New Roman"/>
                <a:cs typeface="Times New Roman"/>
              </a:rPr>
              <a:t>Не </a:t>
            </a:r>
            <a:r>
              <a:rPr lang="ru-RU" sz="3200" smtClean="0">
                <a:latin typeface="Times New Roman"/>
                <a:cs typeface="Times New Roman"/>
              </a:rPr>
              <a:t>игнорировать отскоки</a:t>
            </a:r>
          </a:p>
          <a:p>
            <a:pPr marL="0" indent="0">
              <a:buFontTx/>
              <a:buChar char="-"/>
            </a:pPr>
            <a:r>
              <a:rPr lang="ru-RU" sz="3200" dirty="0" smtClean="0">
                <a:latin typeface="Times New Roman"/>
                <a:cs typeface="Times New Roman"/>
              </a:rPr>
              <a:t>Лист рукописи с одной буквой</a:t>
            </a:r>
          </a:p>
          <a:p>
            <a:pPr marL="0" indent="0">
              <a:buFontTx/>
              <a:buChar char="-"/>
            </a:pPr>
            <a:r>
              <a:rPr lang="ru-RU" sz="3200" dirty="0" smtClean="0">
                <a:latin typeface="Times New Roman"/>
                <a:cs typeface="Times New Roman"/>
              </a:rPr>
              <a:t>Лист рукописи с закорючкой</a:t>
            </a:r>
          </a:p>
          <a:p>
            <a:pPr marL="0" indent="0">
              <a:buFontTx/>
              <a:buChar char="-"/>
            </a:pPr>
            <a:r>
              <a:rPr lang="ru-RU" sz="3200" dirty="0" smtClean="0">
                <a:latin typeface="Times New Roman"/>
                <a:cs typeface="Times New Roman"/>
              </a:rPr>
              <a:t>Лист рукописи с одним словом</a:t>
            </a:r>
          </a:p>
          <a:p>
            <a:pPr marL="0" indent="0">
              <a:buFontTx/>
              <a:buChar char="-"/>
            </a:pPr>
            <a:r>
              <a:rPr lang="ru-RU" sz="3200" dirty="0" smtClean="0">
                <a:latin typeface="Times New Roman"/>
                <a:cs typeface="Times New Roman"/>
              </a:rPr>
              <a:t> Пустой лист рукописи</a:t>
            </a:r>
          </a:p>
          <a:p>
            <a:pPr marL="0" indent="0">
              <a:buFontTx/>
              <a:buChar char="-"/>
            </a:pPr>
            <a:r>
              <a:rPr lang="ru-RU" sz="3200" dirty="0" smtClean="0">
                <a:latin typeface="Times New Roman"/>
                <a:cs typeface="Times New Roman"/>
              </a:rPr>
              <a:t> Оттиск с типографским браком</a:t>
            </a:r>
          </a:p>
          <a:p>
            <a:pPr marL="0" indent="0">
              <a:buFontTx/>
              <a:buChar char="-"/>
            </a:pPr>
            <a:r>
              <a:rPr lang="ru-RU" sz="3200" dirty="0" smtClean="0">
                <a:latin typeface="Times New Roman"/>
                <a:cs typeface="Times New Roman"/>
              </a:rPr>
              <a:t> Оттиск с одной буквой</a:t>
            </a:r>
          </a:p>
          <a:p>
            <a:pPr marL="0" indent="0">
              <a:buFontTx/>
              <a:buChar char="-"/>
            </a:pPr>
            <a:r>
              <a:rPr lang="ru-RU" sz="3200" dirty="0" smtClean="0">
                <a:latin typeface="Times New Roman"/>
                <a:cs typeface="Times New Roman"/>
              </a:rPr>
              <a:t>Оттиск только с чистыми страницами</a:t>
            </a:r>
          </a:p>
          <a:p>
            <a:pPr marL="0" indent="0">
              <a:buFontTx/>
              <a:buChar char="-"/>
            </a:pPr>
            <a:r>
              <a:rPr lang="ru-RU" sz="3200" dirty="0" smtClean="0">
                <a:latin typeface="Times New Roman"/>
                <a:cs typeface="Times New Roman"/>
              </a:rPr>
              <a:t>Обрывок книги</a:t>
            </a:r>
          </a:p>
          <a:p>
            <a:pPr marL="0" indent="0">
              <a:buFontTx/>
              <a:buChar char="-"/>
            </a:pPr>
            <a:r>
              <a:rPr lang="ru-RU" sz="3200" dirty="0" smtClean="0">
                <a:latin typeface="Times New Roman"/>
                <a:cs typeface="Times New Roman"/>
              </a:rPr>
              <a:t>Текст с другой обложкой </a:t>
            </a:r>
          </a:p>
          <a:p>
            <a:pPr marL="0" indent="0">
              <a:buFontTx/>
              <a:buChar char="-"/>
            </a:pPr>
            <a:r>
              <a:rPr lang="ru-RU" sz="3200" dirty="0" smtClean="0">
                <a:latin typeface="Times New Roman"/>
                <a:cs typeface="Times New Roman"/>
              </a:rPr>
              <a:t>               - ср. библиография </a:t>
            </a:r>
            <a:r>
              <a:rPr lang="ru-RU" sz="3200" dirty="0" err="1" smtClean="0">
                <a:latin typeface="Times New Roman"/>
                <a:cs typeface="Times New Roman"/>
              </a:rPr>
              <a:t>Сэн</a:t>
            </a:r>
            <a:r>
              <a:rPr lang="ru-RU" sz="3200" dirty="0" smtClean="0">
                <a:latin typeface="Times New Roman"/>
                <a:cs typeface="Times New Roman"/>
              </a:rPr>
              <a:t> Ю – </a:t>
            </a:r>
          </a:p>
          <a:p>
            <a:pPr marL="0" indent="0"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Комиссарова Т.Г. Роль библиографии в истории китайского буддизма </a:t>
            </a:r>
            <a:r>
              <a:rPr lang="en-US" sz="2900" dirty="0" smtClean="0">
                <a:latin typeface="Times New Roman" pitchFamily="18" charset="0"/>
                <a:cs typeface="Times New Roman" pitchFamily="18" charset="0"/>
              </a:rPr>
              <a:t>// 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Письменные памятники Востока. Историко-филологические исследования. Ежегодник. 1978-1979гг. </a:t>
            </a:r>
            <a:r>
              <a:rPr lang="en-US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М.: Наука, 1987, с.218-233.</a:t>
            </a:r>
          </a:p>
          <a:p>
            <a:pPr marL="0" indent="0">
              <a:buNone/>
            </a:pPr>
            <a:r>
              <a:rPr lang="en-US" sz="2900" dirty="0" err="1" smtClean="0">
                <a:latin typeface="Times New Roman" pitchFamily="18" charset="0"/>
                <a:cs typeface="Times New Roman" pitchFamily="18" charset="0"/>
              </a:rPr>
              <a:t>Storch</a:t>
            </a:r>
            <a:r>
              <a:rPr lang="en-US" sz="2900" dirty="0" smtClean="0">
                <a:latin typeface="Times New Roman" pitchFamily="18" charset="0"/>
                <a:cs typeface="Times New Roman" pitchFamily="18" charset="0"/>
              </a:rPr>
              <a:t> T. The History of Chinese Buddhist Bibliography. Amherst, NY: Cambria Press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900" dirty="0" smtClean="0">
                <a:latin typeface="Times New Roman" pitchFamily="18" charset="0"/>
                <a:cs typeface="Times New Roman" pitchFamily="18" charset="0"/>
              </a:rPr>
              <a:t> 2014.</a:t>
            </a:r>
          </a:p>
          <a:p>
            <a:pPr marL="0" indent="0"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Татьяна (Таня) Геннадиевна Комиссарова 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Сторч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Сторчевая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9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9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ИВР</a:t>
            </a:r>
            <a:r>
              <a:rPr lang="en-US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РАН, СПб; </a:t>
            </a:r>
            <a:r>
              <a:rPr lang="de-DE" sz="2900" dirty="0" smtClean="0">
                <a:latin typeface="Times New Roman" pitchFamily="18" charset="0"/>
                <a:cs typeface="Times New Roman" pitchFamily="18" charset="0"/>
              </a:rPr>
              <a:t>Stockton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, Калифорния</a:t>
            </a:r>
            <a:r>
              <a:rPr lang="en-US" sz="29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de-DE" sz="2900" dirty="0" smtClean="0">
                <a:latin typeface="Times New Roman" pitchFamily="18" charset="0"/>
                <a:cs typeface="Times New Roman" pitchFamily="18" charset="0"/>
              </a:rPr>
              <a:t>University </a:t>
            </a:r>
            <a:r>
              <a:rPr lang="de-DE" sz="2900" dirty="0" err="1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de-DE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2900" dirty="0" err="1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de-DE" sz="2900" dirty="0" smtClean="0">
                <a:latin typeface="Times New Roman" pitchFamily="18" charset="0"/>
                <a:cs typeface="Times New Roman" pitchFamily="18" charset="0"/>
              </a:rPr>
              <a:t> Pacific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 smtClean="0"/>
          </a:p>
          <a:p>
            <a:pPr marL="0" indent="0">
              <a:buFontTx/>
              <a:buChar char="-"/>
            </a:pPr>
            <a:endParaRPr lang="ru-RU" sz="3200" dirty="0">
              <a:latin typeface="Times New Roman"/>
              <a:cs typeface="Times New Roman"/>
            </a:endParaRPr>
          </a:p>
        </p:txBody>
      </p:sp>
      <p:pic>
        <p:nvPicPr>
          <p:cNvPr id="2" name="Рисунок 2" descr="Изображение выглядит как текст, знак&#10;&#10;Автоматически созданное описание">
            <a:extLst>
              <a:ext uri="{FF2B5EF4-FFF2-40B4-BE49-F238E27FC236}">
                <a16:creationId xmlns="" xmlns:a16="http://schemas.microsoft.com/office/drawing/2014/main" id="{675422D8-DA56-4023-BE6D-8BE72C15F08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69064" y="5164340"/>
            <a:ext cx="1025543" cy="102554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7822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="" xmlns:a16="http://schemas.microsoft.com/office/drawing/2014/main" id="{081EA652-8C6A-4E69-BEB9-17080947455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ight Triangle 73">
            <a:extLst>
              <a:ext uri="{FF2B5EF4-FFF2-40B4-BE49-F238E27FC236}">
                <a16:creationId xmlns="" xmlns:a16="http://schemas.microsoft.com/office/drawing/2014/main" id="{5298780A-33B9-4EA2-8F67-DE68AD62841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7956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="" xmlns:a16="http://schemas.microsoft.com/office/drawing/2014/main" id="{7F488E8B-4E1E-4402-8935-D4E6C02615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005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2030819" y="882502"/>
            <a:ext cx="8641071" cy="609506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ru-RU" sz="4800" b="1" dirty="0" smtClean="0">
                <a:latin typeface="Times New Roman"/>
                <a:cs typeface="Times New Roman"/>
              </a:rPr>
              <a:t>Принцип </a:t>
            </a:r>
            <a:r>
              <a:rPr lang="ru-RU" sz="4800" b="1" dirty="0" err="1" smtClean="0">
                <a:latin typeface="Times New Roman"/>
                <a:cs typeface="Times New Roman"/>
              </a:rPr>
              <a:t>Сэн</a:t>
            </a:r>
            <a:r>
              <a:rPr lang="ru-RU" sz="4800" b="1" dirty="0" smtClean="0">
                <a:latin typeface="Times New Roman"/>
                <a:cs typeface="Times New Roman"/>
              </a:rPr>
              <a:t> Ю </a:t>
            </a:r>
            <a:r>
              <a:rPr lang="ja-JP" altLang="en-US" sz="4800" b="1" dirty="0" smtClean="0"/>
              <a:t>僧祐</a:t>
            </a:r>
            <a:endParaRPr lang="ru-RU" sz="4800" b="1" dirty="0" smtClean="0">
              <a:latin typeface="Times New Roman"/>
              <a:cs typeface="Times New Roman"/>
            </a:endParaRPr>
          </a:p>
          <a:p>
            <a:pPr marL="0" indent="0">
              <a:buNone/>
            </a:pPr>
            <a:endParaRPr lang="ru-RU" sz="4800" b="1" dirty="0" smtClean="0"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ru-RU" sz="4800" dirty="0" smtClean="0">
                <a:latin typeface="Times New Roman"/>
                <a:cs typeface="Times New Roman"/>
              </a:rPr>
              <a:t>Изучать </a:t>
            </a:r>
            <a:r>
              <a:rPr lang="ru-RU" sz="4800" b="1" i="1" dirty="0" smtClean="0">
                <a:latin typeface="Times New Roman"/>
                <a:cs typeface="Times New Roman"/>
              </a:rPr>
              <a:t>все</a:t>
            </a:r>
            <a:r>
              <a:rPr lang="ru-RU" sz="4800" dirty="0" smtClean="0">
                <a:latin typeface="Times New Roman"/>
                <a:cs typeface="Times New Roman"/>
              </a:rPr>
              <a:t> списки некоторой литературы как один массив</a:t>
            </a:r>
          </a:p>
          <a:p>
            <a:pPr marL="0" indent="0">
              <a:buNone/>
            </a:pPr>
            <a:endParaRPr lang="ru-RU" sz="4800" b="1" dirty="0">
              <a:latin typeface="Times New Roman"/>
              <a:cs typeface="Times New Roman"/>
            </a:endParaRPr>
          </a:p>
        </p:txBody>
      </p:sp>
      <p:pic>
        <p:nvPicPr>
          <p:cNvPr id="2" name="Рисунок 2" descr="Изображение выглядит как текст, знак&#10;&#10;Автоматически созданное описание">
            <a:extLst>
              <a:ext uri="{FF2B5EF4-FFF2-40B4-BE49-F238E27FC236}">
                <a16:creationId xmlns="" xmlns:a16="http://schemas.microsoft.com/office/drawing/2014/main" id="{675422D8-DA56-4023-BE6D-8BE72C15F08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69064" y="5164340"/>
            <a:ext cx="1025543" cy="102554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55256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="" xmlns:a16="http://schemas.microsoft.com/office/drawing/2014/main" id="{081EA652-8C6A-4E69-BEB9-17080947455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ru-RU"/>
              <a:t> 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Знак</a:t>
            </a:r>
          </a:p>
          <a:p>
            <a:pPr>
              <a:buNone/>
            </a:pP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ru-RU" err="1">
                <a:latin typeface="Times New Roman" pitchFamily="18" charset="0"/>
                <a:cs typeface="Times New Roman" pitchFamily="18" charset="0"/>
              </a:rPr>
              <a:t>Интерпретанта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  Объект</a:t>
            </a:r>
            <a:endParaRPr lang="en-US"/>
          </a:p>
        </p:txBody>
      </p:sp>
      <p:sp>
        <p:nvSpPr>
          <p:cNvPr id="74" name="Right Triangle 73">
            <a:extLst>
              <a:ext uri="{FF2B5EF4-FFF2-40B4-BE49-F238E27FC236}">
                <a16:creationId xmlns="" xmlns:a16="http://schemas.microsoft.com/office/drawing/2014/main" id="{5298780A-33B9-4EA2-8F67-DE68AD62841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7956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="" xmlns:a16="http://schemas.microsoft.com/office/drawing/2014/main" id="{7F488E8B-4E1E-4402-8935-D4E6C02615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005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179675" y="709685"/>
            <a:ext cx="7910624" cy="459896"/>
          </a:xfrm>
        </p:spPr>
        <p:txBody>
          <a:bodyPr anchor="ctr">
            <a:normAutofit fontScale="90000"/>
          </a:bodyPr>
          <a:lstStyle/>
          <a:p>
            <a:r>
              <a:rPr lang="en-US" b="1" dirty="0">
                <a:latin typeface="Times New Roman"/>
                <a:cs typeface="Times New Roman"/>
              </a:rPr>
              <a:t/>
            </a:r>
            <a:br>
              <a:rPr lang="en-US" b="1" dirty="0">
                <a:latin typeface="Times New Roman"/>
                <a:cs typeface="Times New Roman"/>
              </a:rPr>
            </a:br>
            <a:r>
              <a:rPr lang="en-US" b="1" dirty="0">
                <a:latin typeface="Times New Roman"/>
                <a:cs typeface="Times New Roman"/>
              </a:rPr>
              <a:t/>
            </a:r>
            <a:br>
              <a:rPr lang="en-US" b="1" dirty="0">
                <a:latin typeface="Times New Roman"/>
                <a:cs typeface="Times New Roman"/>
              </a:rPr>
            </a:br>
            <a:r>
              <a:rPr lang="ru-RU" b="1" dirty="0" smtClean="0">
                <a:latin typeface="Times New Roman"/>
                <a:cs typeface="Times New Roman"/>
              </a:rPr>
              <a:t>Слово может значить что угодно</a:t>
            </a:r>
            <a:r>
              <a:rPr lang="ru-RU" b="1" dirty="0">
                <a:latin typeface="Times New Roman"/>
              </a:rPr>
              <a:t/>
            </a:r>
            <a:br>
              <a:rPr lang="ru-RU" b="1" dirty="0">
                <a:latin typeface="Times New Roman"/>
              </a:rPr>
            </a:br>
            <a:r>
              <a:rPr lang="ru-RU" b="1" dirty="0">
                <a:latin typeface="Times New Roman"/>
              </a:rPr>
              <a:t/>
            </a:r>
            <a:br>
              <a:rPr lang="ru-RU" b="1" dirty="0">
                <a:latin typeface="Times New Roman"/>
              </a:rPr>
            </a:br>
            <a:endParaRPr lang="en-US" b="1" dirty="0">
              <a:cs typeface="Calibri Light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5188689" y="1573619"/>
            <a:ext cx="4997302" cy="2434855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 algn="just">
              <a:buNone/>
            </a:pPr>
            <a:r>
              <a:rPr lang="ru-RU" sz="3200" dirty="0" smtClean="0"/>
              <a:t> 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Налимов В.В.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Вероятностная модель языка. О соотношении естественных и искусственных языков. М.: «Наука», 1974. 272 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Байесовская модель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>
                <a:latin typeface="Times New Roman"/>
                <a:cs typeface="Times New Roman"/>
              </a:rPr>
              <a:t>              </a:t>
            </a:r>
            <a:endParaRPr lang="ru-RU" sz="3200" dirty="0">
              <a:latin typeface="Times New Roman"/>
              <a:cs typeface="Times New Roman"/>
            </a:endParaRPr>
          </a:p>
        </p:txBody>
      </p:sp>
      <p:pic>
        <p:nvPicPr>
          <p:cNvPr id="2" name="Рисунок 2" descr="Изображение выглядит как текст, знак&#10;&#10;Автоматически созданное описание">
            <a:extLst>
              <a:ext uri="{FF2B5EF4-FFF2-40B4-BE49-F238E27FC236}">
                <a16:creationId xmlns="" xmlns:a16="http://schemas.microsoft.com/office/drawing/2014/main" id="{675422D8-DA56-4023-BE6D-8BE72C15F08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69064" y="5164340"/>
            <a:ext cx="1025543" cy="1025543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 l="45681" t="23401" r="21632" b="9448"/>
          <a:stretch>
            <a:fillRect/>
          </a:stretch>
        </p:blipFill>
        <p:spPr bwMode="auto">
          <a:xfrm>
            <a:off x="552894" y="1541721"/>
            <a:ext cx="4678326" cy="4912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525012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="" xmlns:a16="http://schemas.microsoft.com/office/drawing/2014/main" id="{081EA652-8C6A-4E69-BEB9-17080947455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ight Triangle 73">
            <a:extLst>
              <a:ext uri="{FF2B5EF4-FFF2-40B4-BE49-F238E27FC236}">
                <a16:creationId xmlns="" xmlns:a16="http://schemas.microsoft.com/office/drawing/2014/main" id="{5298780A-33B9-4EA2-8F67-DE68AD62841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7956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="" xmlns:a16="http://schemas.microsoft.com/office/drawing/2014/main" id="{7F488E8B-4E1E-4402-8935-D4E6C02615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005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487931" y="719917"/>
            <a:ext cx="7060106" cy="1283171"/>
          </a:xfrm>
        </p:spPr>
        <p:txBody>
          <a:bodyPr anchor="ctr">
            <a:normAutofit/>
          </a:bodyPr>
          <a:lstStyle/>
          <a:p>
            <a:r>
              <a:rPr lang="ru-RU" sz="3600" b="1" dirty="0" smtClean="0">
                <a:latin typeface="Times New Roman"/>
                <a:ea typeface="+mj-lt"/>
                <a:cs typeface="+mj-lt"/>
              </a:rPr>
              <a:t>Форма текста в фигурах списков</a:t>
            </a:r>
            <a:endParaRPr lang="en-US" sz="2800" dirty="0">
              <a:latin typeface="Times New Roman"/>
              <a:cs typeface="Times New Roman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2137144" y="1871331"/>
            <a:ext cx="7623544" cy="371163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Учитывая </a:t>
            </a:r>
          </a:p>
          <a:p>
            <a:pPr marL="0" indent="0" algn="just">
              <a:buFontTx/>
              <a:buChar char="-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Редкие варианты списков</a:t>
            </a:r>
          </a:p>
          <a:p>
            <a:pPr marL="0" indent="0" algn="just">
              <a:buFontTx/>
              <a:buChar char="-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Редкие варианты интерпретации (ср. герменевтика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Г.И.Богина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0" indent="0" algn="just">
              <a:buFontTx/>
              <a:buChar char="-"/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КАК С ЭТИМ МОЖНО РАБОТАТЬ?</a:t>
            </a:r>
            <a:endParaRPr lang="ru-RU" sz="3600" dirty="0">
              <a:latin typeface="Times New Roman"/>
              <a:cs typeface="Times New Roman"/>
            </a:endParaRPr>
          </a:p>
          <a:p>
            <a:pPr marL="0" indent="0" algn="just">
              <a:buNone/>
            </a:pPr>
            <a:endParaRPr lang="ru-RU" sz="3600" dirty="0">
              <a:latin typeface="Times New Roman"/>
              <a:cs typeface="Times New Roman"/>
            </a:endParaRPr>
          </a:p>
          <a:p>
            <a:pPr marL="0" indent="0" algn="just">
              <a:buNone/>
            </a:pPr>
            <a:endParaRPr lang="ru-RU" sz="3600" dirty="0">
              <a:latin typeface="Times New Roman"/>
              <a:cs typeface="Times New Roman"/>
            </a:endParaRPr>
          </a:p>
        </p:txBody>
      </p:sp>
      <p:pic>
        <p:nvPicPr>
          <p:cNvPr id="2" name="Рисунок 2" descr="Изображение выглядит как текст, знак&#10;&#10;Автоматически созданное описание">
            <a:extLst>
              <a:ext uri="{FF2B5EF4-FFF2-40B4-BE49-F238E27FC236}">
                <a16:creationId xmlns="" xmlns:a16="http://schemas.microsoft.com/office/drawing/2014/main" id="{675422D8-DA56-4023-BE6D-8BE72C15F08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69064" y="5164340"/>
            <a:ext cx="1025543" cy="102554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50316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="" xmlns:a16="http://schemas.microsoft.com/office/drawing/2014/main" id="{081EA652-8C6A-4E69-BEB9-17080947455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ight Triangle 73">
            <a:extLst>
              <a:ext uri="{FF2B5EF4-FFF2-40B4-BE49-F238E27FC236}">
                <a16:creationId xmlns="" xmlns:a16="http://schemas.microsoft.com/office/drawing/2014/main" id="{5298780A-33B9-4EA2-8F67-DE68AD62841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7956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="" xmlns:a16="http://schemas.microsoft.com/office/drawing/2014/main" id="{7F488E8B-4E1E-4402-8935-D4E6C02615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005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pPr algn="ctr"/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Изменчивость листьев вязов и хлопчатника</a:t>
            </a:r>
            <a:endParaRPr lang="en-US" sz="3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half" idx="1"/>
          </p:nvPr>
        </p:nvSpPr>
        <p:spPr>
          <a:xfrm>
            <a:off x="6165112" y="1559811"/>
            <a:ext cx="5181600" cy="4351338"/>
          </a:xfrm>
        </p:spPr>
        <p:txBody>
          <a:bodyPr>
            <a:normAutofit/>
          </a:bodyPr>
          <a:lstStyle/>
          <a:p>
            <a:pPr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Кренке Н. П. Соматические показатели и факторы формообразования / Феногенетическая изменчивость. </a:t>
            </a:r>
          </a:p>
          <a:p>
            <a:pPr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Т. I. М. 1935. С. 11-415 </a:t>
            </a:r>
          </a:p>
          <a:p>
            <a:endParaRPr lang="ru-RU" dirty="0"/>
          </a:p>
        </p:txBody>
      </p:sp>
      <p:pic>
        <p:nvPicPr>
          <p:cNvPr id="2" name="Рисунок 2" descr="Изображение выглядит как текст, знак&#10;&#10;Автоматически созданное описание">
            <a:extLst>
              <a:ext uri="{FF2B5EF4-FFF2-40B4-BE49-F238E27FC236}">
                <a16:creationId xmlns="" xmlns:a16="http://schemas.microsoft.com/office/drawing/2014/main" id="{675422D8-DA56-4023-BE6D-8BE72C15F08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69064" y="5164340"/>
            <a:ext cx="1025543" cy="1025543"/>
          </a:xfrm>
          <a:prstGeom prst="rect">
            <a:avLst/>
          </a:prstGeom>
        </p:spPr>
      </p:pic>
      <p:pic>
        <p:nvPicPr>
          <p:cNvPr id="10" name="Picture 3" descr="рис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6177" y="1411420"/>
            <a:ext cx="5181600" cy="3712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55785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="" xmlns:a16="http://schemas.microsoft.com/office/drawing/2014/main" id="{081EA652-8C6A-4E69-BEB9-17080947455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ight Triangle 73">
            <a:extLst>
              <a:ext uri="{FF2B5EF4-FFF2-40B4-BE49-F238E27FC236}">
                <a16:creationId xmlns="" xmlns:a16="http://schemas.microsoft.com/office/drawing/2014/main" id="{5298780A-33B9-4EA2-8F67-DE68AD62841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7956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="" xmlns:a16="http://schemas.microsoft.com/office/drawing/2014/main" id="{7F488E8B-4E1E-4402-8935-D4E6C02615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005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70121" y="0"/>
            <a:ext cx="11812772" cy="627321"/>
          </a:xfrm>
        </p:spPr>
        <p:txBody>
          <a:bodyPr anchor="ctr">
            <a:noAutofit/>
          </a:bodyPr>
          <a:lstStyle/>
          <a:p>
            <a:pPr algn="ctr"/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Рефрен (повторяющееся полиморфическое множество – ППМ)</a:t>
            </a:r>
            <a:endParaRPr lang="en-US" sz="3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half" idx="1"/>
          </p:nvPr>
        </p:nvSpPr>
        <p:spPr>
          <a:xfrm>
            <a:off x="1998921" y="829340"/>
            <a:ext cx="3551274" cy="50818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Meyen S.V. Plant morphology in its nomothetical aspects // Botanical Review, 1973, vol. 39.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 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205–260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Мейен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С.В. Морфология растений в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номотетическом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аспекте // In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memoriam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С.В.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Мейен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палеоботаник, эволюционист, мыслитель.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М.: ГЕОС, 2007. С. 162–222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2" descr="Изображение выглядит как текст, знак&#10;&#10;Автоматически созданное описание">
            <a:extLst>
              <a:ext uri="{FF2B5EF4-FFF2-40B4-BE49-F238E27FC236}">
                <a16:creationId xmlns="" xmlns:a16="http://schemas.microsoft.com/office/drawing/2014/main" id="{675422D8-DA56-4023-BE6D-8BE72C15F08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69064" y="5164340"/>
            <a:ext cx="1025543" cy="1025543"/>
          </a:xfrm>
          <a:prstGeom prst="rect">
            <a:avLst/>
          </a:prstGeom>
        </p:spPr>
      </p:pic>
      <p:pic>
        <p:nvPicPr>
          <p:cNvPr id="10" name="Picture 3" descr="рис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51909" y="934701"/>
            <a:ext cx="6573513" cy="4709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55785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="" xmlns:a16="http://schemas.microsoft.com/office/drawing/2014/main" id="{081EA652-8C6A-4E69-BEB9-17080947455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ight Triangle 73">
            <a:extLst>
              <a:ext uri="{FF2B5EF4-FFF2-40B4-BE49-F238E27FC236}">
                <a16:creationId xmlns="" xmlns:a16="http://schemas.microsoft.com/office/drawing/2014/main" id="{5298780A-33B9-4EA2-8F67-DE68AD62841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7956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="" xmlns:a16="http://schemas.microsoft.com/office/drawing/2014/main" id="{7F488E8B-4E1E-4402-8935-D4E6C02615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005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70121" y="0"/>
            <a:ext cx="11812772" cy="627321"/>
          </a:xfrm>
        </p:spPr>
        <p:txBody>
          <a:bodyPr anchor="ctr">
            <a:noAutofit/>
          </a:bodyPr>
          <a:lstStyle/>
          <a:p>
            <a:pPr algn="ctr"/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Свойства рефрена</a:t>
            </a:r>
            <a:endParaRPr lang="en-US" sz="3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half" idx="1"/>
          </p:nvPr>
        </p:nvSpPr>
        <p:spPr>
          <a:xfrm>
            <a:off x="1998920" y="829340"/>
            <a:ext cx="7060019" cy="5081809"/>
          </a:xfrm>
        </p:spPr>
        <p:txBody>
          <a:bodyPr>
            <a:normAutofit fontScale="85000" lnSpcReduction="20000"/>
          </a:bodyPr>
          <a:lstStyle/>
          <a:p>
            <a:pPr algn="just">
              <a:buFontTx/>
              <a:buNone/>
            </a:pP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Рефрен – это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упорядоченная  совокупность модусов реализации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мерона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обладающая</a:t>
            </a:r>
          </a:p>
          <a:p>
            <a:pPr algn="just"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- полнотой;</a:t>
            </a:r>
          </a:p>
          <a:p>
            <a:pPr algn="just"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- наличием переходов между некоторыми модусами;</a:t>
            </a:r>
          </a:p>
          <a:p>
            <a:pPr algn="just"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- переходами являются различные логические, пространственные, временные и другие отношения;</a:t>
            </a:r>
          </a:p>
          <a:p>
            <a:pPr algn="just"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- если есть какой-то переход между модусами, то есть и противоположный (его отсутствие требует  объяснения);</a:t>
            </a:r>
          </a:p>
          <a:p>
            <a:pPr algn="just"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- члены рефрена имеют резко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неравночисленную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реализацию в эмпирическом материале 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негауссовость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В.В.Налимов);</a:t>
            </a:r>
          </a:p>
          <a:p>
            <a:pPr algn="just"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- каждый член  рефрена может быть развернут в самостоятельный рефрен;</a:t>
            </a:r>
          </a:p>
          <a:p>
            <a:pPr algn="just"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- каждый рефрен может быть свернут в член обобщенного рефрена;</a:t>
            </a:r>
          </a:p>
          <a:p>
            <a:pPr algn="just"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рефрен является циферблатом часов, которые указывают типологическое время.</a:t>
            </a:r>
          </a:p>
          <a:p>
            <a:pPr marL="0" indent="0"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2" descr="Изображение выглядит как текст, знак&#10;&#10;Автоматически созданное описание">
            <a:extLst>
              <a:ext uri="{FF2B5EF4-FFF2-40B4-BE49-F238E27FC236}">
                <a16:creationId xmlns="" xmlns:a16="http://schemas.microsoft.com/office/drawing/2014/main" id="{675422D8-DA56-4023-BE6D-8BE72C15F08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69064" y="5164340"/>
            <a:ext cx="1025543" cy="102554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5785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="" xmlns:a16="http://schemas.microsoft.com/office/drawing/2014/main" id="{081EA652-8C6A-4E69-BEB9-17080947455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ight Triangle 73">
            <a:extLst>
              <a:ext uri="{FF2B5EF4-FFF2-40B4-BE49-F238E27FC236}">
                <a16:creationId xmlns="" xmlns:a16="http://schemas.microsoft.com/office/drawing/2014/main" id="{5298780A-33B9-4EA2-8F67-DE68AD62841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7956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="" xmlns:a16="http://schemas.microsoft.com/office/drawing/2014/main" id="{7F488E8B-4E1E-4402-8935-D4E6C02615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005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70121" y="0"/>
            <a:ext cx="11812772" cy="627321"/>
          </a:xfrm>
        </p:spPr>
        <p:txBody>
          <a:bodyPr anchor="ctr">
            <a:noAutofit/>
          </a:bodyPr>
          <a:lstStyle/>
          <a:p>
            <a:pPr algn="ctr"/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Рефрен жилкования </a:t>
            </a:r>
            <a:endParaRPr lang="en-US" sz="3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half" idx="1"/>
          </p:nvPr>
        </p:nvSpPr>
        <p:spPr>
          <a:xfrm>
            <a:off x="2020186" y="829340"/>
            <a:ext cx="8059479" cy="508180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2" descr="Изображение выглядит как текст, знак&#10;&#10;Автоматически созданное описание">
            <a:extLst>
              <a:ext uri="{FF2B5EF4-FFF2-40B4-BE49-F238E27FC236}">
                <a16:creationId xmlns="" xmlns:a16="http://schemas.microsoft.com/office/drawing/2014/main" id="{675422D8-DA56-4023-BE6D-8BE72C15F08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69064" y="5164340"/>
            <a:ext cx="1025543" cy="1025543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44995" y="967562"/>
            <a:ext cx="3962399" cy="2377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71191" y="1052623"/>
            <a:ext cx="3423683" cy="2457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55785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="" xmlns:a16="http://schemas.microsoft.com/office/drawing/2014/main" id="{081EA652-8C6A-4E69-BEB9-17080947455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ight Triangle 73">
            <a:extLst>
              <a:ext uri="{FF2B5EF4-FFF2-40B4-BE49-F238E27FC236}">
                <a16:creationId xmlns="" xmlns:a16="http://schemas.microsoft.com/office/drawing/2014/main" id="{5298780A-33B9-4EA2-8F67-DE68AD62841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7956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="" xmlns:a16="http://schemas.microsoft.com/office/drawing/2014/main" id="{7F488E8B-4E1E-4402-8935-D4E6C02615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005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70121" y="0"/>
            <a:ext cx="11812772" cy="627321"/>
          </a:xfrm>
        </p:spPr>
        <p:txBody>
          <a:bodyPr anchor="ctr">
            <a:noAutofit/>
          </a:bodyPr>
          <a:lstStyle/>
          <a:p>
            <a:pPr algn="ctr"/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Рефрен талломов водорослей</a:t>
            </a:r>
            <a:endParaRPr lang="en-US" sz="31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2" descr="Изображение выглядит как текст, знак&#10;&#10;Автоматически созданное описание">
            <a:extLst>
              <a:ext uri="{FF2B5EF4-FFF2-40B4-BE49-F238E27FC236}">
                <a16:creationId xmlns="" xmlns:a16="http://schemas.microsoft.com/office/drawing/2014/main" id="{675422D8-DA56-4023-BE6D-8BE72C15F08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69064" y="5164340"/>
            <a:ext cx="1025543" cy="1025543"/>
          </a:xfrm>
          <a:prstGeom prst="rect">
            <a:avLst/>
          </a:prstGeom>
        </p:spPr>
      </p:pic>
      <p:pic>
        <p:nvPicPr>
          <p:cNvPr id="9" name="Содержимое 3" descr="Рис.3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rcRect l="5426" t="5224" r="16707" b="10575"/>
          <a:stretch>
            <a:fillRect/>
          </a:stretch>
        </p:blipFill>
        <p:spPr bwMode="auto">
          <a:xfrm>
            <a:off x="1576395" y="1105786"/>
            <a:ext cx="7335213" cy="4455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55785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="" xmlns:a16="http://schemas.microsoft.com/office/drawing/2014/main" id="{081EA652-8C6A-4E69-BEB9-17080947455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ight Triangle 73">
            <a:extLst>
              <a:ext uri="{FF2B5EF4-FFF2-40B4-BE49-F238E27FC236}">
                <a16:creationId xmlns="" xmlns:a16="http://schemas.microsoft.com/office/drawing/2014/main" id="{5298780A-33B9-4EA2-8F67-DE68AD62841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7956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="" xmlns:a16="http://schemas.microsoft.com/office/drawing/2014/main" id="{7F488E8B-4E1E-4402-8935-D4E6C02615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005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half" idx="1"/>
          </p:nvPr>
        </p:nvSpPr>
        <p:spPr>
          <a:xfrm>
            <a:off x="1998920" y="829340"/>
            <a:ext cx="7060019" cy="5081809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Предметные рефрены </a:t>
            </a:r>
          </a:p>
          <a:p>
            <a:pPr algn="ctr"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за пределами биологии</a:t>
            </a:r>
          </a:p>
          <a:p>
            <a:pPr marL="0" indent="0"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2" descr="Изображение выглядит как текст, знак&#10;&#10;Автоматически созданное описание">
            <a:extLst>
              <a:ext uri="{FF2B5EF4-FFF2-40B4-BE49-F238E27FC236}">
                <a16:creationId xmlns="" xmlns:a16="http://schemas.microsoft.com/office/drawing/2014/main" id="{675422D8-DA56-4023-BE6D-8BE72C15F08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69064" y="5164340"/>
            <a:ext cx="1025543" cy="102554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5785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="" xmlns:a16="http://schemas.microsoft.com/office/drawing/2014/main" id="{081EA652-8C6A-4E69-BEB9-17080947455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ight Triangle 73">
            <a:extLst>
              <a:ext uri="{FF2B5EF4-FFF2-40B4-BE49-F238E27FC236}">
                <a16:creationId xmlns="" xmlns:a16="http://schemas.microsoft.com/office/drawing/2014/main" id="{5298780A-33B9-4EA2-8F67-DE68AD62841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7956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="" xmlns:a16="http://schemas.microsoft.com/office/drawing/2014/main" id="{7F488E8B-4E1E-4402-8935-D4E6C02615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005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70121" y="0"/>
            <a:ext cx="11812772" cy="627321"/>
          </a:xfrm>
        </p:spPr>
        <p:txBody>
          <a:bodyPr anchor="ctr">
            <a:noAutofit/>
          </a:bodyPr>
          <a:lstStyle/>
          <a:p>
            <a:pPr algn="ctr"/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Рефрен химических элементов</a:t>
            </a:r>
            <a:endParaRPr lang="en-US" sz="31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2" descr="Изображение выглядит как текст, знак&#10;&#10;Автоматически созданное описание">
            <a:extLst>
              <a:ext uri="{FF2B5EF4-FFF2-40B4-BE49-F238E27FC236}">
                <a16:creationId xmlns="" xmlns:a16="http://schemas.microsoft.com/office/drawing/2014/main" id="{675422D8-DA56-4023-BE6D-8BE72C15F08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69064" y="5164340"/>
            <a:ext cx="1025543" cy="1025543"/>
          </a:xfrm>
          <a:prstGeom prst="rect">
            <a:avLst/>
          </a:prstGeom>
        </p:spPr>
      </p:pic>
      <p:pic>
        <p:nvPicPr>
          <p:cNvPr id="9" name="Содержимое 5" descr="Рис.4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2760437" y="828675"/>
            <a:ext cx="5536064" cy="5083175"/>
          </a:xfrm>
        </p:spPr>
      </p:pic>
    </p:spTree>
    <p:extLst>
      <p:ext uri="{BB962C8B-B14F-4D97-AF65-F5344CB8AC3E}">
        <p14:creationId xmlns="" xmlns:p14="http://schemas.microsoft.com/office/powerpoint/2010/main" val="155785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="" xmlns:a16="http://schemas.microsoft.com/office/drawing/2014/main" id="{081EA652-8C6A-4E69-BEB9-17080947455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 smtClean="0"/>
              <a:t>Goldschwidt</a:t>
            </a:r>
            <a:r>
              <a:rPr lang="de-DE" dirty="0" smtClean="0"/>
              <a:t> V. Atlas der </a:t>
            </a:r>
            <a:r>
              <a:rPr lang="de-DE" dirty="0" err="1" smtClean="0"/>
              <a:t>Krystallformen</a:t>
            </a:r>
            <a:r>
              <a:rPr lang="de-DE" dirty="0" smtClean="0"/>
              <a:t>. Heidelberg, 1918, Bd.4.</a:t>
            </a:r>
            <a:endParaRPr lang="en-US" dirty="0"/>
          </a:p>
        </p:txBody>
      </p:sp>
      <p:sp>
        <p:nvSpPr>
          <p:cNvPr id="74" name="Right Triangle 73">
            <a:extLst>
              <a:ext uri="{FF2B5EF4-FFF2-40B4-BE49-F238E27FC236}">
                <a16:creationId xmlns="" xmlns:a16="http://schemas.microsoft.com/office/drawing/2014/main" id="{5298780A-33B9-4EA2-8F67-DE68AD62841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7956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="" xmlns:a16="http://schemas.microsoft.com/office/drawing/2014/main" id="{7F488E8B-4E1E-4402-8935-D4E6C02615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005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70121" y="0"/>
            <a:ext cx="11812772" cy="627321"/>
          </a:xfrm>
        </p:spPr>
        <p:txBody>
          <a:bodyPr anchor="ctr">
            <a:noAutofit/>
          </a:bodyPr>
          <a:lstStyle/>
          <a:p>
            <a:pPr algn="ctr"/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Рефрен г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рупп симметрии решетки кристаллов</a:t>
            </a:r>
            <a:endParaRPr lang="en-US" sz="31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2" descr="Изображение выглядит как текст, знак&#10;&#10;Автоматически созданное описание">
            <a:extLst>
              <a:ext uri="{FF2B5EF4-FFF2-40B4-BE49-F238E27FC236}">
                <a16:creationId xmlns="" xmlns:a16="http://schemas.microsoft.com/office/drawing/2014/main" id="{675422D8-DA56-4023-BE6D-8BE72C15F08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69064" y="5164340"/>
            <a:ext cx="1025543" cy="1025543"/>
          </a:xfrm>
          <a:prstGeom prst="rect">
            <a:avLst/>
          </a:prstGeom>
        </p:spPr>
      </p:pic>
      <p:pic>
        <p:nvPicPr>
          <p:cNvPr id="9" name="Содержимое 3" descr="рис.5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2391864" y="786145"/>
            <a:ext cx="4784652" cy="5083175"/>
          </a:xfrm>
        </p:spPr>
      </p:pic>
    </p:spTree>
    <p:extLst>
      <p:ext uri="{BB962C8B-B14F-4D97-AF65-F5344CB8AC3E}">
        <p14:creationId xmlns="" xmlns:p14="http://schemas.microsoft.com/office/powerpoint/2010/main" val="155785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="" xmlns:a16="http://schemas.microsoft.com/office/drawing/2014/main" id="{081EA652-8C6A-4E69-BEB9-17080947455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ight Triangle 73">
            <a:extLst>
              <a:ext uri="{FF2B5EF4-FFF2-40B4-BE49-F238E27FC236}">
                <a16:creationId xmlns="" xmlns:a16="http://schemas.microsoft.com/office/drawing/2014/main" id="{5298780A-33B9-4EA2-8F67-DE68AD62841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7956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="" xmlns:a16="http://schemas.microsoft.com/office/drawing/2014/main" id="{7F488E8B-4E1E-4402-8935-D4E6C02615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005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half" idx="1"/>
          </p:nvPr>
        </p:nvSpPr>
        <p:spPr>
          <a:xfrm>
            <a:off x="1949116" y="829340"/>
            <a:ext cx="8133348" cy="50818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3200" dirty="0" err="1" smtClean="0">
                <a:latin typeface="Times New Roman" pitchFamily="18" charset="0"/>
                <a:cs typeface="Times New Roman" pitchFamily="18" charset="0"/>
              </a:rPr>
              <a:t>Goldschwidt</a:t>
            </a:r>
            <a:r>
              <a:rPr lang="de-DE" sz="3200" dirty="0" smtClean="0">
                <a:latin typeface="Times New Roman" pitchFamily="18" charset="0"/>
                <a:cs typeface="Times New Roman" pitchFamily="18" charset="0"/>
              </a:rPr>
              <a:t> V. Atlas der </a:t>
            </a:r>
            <a:r>
              <a:rPr lang="de-DE" sz="3200" dirty="0" err="1" smtClean="0">
                <a:latin typeface="Times New Roman" pitchFamily="18" charset="0"/>
                <a:cs typeface="Times New Roman" pitchFamily="18" charset="0"/>
              </a:rPr>
              <a:t>Krystallformen</a:t>
            </a:r>
            <a:r>
              <a:rPr lang="de-DE" sz="3200" dirty="0" smtClean="0">
                <a:latin typeface="Times New Roman" pitchFamily="18" charset="0"/>
                <a:cs typeface="Times New Roman" pitchFamily="18" charset="0"/>
              </a:rPr>
              <a:t>. Heidelberg, 1918, Bd.4.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Для кальцита 3500 вариантов огранки</a:t>
            </a:r>
          </a:p>
          <a:p>
            <a:pPr marL="0" indent="0">
              <a:buNone/>
            </a:pP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Сортировка алмазов</a:t>
            </a:r>
          </a:p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16размеров 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10форм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5 качеств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10цветов=8000 классов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2" descr="Изображение выглядит как текст, знак&#10;&#10;Автоматически созданное описание">
            <a:extLst>
              <a:ext uri="{FF2B5EF4-FFF2-40B4-BE49-F238E27FC236}">
                <a16:creationId xmlns="" xmlns:a16="http://schemas.microsoft.com/office/drawing/2014/main" id="{675422D8-DA56-4023-BE6D-8BE72C15F08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69064" y="5164340"/>
            <a:ext cx="1025543" cy="102554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5785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="" xmlns:a16="http://schemas.microsoft.com/office/drawing/2014/main" id="{081EA652-8C6A-4E69-BEB9-17080947455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ight Triangle 73">
            <a:extLst>
              <a:ext uri="{FF2B5EF4-FFF2-40B4-BE49-F238E27FC236}">
                <a16:creationId xmlns="" xmlns:a16="http://schemas.microsoft.com/office/drawing/2014/main" id="{5298780A-33B9-4EA2-8F67-DE68AD62841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7956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="" xmlns:a16="http://schemas.microsoft.com/office/drawing/2014/main" id="{7F488E8B-4E1E-4402-8935-D4E6C02615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005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70121" y="0"/>
            <a:ext cx="11812772" cy="627321"/>
          </a:xfrm>
        </p:spPr>
        <p:txBody>
          <a:bodyPr anchor="ctr">
            <a:noAutofit/>
          </a:bodyPr>
          <a:lstStyle/>
          <a:p>
            <a:pPr algn="ctr"/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Рефрен -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Гомологические ряды органических соединений Н.М.Бутлерова</a:t>
            </a:r>
            <a:endParaRPr lang="en-US" sz="31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2" descr="Изображение выглядит как текст, знак&#10;&#10;Автоматически созданное описание">
            <a:extLst>
              <a:ext uri="{FF2B5EF4-FFF2-40B4-BE49-F238E27FC236}">
                <a16:creationId xmlns="" xmlns:a16="http://schemas.microsoft.com/office/drawing/2014/main" id="{675422D8-DA56-4023-BE6D-8BE72C15F08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69064" y="5164340"/>
            <a:ext cx="1025543" cy="1025543"/>
          </a:xfrm>
          <a:prstGeom prst="rect">
            <a:avLst/>
          </a:prstGeom>
        </p:spPr>
      </p:pic>
      <p:pic>
        <p:nvPicPr>
          <p:cNvPr id="9" name="Содержимое 3" descr="рис.6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08651" y="828675"/>
            <a:ext cx="5039636" cy="508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55785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="" xmlns:a16="http://schemas.microsoft.com/office/drawing/2014/main" id="{081EA652-8C6A-4E69-BEB9-17080947455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ight Triangle 73">
            <a:extLst>
              <a:ext uri="{FF2B5EF4-FFF2-40B4-BE49-F238E27FC236}">
                <a16:creationId xmlns="" xmlns:a16="http://schemas.microsoft.com/office/drawing/2014/main" id="{5298780A-33B9-4EA2-8F67-DE68AD62841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7956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="" xmlns:a16="http://schemas.microsoft.com/office/drawing/2014/main" id="{7F488E8B-4E1E-4402-8935-D4E6C02615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005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70121" y="0"/>
            <a:ext cx="11812772" cy="627321"/>
          </a:xfrm>
        </p:spPr>
        <p:txBody>
          <a:bodyPr anchor="ctr">
            <a:noAutofit/>
          </a:bodyPr>
          <a:lstStyle/>
          <a:p>
            <a:pPr algn="ctr"/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Рефрен -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Треугольник (трапеция) гласных Л.В.Щербы </a:t>
            </a:r>
            <a:endParaRPr lang="en-US" sz="31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2" descr="Изображение выглядит как текст, знак&#10;&#10;Автоматически созданное описание">
            <a:extLst>
              <a:ext uri="{FF2B5EF4-FFF2-40B4-BE49-F238E27FC236}">
                <a16:creationId xmlns="" xmlns:a16="http://schemas.microsoft.com/office/drawing/2014/main" id="{675422D8-DA56-4023-BE6D-8BE72C15F08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69064" y="5164340"/>
            <a:ext cx="1025543" cy="1025543"/>
          </a:xfrm>
          <a:prstGeom prst="rect">
            <a:avLst/>
          </a:prstGeom>
        </p:spPr>
      </p:pic>
      <p:pic>
        <p:nvPicPr>
          <p:cNvPr id="9" name="Содержимое 5" descr="рис.7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3442037" y="828675"/>
            <a:ext cx="4172864" cy="5083175"/>
          </a:xfrm>
        </p:spPr>
      </p:pic>
    </p:spTree>
    <p:extLst>
      <p:ext uri="{BB962C8B-B14F-4D97-AF65-F5344CB8AC3E}">
        <p14:creationId xmlns="" xmlns:p14="http://schemas.microsoft.com/office/powerpoint/2010/main" val="155785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="" xmlns:a16="http://schemas.microsoft.com/office/drawing/2014/main" id="{081EA652-8C6A-4E69-BEB9-17080947455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ight Triangle 73">
            <a:extLst>
              <a:ext uri="{FF2B5EF4-FFF2-40B4-BE49-F238E27FC236}">
                <a16:creationId xmlns="" xmlns:a16="http://schemas.microsoft.com/office/drawing/2014/main" id="{5298780A-33B9-4EA2-8F67-DE68AD62841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7956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="" xmlns:a16="http://schemas.microsoft.com/office/drawing/2014/main" id="{7F488E8B-4E1E-4402-8935-D4E6C02615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005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70121" y="0"/>
            <a:ext cx="11812772" cy="627321"/>
          </a:xfrm>
        </p:spPr>
        <p:txBody>
          <a:bodyPr anchor="ctr">
            <a:noAutofit/>
          </a:bodyPr>
          <a:lstStyle/>
          <a:p>
            <a:pPr algn="ctr"/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Рефрены в языке</a:t>
            </a:r>
            <a:endParaRPr lang="en-US" sz="3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half" idx="1"/>
          </p:nvPr>
        </p:nvSpPr>
        <p:spPr>
          <a:xfrm>
            <a:off x="1998920" y="829340"/>
            <a:ext cx="7060019" cy="5081809"/>
          </a:xfrm>
        </p:spPr>
        <p:txBody>
          <a:bodyPr>
            <a:normAutofit/>
          </a:bodyPr>
          <a:lstStyle/>
          <a:p>
            <a:pPr algn="ctr">
              <a:buFontTx/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Tx/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Парадигмы в языке</a:t>
            </a:r>
          </a:p>
          <a:p>
            <a:pPr algn="ctr">
              <a:buFontTx/>
              <a:buNone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Ю. В. ЧАЙКОВСКИЙ. Грамматика для биологии // Знание-сила, 1985, № 12,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30-32.</a:t>
            </a: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Рефреноиды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 языке: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 консонантному коэффициенту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 морфологическому строю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коэффициентам Гринберга </a:t>
            </a:r>
          </a:p>
          <a:p>
            <a:pPr>
              <a:buNone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2" descr="Изображение выглядит как текст, знак&#10;&#10;Автоматически созданное описание">
            <a:extLst>
              <a:ext uri="{FF2B5EF4-FFF2-40B4-BE49-F238E27FC236}">
                <a16:creationId xmlns="" xmlns:a16="http://schemas.microsoft.com/office/drawing/2014/main" id="{675422D8-DA56-4023-BE6D-8BE72C15F08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69064" y="5164340"/>
            <a:ext cx="1025543" cy="102554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5785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="" xmlns:a16="http://schemas.microsoft.com/office/drawing/2014/main" id="{081EA652-8C6A-4E69-BEB9-17080947455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ight Triangle 73">
            <a:extLst>
              <a:ext uri="{FF2B5EF4-FFF2-40B4-BE49-F238E27FC236}">
                <a16:creationId xmlns="" xmlns:a16="http://schemas.microsoft.com/office/drawing/2014/main" id="{5298780A-33B9-4EA2-8F67-DE68AD62841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7956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="" xmlns:a16="http://schemas.microsoft.com/office/drawing/2014/main" id="{7F488E8B-4E1E-4402-8935-D4E6C02615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005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891553" y="573741"/>
            <a:ext cx="10091339" cy="699247"/>
          </a:xfrm>
        </p:spPr>
        <p:txBody>
          <a:bodyPr anchor="ctr">
            <a:no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Рефрен структурных типов сказок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В.Я.Проппа</a:t>
            </a:r>
            <a:endParaRPr lang="en-US" sz="31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2" descr="Изображение выглядит как текст, знак&#10;&#10;Автоматически созданное описание">
            <a:extLst>
              <a:ext uri="{FF2B5EF4-FFF2-40B4-BE49-F238E27FC236}">
                <a16:creationId xmlns="" xmlns:a16="http://schemas.microsoft.com/office/drawing/2014/main" id="{675422D8-DA56-4023-BE6D-8BE72C15F08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69064" y="5164340"/>
            <a:ext cx="1025543" cy="1025543"/>
          </a:xfrm>
          <a:prstGeom prst="rect">
            <a:avLst/>
          </a:prstGeom>
        </p:spPr>
      </p:pic>
      <p:pic>
        <p:nvPicPr>
          <p:cNvPr id="9" name="Содержимое 4" descr="рис.8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1998663" y="1387709"/>
            <a:ext cx="7059612" cy="3965106"/>
          </a:xfrm>
        </p:spPr>
      </p:pic>
    </p:spTree>
    <p:extLst>
      <p:ext uri="{BB962C8B-B14F-4D97-AF65-F5344CB8AC3E}">
        <p14:creationId xmlns="" xmlns:p14="http://schemas.microsoft.com/office/powerpoint/2010/main" val="155785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="" xmlns:a16="http://schemas.microsoft.com/office/drawing/2014/main" id="{081EA652-8C6A-4E69-BEB9-17080947455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ight Triangle 73">
            <a:extLst>
              <a:ext uri="{FF2B5EF4-FFF2-40B4-BE49-F238E27FC236}">
                <a16:creationId xmlns="" xmlns:a16="http://schemas.microsoft.com/office/drawing/2014/main" id="{5298780A-33B9-4EA2-8F67-DE68AD62841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7956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="" xmlns:a16="http://schemas.microsoft.com/office/drawing/2014/main" id="{7F488E8B-4E1E-4402-8935-D4E6C02615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005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70121" y="0"/>
            <a:ext cx="11812772" cy="627321"/>
          </a:xfrm>
        </p:spPr>
        <p:txBody>
          <a:bodyPr anchor="ctr">
            <a:noAutofit/>
          </a:bodyPr>
          <a:lstStyle/>
          <a:p>
            <a:pPr algn="ctr"/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Рефрен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силуэтов женского костюма Т.В.Козловой </a:t>
            </a:r>
            <a:endParaRPr lang="en-US" sz="31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2" descr="Изображение выглядит как текст, знак&#10;&#10;Автоматически созданное описание">
            <a:extLst>
              <a:ext uri="{FF2B5EF4-FFF2-40B4-BE49-F238E27FC236}">
                <a16:creationId xmlns="" xmlns:a16="http://schemas.microsoft.com/office/drawing/2014/main" id="{675422D8-DA56-4023-BE6D-8BE72C15F08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69064" y="5164340"/>
            <a:ext cx="1025543" cy="1025543"/>
          </a:xfrm>
          <a:prstGeom prst="rect">
            <a:avLst/>
          </a:prstGeom>
        </p:spPr>
      </p:pic>
      <p:pic>
        <p:nvPicPr>
          <p:cNvPr id="11" name="Содержимое 3" descr="Рис.9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2724088" y="828675"/>
            <a:ext cx="5917888" cy="5363333"/>
          </a:xfrm>
        </p:spPr>
      </p:pic>
    </p:spTree>
    <p:extLst>
      <p:ext uri="{BB962C8B-B14F-4D97-AF65-F5344CB8AC3E}">
        <p14:creationId xmlns="" xmlns:p14="http://schemas.microsoft.com/office/powerpoint/2010/main" val="155785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="" xmlns:a16="http://schemas.microsoft.com/office/drawing/2014/main" id="{081EA652-8C6A-4E69-BEB9-17080947455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ight Triangle 73">
            <a:extLst>
              <a:ext uri="{FF2B5EF4-FFF2-40B4-BE49-F238E27FC236}">
                <a16:creationId xmlns="" xmlns:a16="http://schemas.microsoft.com/office/drawing/2014/main" id="{5298780A-33B9-4EA2-8F67-DE68AD62841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7956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="" xmlns:a16="http://schemas.microsoft.com/office/drawing/2014/main" id="{7F488E8B-4E1E-4402-8935-D4E6C02615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005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70121" y="161365"/>
            <a:ext cx="11812772" cy="465956"/>
          </a:xfrm>
        </p:spPr>
        <p:txBody>
          <a:bodyPr anchor="ctr">
            <a:no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Рефрены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 искусстве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endParaRPr lang="en-US" sz="31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2" descr="Изображение выглядит как текст, знак&#10;&#10;Автоматически созданное описание">
            <a:extLst>
              <a:ext uri="{FF2B5EF4-FFF2-40B4-BE49-F238E27FC236}">
                <a16:creationId xmlns="" xmlns:a16="http://schemas.microsoft.com/office/drawing/2014/main" id="{675422D8-DA56-4023-BE6D-8BE72C15F08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69064" y="5164340"/>
            <a:ext cx="1025543" cy="1025543"/>
          </a:xfrm>
          <a:prstGeom prst="rect">
            <a:avLst/>
          </a:prstGeom>
        </p:spPr>
      </p:pic>
      <p:sp>
        <p:nvSpPr>
          <p:cNvPr id="8" name="Содержимое 7"/>
          <p:cNvSpPr>
            <a:spLocks noGrp="1"/>
          </p:cNvSpPr>
          <p:nvPr>
            <p:ph sz="half" idx="1"/>
          </p:nvPr>
        </p:nvSpPr>
        <p:spPr>
          <a:xfrm>
            <a:off x="2048435" y="1798731"/>
            <a:ext cx="5181600" cy="4351338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Вариации в музыке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Серии эскизов в живописи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55785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="" xmlns:a16="http://schemas.microsoft.com/office/drawing/2014/main" id="{081EA652-8C6A-4E69-BEB9-17080947455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/>
              <a:t>"</a:t>
            </a:r>
            <a:r>
              <a:rPr lang="ru-RU" b="1" dirty="0" err="1" smtClean="0"/>
              <a:t>Руанский</a:t>
            </a:r>
            <a:r>
              <a:rPr lang="ru-RU" b="1" dirty="0" smtClean="0"/>
              <a:t> собор": двадцать открытий Клода Моне</a:t>
            </a:r>
            <a:endParaRPr lang="ru-RU" b="1" dirty="0"/>
          </a:p>
        </p:txBody>
      </p:sp>
      <p:sp>
        <p:nvSpPr>
          <p:cNvPr id="74" name="Right Triangle 73">
            <a:extLst>
              <a:ext uri="{FF2B5EF4-FFF2-40B4-BE49-F238E27FC236}">
                <a16:creationId xmlns="" xmlns:a16="http://schemas.microsoft.com/office/drawing/2014/main" id="{5298780A-33B9-4EA2-8F67-DE68AD62841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7956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="" xmlns:a16="http://schemas.microsoft.com/office/drawing/2014/main" id="{7F488E8B-4E1E-4402-8935-D4E6C02615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005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endParaRPr lang="en-US" sz="3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sz="half" idx="2"/>
          </p:nvPr>
        </p:nvSpPr>
        <p:spPr>
          <a:xfrm>
            <a:off x="6306207" y="1781503"/>
            <a:ext cx="4524703" cy="3551458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Клод Моне</a:t>
            </a:r>
          </a:p>
          <a:p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Руанский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собор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2" descr="Изображение выглядит как текст, знак&#10;&#10;Автоматически созданное описание">
            <a:extLst>
              <a:ext uri="{FF2B5EF4-FFF2-40B4-BE49-F238E27FC236}">
                <a16:creationId xmlns="" xmlns:a16="http://schemas.microsoft.com/office/drawing/2014/main" id="{675422D8-DA56-4023-BE6D-8BE72C15F08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69064" y="5164340"/>
            <a:ext cx="1025543" cy="1025543"/>
          </a:xfrm>
          <a:prstGeom prst="rect">
            <a:avLst/>
          </a:prstGeom>
        </p:spPr>
      </p:pic>
      <p:pic>
        <p:nvPicPr>
          <p:cNvPr id="89090" name="Picture 2" descr="http://ic.pics.livejournal.com/marinagra/32470728/2614458/2614458_origina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8591" y="-1"/>
            <a:ext cx="5666540" cy="67054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55785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="" xmlns:a16="http://schemas.microsoft.com/office/drawing/2014/main" id="{081EA652-8C6A-4E69-BEB9-17080947455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ight Triangle 73">
            <a:extLst>
              <a:ext uri="{FF2B5EF4-FFF2-40B4-BE49-F238E27FC236}">
                <a16:creationId xmlns="" xmlns:a16="http://schemas.microsoft.com/office/drawing/2014/main" id="{5298780A-33B9-4EA2-8F67-DE68AD62841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7956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="" xmlns:a16="http://schemas.microsoft.com/office/drawing/2014/main" id="{7F488E8B-4E1E-4402-8935-D4E6C02615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005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70121" y="0"/>
            <a:ext cx="11812772" cy="627321"/>
          </a:xfrm>
        </p:spPr>
        <p:txBody>
          <a:bodyPr anchor="ctr">
            <a:noAutofit/>
          </a:bodyPr>
          <a:lstStyle/>
          <a:p>
            <a:pPr algn="ctr"/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Рефрен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в искусстве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Энди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Уорхол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Диптих Мэрилин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en-US" sz="31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2" descr="Изображение выглядит как текст, знак&#10;&#10;Автоматически созданное описание">
            <a:extLst>
              <a:ext uri="{FF2B5EF4-FFF2-40B4-BE49-F238E27FC236}">
                <a16:creationId xmlns="" xmlns:a16="http://schemas.microsoft.com/office/drawing/2014/main" id="{675422D8-DA56-4023-BE6D-8BE72C15F08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69064" y="5164340"/>
            <a:ext cx="1025543" cy="1025543"/>
          </a:xfrm>
          <a:prstGeom prst="rect">
            <a:avLst/>
          </a:prstGeom>
        </p:spPr>
      </p:pic>
      <p:pic>
        <p:nvPicPr>
          <p:cNvPr id="10" name="Рисунок 3" descr="рис.11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50925" y="785813"/>
            <a:ext cx="7558088" cy="535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55785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="" xmlns:a16="http://schemas.microsoft.com/office/drawing/2014/main" id="{081EA652-8C6A-4E69-BEB9-17080947455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Надпредметные</a:t>
            </a:r>
            <a: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рефрены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74" name="Right Triangle 73">
            <a:extLst>
              <a:ext uri="{FF2B5EF4-FFF2-40B4-BE49-F238E27FC236}">
                <a16:creationId xmlns="" xmlns:a16="http://schemas.microsoft.com/office/drawing/2014/main" id="{5298780A-33B9-4EA2-8F67-DE68AD62841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7956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="" xmlns:a16="http://schemas.microsoft.com/office/drawing/2014/main" id="{7F488E8B-4E1E-4402-8935-D4E6C02615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005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Рисунок 2" descr="Изображение выглядит как текст, знак&#10;&#10;Автоматически созданное описание">
            <a:extLst>
              <a:ext uri="{FF2B5EF4-FFF2-40B4-BE49-F238E27FC236}">
                <a16:creationId xmlns="" xmlns:a16="http://schemas.microsoft.com/office/drawing/2014/main" id="{675422D8-DA56-4023-BE6D-8BE72C15F08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69064" y="5164340"/>
            <a:ext cx="1025543" cy="102554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5785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="" xmlns:a16="http://schemas.microsoft.com/office/drawing/2014/main" id="{081EA652-8C6A-4E69-BEB9-17080947455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ight Triangle 73">
            <a:extLst>
              <a:ext uri="{FF2B5EF4-FFF2-40B4-BE49-F238E27FC236}">
                <a16:creationId xmlns="" xmlns:a16="http://schemas.microsoft.com/office/drawing/2014/main" id="{5298780A-33B9-4EA2-8F67-DE68AD62841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7956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="" xmlns:a16="http://schemas.microsoft.com/office/drawing/2014/main" id="{7F488E8B-4E1E-4402-8935-D4E6C02615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005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70121" y="0"/>
            <a:ext cx="11812772" cy="627321"/>
          </a:xfrm>
        </p:spPr>
        <p:txBody>
          <a:bodyPr anchor="ctr">
            <a:no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Волна Сухоноса.</a:t>
            </a:r>
            <a:endParaRPr lang="en-US" sz="31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2" descr="Изображение выглядит как текст, знак&#10;&#10;Автоматически созданное описание">
            <a:extLst>
              <a:ext uri="{FF2B5EF4-FFF2-40B4-BE49-F238E27FC236}">
                <a16:creationId xmlns="" xmlns:a16="http://schemas.microsoft.com/office/drawing/2014/main" id="{675422D8-DA56-4023-BE6D-8BE72C15F08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69064" y="5164340"/>
            <a:ext cx="1025543" cy="1025543"/>
          </a:xfrm>
          <a:prstGeom prst="rect">
            <a:avLst/>
          </a:prstGeom>
        </p:spPr>
      </p:pic>
      <p:sp>
        <p:nvSpPr>
          <p:cNvPr id="8" name="Содержимое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" name="Рисунок 4" descr="рис.12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8113" y="1143000"/>
            <a:ext cx="886777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55785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="" xmlns:a16="http://schemas.microsoft.com/office/drawing/2014/main" id="{081EA652-8C6A-4E69-BEB9-17080947455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ight Triangle 73">
            <a:extLst>
              <a:ext uri="{FF2B5EF4-FFF2-40B4-BE49-F238E27FC236}">
                <a16:creationId xmlns="" xmlns:a16="http://schemas.microsoft.com/office/drawing/2014/main" id="{5298780A-33B9-4EA2-8F67-DE68AD62841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7956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="" xmlns:a16="http://schemas.microsoft.com/office/drawing/2014/main" id="{7F488E8B-4E1E-4402-8935-D4E6C02615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005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pPr algn="ctr"/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Распределение </a:t>
            </a:r>
            <a:r>
              <a:rPr lang="ru-RU" sz="3100" b="1" dirty="0" err="1" smtClean="0">
                <a:latin typeface="Times New Roman" pitchFamily="18" charset="0"/>
                <a:cs typeface="Times New Roman" pitchFamily="18" charset="0"/>
              </a:rPr>
              <a:t>Чебанова-Фукса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(по графическим словам)</a:t>
            </a:r>
            <a:endParaRPr lang="en-US" sz="3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1999128" y="1825625"/>
            <a:ext cx="4020671" cy="4351338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Чебанов С. Г. О подчинении речевых укладов «индоевропейской» группы закону Пуассона // ДАН, 1947, 55, 2. С. 103-106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Бландинская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Козлова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Кондратский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Куликова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Немцев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Ж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Паршукова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Слепова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Чебанов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Ценологический аспект распределения слов по количеству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слогов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//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Технетика и ценология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от теории к практике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Ценологические исследования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Вып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35. 2009, М., МОИП МГУ – ТЕХНЕТИКА, с. 205-213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2" name="Рисунок 2" descr="Изображение выглядит как текст, знак&#10;&#10;Автоматически созданное описание">
            <a:extLst>
              <a:ext uri="{FF2B5EF4-FFF2-40B4-BE49-F238E27FC236}">
                <a16:creationId xmlns="" xmlns:a16="http://schemas.microsoft.com/office/drawing/2014/main" id="{675422D8-DA56-4023-BE6D-8BE72C15F08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69064" y="5164340"/>
            <a:ext cx="1025543" cy="1025543"/>
          </a:xfrm>
          <a:prstGeom prst="rect">
            <a:avLst/>
          </a:prstGeom>
        </p:spPr>
      </p:pic>
      <p:sp>
        <p:nvSpPr>
          <p:cNvPr id="9" name="Содержимое 8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3984812" cy="4351338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Встречаемость редких многосложных слов не противоречит распределению Сухоноса, однако их частоты столь малы, что не могут оцениваться статистически.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5785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="" xmlns:a16="http://schemas.microsoft.com/office/drawing/2014/main" id="{081EA652-8C6A-4E69-BEB9-17080947455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ight Triangle 73">
            <a:extLst>
              <a:ext uri="{FF2B5EF4-FFF2-40B4-BE49-F238E27FC236}">
                <a16:creationId xmlns="" xmlns:a16="http://schemas.microsoft.com/office/drawing/2014/main" id="{5298780A-33B9-4EA2-8F67-DE68AD62841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7956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="" xmlns:a16="http://schemas.microsoft.com/office/drawing/2014/main" id="{7F488E8B-4E1E-4402-8935-D4E6C02615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005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636494"/>
            <a:ext cx="10515600" cy="806824"/>
          </a:xfrm>
        </p:spPr>
        <p:txBody>
          <a:bodyPr anchor="ctr">
            <a:noAutofit/>
          </a:bodyPr>
          <a:lstStyle/>
          <a:p>
            <a:pPr algn="ctr"/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Распределение </a:t>
            </a:r>
            <a:r>
              <a:rPr lang="ru-RU" sz="3100" b="1" dirty="0" err="1" smtClean="0">
                <a:latin typeface="Times New Roman" pitchFamily="18" charset="0"/>
                <a:cs typeface="Times New Roman" pitchFamily="18" charset="0"/>
              </a:rPr>
              <a:t>Чебанова-Фукса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(по фонетическим словам)</a:t>
            </a:r>
            <a:endParaRPr lang="en-US" sz="3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1999128" y="1825625"/>
            <a:ext cx="4020671" cy="435133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Чебанов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С.В.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Буянова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Д. С., Писарев А. С. С. Г. Чебанов, его архив и распределение слов по числу слогов // Исследования языка и современное гуманитарное знание. 2019,  т. 1, № 1, с. 67–78.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2" name="Рисунок 2" descr="Изображение выглядит как текст, знак&#10;&#10;Автоматически созданное описание">
            <a:extLst>
              <a:ext uri="{FF2B5EF4-FFF2-40B4-BE49-F238E27FC236}">
                <a16:creationId xmlns="" xmlns:a16="http://schemas.microsoft.com/office/drawing/2014/main" id="{675422D8-DA56-4023-BE6D-8BE72C15F082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069064" y="5164340"/>
            <a:ext cx="1025543" cy="1025543"/>
          </a:xfrm>
          <a:prstGeom prst="rect">
            <a:avLst/>
          </a:prstGeom>
        </p:spPr>
      </p:pic>
      <p:graphicFrame>
        <p:nvGraphicFramePr>
          <p:cNvPr id="15" name="Содержимое 14"/>
          <p:cNvGraphicFramePr>
            <a:graphicFrameLocks noChangeAspect="1"/>
          </p:cNvGraphicFramePr>
          <p:nvPr>
            <p:ph sz="half" idx="2"/>
          </p:nvPr>
        </p:nvGraphicFramePr>
        <p:xfrm>
          <a:off x="6187609" y="1432438"/>
          <a:ext cx="5839218" cy="3955351"/>
        </p:xfrm>
        <a:graphic>
          <a:graphicData uri="http://schemas.openxmlformats.org/presentationml/2006/ole">
            <p:oleObj spid="_x0000_s1026" name="Документ" r:id="rId5" imgW="7733416" imgH="5238711" progId="Word.Documen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55785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="" xmlns:a16="http://schemas.microsoft.com/office/drawing/2014/main" id="{081EA652-8C6A-4E69-BEB9-17080947455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-распределения</a:t>
            </a:r>
            <a:endParaRPr lang="en-US" dirty="0"/>
          </a:p>
        </p:txBody>
      </p:sp>
      <p:sp>
        <p:nvSpPr>
          <p:cNvPr id="74" name="Right Triangle 73">
            <a:extLst>
              <a:ext uri="{FF2B5EF4-FFF2-40B4-BE49-F238E27FC236}">
                <a16:creationId xmlns="" xmlns:a16="http://schemas.microsoft.com/office/drawing/2014/main" id="{5298780A-33B9-4EA2-8F67-DE68AD62841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7956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="" xmlns:a16="http://schemas.microsoft.com/office/drawing/2014/main" id="{7F488E8B-4E1E-4402-8935-D4E6C02615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005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70121" y="0"/>
            <a:ext cx="11812772" cy="627321"/>
          </a:xfrm>
        </p:spPr>
        <p:txBody>
          <a:bodyPr anchor="ctr">
            <a:noAutofit/>
          </a:bodyPr>
          <a:lstStyle/>
          <a:p>
            <a:pPr algn="ctr"/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Рефрен </a:t>
            </a:r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-распределения</a:t>
            </a:r>
            <a:endParaRPr lang="en-US" sz="31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2" descr="Изображение выглядит как текст, знак&#10;&#10;Автоматически созданное описание">
            <a:extLst>
              <a:ext uri="{FF2B5EF4-FFF2-40B4-BE49-F238E27FC236}">
                <a16:creationId xmlns="" xmlns:a16="http://schemas.microsoft.com/office/drawing/2014/main" id="{675422D8-DA56-4023-BE6D-8BE72C15F08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69064" y="5164340"/>
            <a:ext cx="1025543" cy="1025543"/>
          </a:xfrm>
          <a:prstGeom prst="rect">
            <a:avLst/>
          </a:prstGeom>
        </p:spPr>
      </p:pic>
      <p:pic>
        <p:nvPicPr>
          <p:cNvPr id="10" name="Рисунок 9" descr="Рис.13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84956" y="871869"/>
            <a:ext cx="12296184" cy="6906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55785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="" xmlns:a16="http://schemas.microsoft.com/office/drawing/2014/main" id="{081EA652-8C6A-4E69-BEB9-17080947455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ight Triangle 73">
            <a:extLst>
              <a:ext uri="{FF2B5EF4-FFF2-40B4-BE49-F238E27FC236}">
                <a16:creationId xmlns="" xmlns:a16="http://schemas.microsoft.com/office/drawing/2014/main" id="{5298780A-33B9-4EA2-8F67-DE68AD62841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7956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="" xmlns:a16="http://schemas.microsoft.com/office/drawing/2014/main" id="{7F488E8B-4E1E-4402-8935-D4E6C02615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005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70121" y="0"/>
            <a:ext cx="11812772" cy="627321"/>
          </a:xfrm>
        </p:spPr>
        <p:txBody>
          <a:bodyPr anchor="ctr">
            <a:no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Типы рефренов</a:t>
            </a:r>
            <a:endParaRPr lang="en-US" sz="31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2" descr="Изображение выглядит как текст, знак&#10;&#10;Автоматически созданное описание">
            <a:extLst>
              <a:ext uri="{FF2B5EF4-FFF2-40B4-BE49-F238E27FC236}">
                <a16:creationId xmlns="" xmlns:a16="http://schemas.microsoft.com/office/drawing/2014/main" id="{675422D8-DA56-4023-BE6D-8BE72C15F08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69064" y="5164340"/>
            <a:ext cx="1025543" cy="1025543"/>
          </a:xfrm>
          <a:prstGeom prst="rect">
            <a:avLst/>
          </a:prstGeom>
        </p:spPr>
      </p:pic>
      <p:sp>
        <p:nvSpPr>
          <p:cNvPr id="8" name="Содержимое 7"/>
          <p:cNvSpPr>
            <a:spLocks noGrp="1"/>
          </p:cNvSpPr>
          <p:nvPr>
            <p:ph sz="half" idx="1"/>
          </p:nvPr>
        </p:nvSpPr>
        <p:spPr>
          <a:xfrm>
            <a:off x="2532529" y="848472"/>
            <a:ext cx="6799730" cy="435133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универсальности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По открытости – закрытости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По основанию                                  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наиплотнейшей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упаковки, наиболее полного использования ресурса)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По средствам представления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(рефрен и форма его представления)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55785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="" xmlns:a16="http://schemas.microsoft.com/office/drawing/2014/main" id="{081EA652-8C6A-4E69-BEB9-17080947455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ight Triangle 73">
            <a:extLst>
              <a:ext uri="{FF2B5EF4-FFF2-40B4-BE49-F238E27FC236}">
                <a16:creationId xmlns="" xmlns:a16="http://schemas.microsoft.com/office/drawing/2014/main" id="{5298780A-33B9-4EA2-8F67-DE68AD62841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7956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="" xmlns:a16="http://schemas.microsoft.com/office/drawing/2014/main" id="{7F488E8B-4E1E-4402-8935-D4E6C02615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005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70121" y="0"/>
            <a:ext cx="11812772" cy="627321"/>
          </a:xfrm>
        </p:spPr>
        <p:txBody>
          <a:bodyPr anchor="ctr">
            <a:noAutofit/>
          </a:bodyPr>
          <a:lstStyle/>
          <a:p>
            <a:pPr algn="ctr"/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Эволюция как изменение распределения частот членов рефрена</a:t>
            </a:r>
            <a:endParaRPr lang="en-US" sz="31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2" descr="Изображение выглядит как текст, знак&#10;&#10;Автоматически созданное описание">
            <a:extLst>
              <a:ext uri="{FF2B5EF4-FFF2-40B4-BE49-F238E27FC236}">
                <a16:creationId xmlns="" xmlns:a16="http://schemas.microsoft.com/office/drawing/2014/main" id="{675422D8-DA56-4023-BE6D-8BE72C15F08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69064" y="5164340"/>
            <a:ext cx="1025543" cy="1025543"/>
          </a:xfrm>
          <a:prstGeom prst="rect">
            <a:avLst/>
          </a:prstGeom>
        </p:spPr>
      </p:pic>
      <p:sp>
        <p:nvSpPr>
          <p:cNvPr id="8" name="Содержимое 7"/>
          <p:cNvSpPr>
            <a:spLocks noGrp="1"/>
          </p:cNvSpPr>
          <p:nvPr>
            <p:ph sz="half" idx="1"/>
          </p:nvPr>
        </p:nvSpPr>
        <p:spPr>
          <a:xfrm>
            <a:off x="2532529" y="848472"/>
            <a:ext cx="6799730" cy="4351338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Если рефрен известен, то изменяться во времени может только соотношение частот его членов.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Эволюция рефрена = изменение частот его членов.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Кроме частот ничего другое во времени в рефрене меняться не может.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Поэтому первостепенное значение имеет изучение распределение частот членов рефрена.</a:t>
            </a: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5773270" y="1837765"/>
            <a:ext cx="215153" cy="4034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5785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Негауссовы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-распределения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838200" y="1347537"/>
            <a:ext cx="10515600" cy="482942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Кудрин Б. И. Математика ценозов: видовое, ранговое, ранговое по параметру гиперболические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-распределения и законы Лотки, Ципфа, Парето, Мандельброта // Ценологические исследования.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19: Философские основания технетики. М.: Центр системных исследований, 2002. С. 357−412.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Чебанов С.В.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-распределения, размерная структура природных тел и натуральнозначные функции натуральных аргументов:  к построению новой картины мира // Философские основания технетики. М., Центр системных исследований, 2002. С.436-444.</a:t>
            </a: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Теорема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Ю.А.Шрейдера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="" xmlns:a16="http://schemas.microsoft.com/office/drawing/2014/main" id="{081EA652-8C6A-4E69-BEB9-17080947455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структурно-топологической динамики рангового распределения</a:t>
            </a:r>
            <a:endParaRPr lang="en-US" dirty="0"/>
          </a:p>
        </p:txBody>
      </p:sp>
      <p:sp>
        <p:nvSpPr>
          <p:cNvPr id="74" name="Right Triangle 73">
            <a:extLst>
              <a:ext uri="{FF2B5EF4-FFF2-40B4-BE49-F238E27FC236}">
                <a16:creationId xmlns="" xmlns:a16="http://schemas.microsoft.com/office/drawing/2014/main" id="{5298780A-33B9-4EA2-8F67-DE68AD62841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7956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="" xmlns:a16="http://schemas.microsoft.com/office/drawing/2014/main" id="{7F488E8B-4E1E-4402-8935-D4E6C02615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005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10515600" cy="1237130"/>
          </a:xfrm>
        </p:spPr>
        <p:txBody>
          <a:bodyPr anchor="ctr">
            <a:noAutofit/>
          </a:bodyPr>
          <a:lstStyle/>
          <a:p>
            <a:pPr indent="457200" algn="ctr">
              <a:lnSpc>
                <a:spcPct val="100000"/>
              </a:lnSpc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Структурно-топологической динамики рангового распределения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В.В.Фуфаева</a:t>
            </a:r>
            <a:endParaRPr lang="en-US" sz="3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7548282" y="1825625"/>
            <a:ext cx="2662518" cy="4351338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Два вида динамики</a:t>
            </a: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Динамика распределения</a:t>
            </a: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Динамика объекта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2" name="Рисунок 2" descr="Изображение выглядит как текст, знак&#10;&#10;Автоматически созданное описание">
            <a:extLst>
              <a:ext uri="{FF2B5EF4-FFF2-40B4-BE49-F238E27FC236}">
                <a16:creationId xmlns="" xmlns:a16="http://schemas.microsoft.com/office/drawing/2014/main" id="{675422D8-DA56-4023-BE6D-8BE72C15F08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69064" y="5164340"/>
            <a:ext cx="1025543" cy="1025543"/>
          </a:xfrm>
          <a:prstGeom prst="rect">
            <a:avLst/>
          </a:prstGeom>
        </p:spPr>
      </p:pic>
      <p:pic>
        <p:nvPicPr>
          <p:cNvPr id="12" name="Содержимое 11" descr="image004_134.jpg"/>
          <p:cNvPicPr>
            <a:picLocks noGrp="1"/>
          </p:cNvPicPr>
          <p:nvPr>
            <p:ph sz="half" idx="1"/>
          </p:nvPr>
        </p:nvPicPr>
        <p:blipFill>
          <a:blip r:embed="rId4" cstate="print"/>
          <a:srcRect b="10235"/>
          <a:stretch>
            <a:fillRect/>
          </a:stretch>
        </p:blipFill>
        <p:spPr>
          <a:xfrm>
            <a:off x="233082" y="1308848"/>
            <a:ext cx="7028330" cy="489472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5785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="" xmlns:a16="http://schemas.microsoft.com/office/drawing/2014/main" id="{081EA652-8C6A-4E69-BEB9-17080947455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ight Triangle 73">
            <a:extLst>
              <a:ext uri="{FF2B5EF4-FFF2-40B4-BE49-F238E27FC236}">
                <a16:creationId xmlns="" xmlns:a16="http://schemas.microsoft.com/office/drawing/2014/main" id="{5298780A-33B9-4EA2-8F67-DE68AD62841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7956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="" xmlns:a16="http://schemas.microsoft.com/office/drawing/2014/main" id="{7F488E8B-4E1E-4402-8935-D4E6C02615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005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70121" y="0"/>
            <a:ext cx="11812772" cy="627321"/>
          </a:xfrm>
        </p:spPr>
        <p:txBody>
          <a:bodyPr anchor="ctr">
            <a:noAutofit/>
          </a:bodyPr>
          <a:lstStyle/>
          <a:p>
            <a:pPr algn="ctr"/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Необходимость изучения спектров</a:t>
            </a:r>
            <a:endParaRPr lang="en-US" sz="31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2" descr="Изображение выглядит как текст, знак&#10;&#10;Автоматически созданное описание">
            <a:extLst>
              <a:ext uri="{FF2B5EF4-FFF2-40B4-BE49-F238E27FC236}">
                <a16:creationId xmlns="" xmlns:a16="http://schemas.microsoft.com/office/drawing/2014/main" id="{675422D8-DA56-4023-BE6D-8BE72C15F08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69064" y="5164340"/>
            <a:ext cx="1025543" cy="1025543"/>
          </a:xfrm>
          <a:prstGeom prst="rect">
            <a:avLst/>
          </a:prstGeom>
        </p:spPr>
      </p:pic>
      <p:sp>
        <p:nvSpPr>
          <p:cNvPr id="8" name="Содержимое 7"/>
          <p:cNvSpPr>
            <a:spLocks noGrp="1"/>
          </p:cNvSpPr>
          <p:nvPr>
            <p:ph sz="half" idx="1"/>
          </p:nvPr>
        </p:nvSpPr>
        <p:spPr>
          <a:xfrm>
            <a:off x="2545976" y="1825625"/>
            <a:ext cx="6311152" cy="435133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Не характерные параметры и их изменения, </a:t>
            </a:r>
          </a:p>
          <a:p>
            <a:pPr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а   характерные   спектры   и их изменения</a:t>
            </a:r>
          </a:p>
        </p:txBody>
      </p:sp>
    </p:spTree>
    <p:extLst>
      <p:ext uri="{BB962C8B-B14F-4D97-AF65-F5344CB8AC3E}">
        <p14:creationId xmlns="" xmlns:p14="http://schemas.microsoft.com/office/powerpoint/2010/main" val="155785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="" xmlns:a16="http://schemas.microsoft.com/office/drawing/2014/main" id="{081EA652-8C6A-4E69-BEB9-17080947455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ight Triangle 73">
            <a:extLst>
              <a:ext uri="{FF2B5EF4-FFF2-40B4-BE49-F238E27FC236}">
                <a16:creationId xmlns="" xmlns:a16="http://schemas.microsoft.com/office/drawing/2014/main" id="{5298780A-33B9-4EA2-8F67-DE68AD62841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7956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="" xmlns:a16="http://schemas.microsoft.com/office/drawing/2014/main" id="{7F488E8B-4E1E-4402-8935-D4E6C02615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005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70121" y="0"/>
            <a:ext cx="11812772" cy="627321"/>
          </a:xfrm>
        </p:spPr>
        <p:txBody>
          <a:bodyPr anchor="ctr">
            <a:noAutofit/>
          </a:bodyPr>
          <a:lstStyle/>
          <a:p>
            <a:pPr algn="ctr"/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Сказание о Мамаевом побоище</a:t>
            </a:r>
            <a:endParaRPr lang="en-US" sz="31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2" descr="Изображение выглядит как текст, знак&#10;&#10;Автоматически созданное описание">
            <a:extLst>
              <a:ext uri="{FF2B5EF4-FFF2-40B4-BE49-F238E27FC236}">
                <a16:creationId xmlns="" xmlns:a16="http://schemas.microsoft.com/office/drawing/2014/main" id="{675422D8-DA56-4023-BE6D-8BE72C15F08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69064" y="5164340"/>
            <a:ext cx="1025543" cy="1025543"/>
          </a:xfrm>
          <a:prstGeom prst="rect">
            <a:avLst/>
          </a:prstGeom>
        </p:spPr>
      </p:pic>
      <p:sp>
        <p:nvSpPr>
          <p:cNvPr id="8" name="Содержимое 7"/>
          <p:cNvSpPr>
            <a:spLocks noGrp="1"/>
          </p:cNvSpPr>
          <p:nvPr>
            <p:ph sz="half" idx="1"/>
          </p:nvPr>
        </p:nvSpPr>
        <p:spPr>
          <a:xfrm>
            <a:off x="1801905" y="824753"/>
            <a:ext cx="8086165" cy="5423928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Ковригина Л. Ю.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Негауссовое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моделирование лексико-статистической структуры вариативного текста: на примере "Сказания о Мамаевом побоище": автореферат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дис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... к.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филол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наук: 10.02.21  СПб, СПбГУ, 2014.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«Сказание о Мамаевом побоище»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XV-XIX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вв., более 100 вариантов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Средний объём текста 10 000 словоупотреблений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55785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="" xmlns:a16="http://schemas.microsoft.com/office/drawing/2014/main" id="{081EA652-8C6A-4E69-BEB9-17080947455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ight Triangle 73">
            <a:extLst>
              <a:ext uri="{FF2B5EF4-FFF2-40B4-BE49-F238E27FC236}">
                <a16:creationId xmlns="" xmlns:a16="http://schemas.microsoft.com/office/drawing/2014/main" id="{5298780A-33B9-4EA2-8F67-DE68AD62841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7956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="" xmlns:a16="http://schemas.microsoft.com/office/drawing/2014/main" id="{7F488E8B-4E1E-4402-8935-D4E6C02615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005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70121" y="0"/>
            <a:ext cx="11812772" cy="627321"/>
          </a:xfrm>
        </p:spPr>
        <p:txBody>
          <a:bodyPr anchor="ctr">
            <a:noAutofit/>
          </a:bodyPr>
          <a:lstStyle/>
          <a:p>
            <a:pPr algn="ctr"/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Сказание о Мамаевом побоище. Материал.</a:t>
            </a:r>
            <a:endParaRPr lang="en-US" sz="31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2" descr="Изображение выглядит как текст, знак&#10;&#10;Автоматически созданное описание">
            <a:extLst>
              <a:ext uri="{FF2B5EF4-FFF2-40B4-BE49-F238E27FC236}">
                <a16:creationId xmlns="" xmlns:a16="http://schemas.microsoft.com/office/drawing/2014/main" id="{675422D8-DA56-4023-BE6D-8BE72C15F08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69064" y="5164340"/>
            <a:ext cx="1025543" cy="1025543"/>
          </a:xfrm>
          <a:prstGeom prst="rect">
            <a:avLst/>
          </a:prstGeom>
        </p:spPr>
      </p:pic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rcRect l="29671" t="25278" r="28633" b="10715"/>
          <a:stretch>
            <a:fillRect/>
          </a:stretch>
        </p:blipFill>
        <p:spPr bwMode="auto">
          <a:xfrm>
            <a:off x="1174375" y="580809"/>
            <a:ext cx="6732495" cy="5810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55785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="" xmlns:a16="http://schemas.microsoft.com/office/drawing/2014/main" id="{081EA652-8C6A-4E69-BEB9-17080947455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ight Triangle 73">
            <a:extLst>
              <a:ext uri="{FF2B5EF4-FFF2-40B4-BE49-F238E27FC236}">
                <a16:creationId xmlns="" xmlns:a16="http://schemas.microsoft.com/office/drawing/2014/main" id="{5298780A-33B9-4EA2-8F67-DE68AD62841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7956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="" xmlns:a16="http://schemas.microsoft.com/office/drawing/2014/main" id="{7F488E8B-4E1E-4402-8935-D4E6C02615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005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839788" y="457200"/>
            <a:ext cx="9774424" cy="815788"/>
          </a:xfrm>
        </p:spPr>
        <p:txBody>
          <a:bodyPr anchor="ctr">
            <a:noAutofit/>
          </a:bodyPr>
          <a:lstStyle/>
          <a:p>
            <a:pPr algn="ctr"/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Сказание о Мамаевом побоище</a:t>
            </a:r>
            <a:endParaRPr lang="en-US" sz="31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Содержимое 9" descr="figure_2.jpeg"/>
          <p:cNvPicPr>
            <a:picLocks noGrp="1"/>
          </p:cNvPicPr>
          <p:nvPr>
            <p:ph idx="1"/>
          </p:nvPr>
        </p:nvPicPr>
        <p:blipFill>
          <a:blip r:embed="rId3" cstate="print"/>
          <a:srcRect l="19292" t="14330" r="9830"/>
          <a:stretch>
            <a:fillRect/>
          </a:stretch>
        </p:blipFill>
        <p:spPr>
          <a:xfrm>
            <a:off x="5217459" y="1290918"/>
            <a:ext cx="5531223" cy="3603149"/>
          </a:xfrm>
          <a:prstGeom prst="rect">
            <a:avLst/>
          </a:prstGeom>
        </p:spPr>
      </p:pic>
      <p:sp>
        <p:nvSpPr>
          <p:cNvPr id="12" name="Текст 11"/>
          <p:cNvSpPr>
            <a:spLocks noGrp="1"/>
          </p:cNvSpPr>
          <p:nvPr>
            <p:ph type="body" sz="half" idx="2"/>
          </p:nvPr>
        </p:nvSpPr>
        <p:spPr>
          <a:xfrm>
            <a:off x="2043953" y="1568824"/>
            <a:ext cx="2728072" cy="4300164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Траектории ранговых переходов в структурно-топологической динамике распределений 5 редакций «Сказания» (визуализированы траектории словоформ с рангом 1≤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≤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35)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1 - И, 2 - ЖЕ, 3 - КНЯЗЬ, 4 - НА, 5 - ВЕЛИКИИ, 7 - БЫТИ, 8 - ОН, 9 - ТЪ, 10 - В, 12 - НЕ, 13 - МЫ, 16 - А, 17 - ЯКО, 18 - ОT, 20 - ВЕСЬ, 23 - К, 24 - ЦАРЬ, 26 - ПО, 27 - БОГ, 28 - НАШ, 30 - БРАТ, 31 - ПОЛК, 32 - ДА, 33 - СЬ, 34 – СВЯТЫИ</a:t>
            </a:r>
          </a:p>
          <a:p>
            <a:endParaRPr lang="ru-RU" dirty="0"/>
          </a:p>
        </p:txBody>
      </p:sp>
      <p:pic>
        <p:nvPicPr>
          <p:cNvPr id="2" name="Рисунок 2" descr="Изображение выглядит как текст, знак&#10;&#10;Автоматически созданное описание">
            <a:extLst>
              <a:ext uri="{FF2B5EF4-FFF2-40B4-BE49-F238E27FC236}">
                <a16:creationId xmlns="" xmlns:a16="http://schemas.microsoft.com/office/drawing/2014/main" id="{675422D8-DA56-4023-BE6D-8BE72C15F082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069064" y="5164340"/>
            <a:ext cx="1025543" cy="102554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5785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="" xmlns:a16="http://schemas.microsoft.com/office/drawing/2014/main" id="{081EA652-8C6A-4E69-BEB9-17080947455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ight Triangle 73">
            <a:extLst>
              <a:ext uri="{FF2B5EF4-FFF2-40B4-BE49-F238E27FC236}">
                <a16:creationId xmlns="" xmlns:a16="http://schemas.microsoft.com/office/drawing/2014/main" id="{5298780A-33B9-4EA2-8F67-DE68AD62841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7956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="" xmlns:a16="http://schemas.microsoft.com/office/drawing/2014/main" id="{7F488E8B-4E1E-4402-8935-D4E6C02615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005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70121" y="0"/>
            <a:ext cx="11812772" cy="627321"/>
          </a:xfrm>
        </p:spPr>
        <p:txBody>
          <a:bodyPr anchor="ctr">
            <a:noAutofit/>
          </a:bodyPr>
          <a:lstStyle/>
          <a:p>
            <a:pPr algn="ctr"/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Сказание о Мамаевом побоище</a:t>
            </a:r>
            <a:endParaRPr lang="en-US" sz="31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2" descr="Изображение выглядит как текст, знак&#10;&#10;Автоматически созданное описание">
            <a:extLst>
              <a:ext uri="{FF2B5EF4-FFF2-40B4-BE49-F238E27FC236}">
                <a16:creationId xmlns="" xmlns:a16="http://schemas.microsoft.com/office/drawing/2014/main" id="{675422D8-DA56-4023-BE6D-8BE72C15F08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69064" y="5164340"/>
            <a:ext cx="1025543" cy="1025543"/>
          </a:xfrm>
          <a:prstGeom prst="rect">
            <a:avLst/>
          </a:prstGeom>
        </p:spPr>
      </p:pic>
      <p:sp>
        <p:nvSpPr>
          <p:cNvPr id="8" name="Содержимое 7"/>
          <p:cNvSpPr>
            <a:spLocks noGrp="1"/>
          </p:cNvSpPr>
          <p:nvPr>
            <p:ph sz="half" idx="1"/>
          </p:nvPr>
        </p:nvSpPr>
        <p:spPr>
          <a:xfrm>
            <a:off x="2034988" y="1825625"/>
            <a:ext cx="7198658" cy="4351338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Выводы по динамике</a:t>
            </a:r>
          </a:p>
          <a:p>
            <a:pPr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Различение зон устоявшейся, уходящей и новой лексики</a:t>
            </a:r>
          </a:p>
          <a:p>
            <a:pPr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их соотношению в фрагментах выявление вставных сюжетов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5785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="" xmlns:a16="http://schemas.microsoft.com/office/drawing/2014/main" id="{081EA652-8C6A-4E69-BEB9-17080947455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ight Triangle 73">
            <a:extLst>
              <a:ext uri="{FF2B5EF4-FFF2-40B4-BE49-F238E27FC236}">
                <a16:creationId xmlns="" xmlns:a16="http://schemas.microsoft.com/office/drawing/2014/main" id="{5298780A-33B9-4EA2-8F67-DE68AD62841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7956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="" xmlns:a16="http://schemas.microsoft.com/office/drawing/2014/main" id="{7F488E8B-4E1E-4402-8935-D4E6C02615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005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Рисунок 2" descr="Изображение выглядит как текст, знак&#10;&#10;Автоматически созданное описание">
            <a:extLst>
              <a:ext uri="{FF2B5EF4-FFF2-40B4-BE49-F238E27FC236}">
                <a16:creationId xmlns="" xmlns:a16="http://schemas.microsoft.com/office/drawing/2014/main" id="{675422D8-DA56-4023-BE6D-8BE72C15F08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69064" y="5164340"/>
            <a:ext cx="1025543" cy="1025543"/>
          </a:xfrm>
          <a:prstGeom prst="rect">
            <a:avLst/>
          </a:prstGeom>
        </p:spPr>
      </p:pic>
      <p:sp>
        <p:nvSpPr>
          <p:cNvPr id="8" name="Содержимое 7"/>
          <p:cNvSpPr>
            <a:spLocks noGrp="1"/>
          </p:cNvSpPr>
          <p:nvPr>
            <p:ph sz="half" idx="1"/>
          </p:nvPr>
        </p:nvSpPr>
        <p:spPr>
          <a:xfrm>
            <a:off x="2447364" y="1825625"/>
            <a:ext cx="6893859" cy="4351338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Благодарю за внимание!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5785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3370</TotalTime>
  <Words>1123</Words>
  <Application>Microsoft Office PowerPoint</Application>
  <PresentationFormat>Произвольный</PresentationFormat>
  <Paragraphs>211</Paragraphs>
  <Slides>41</Slides>
  <Notes>41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4" baseType="lpstr">
      <vt:lpstr>Office Theme</vt:lpstr>
      <vt:lpstr>Office Theme</vt:lpstr>
      <vt:lpstr>Документ</vt:lpstr>
      <vt:lpstr>  Трансфигурация рефренов как способ исторических изменений текста: проблема вариативности </vt:lpstr>
      <vt:lpstr> Исследование выполнено  при поддержке гранта  Российского научного фонда  №22-18-00383 по теме: «Междисциплинарные методологические основания расширенного эволюционного синтеза в науках о жизни и обществе»</vt:lpstr>
      <vt:lpstr> Ссылки на рефрены  при разговорах о зачёркивании </vt:lpstr>
      <vt:lpstr>Вариативный текст</vt:lpstr>
      <vt:lpstr>Все тексты - вариативные</vt:lpstr>
      <vt:lpstr> Казуистика </vt:lpstr>
      <vt:lpstr>Слайд 7</vt:lpstr>
      <vt:lpstr>  Слово может значить что угодно  </vt:lpstr>
      <vt:lpstr>Форма текста в фигурах списков</vt:lpstr>
      <vt:lpstr>Изменчивость листьев вязов и хлопчатника</vt:lpstr>
      <vt:lpstr>Рефрен (повторяющееся полиморфическое множество – ППМ)</vt:lpstr>
      <vt:lpstr>Свойства рефрена</vt:lpstr>
      <vt:lpstr>Рефрен жилкования </vt:lpstr>
      <vt:lpstr>Рефрен талломов водорослей</vt:lpstr>
      <vt:lpstr>Слайд 15</vt:lpstr>
      <vt:lpstr>Рефрен химических элементов</vt:lpstr>
      <vt:lpstr>Рефрен групп симметрии решетки кристаллов</vt:lpstr>
      <vt:lpstr>Слайд 18</vt:lpstr>
      <vt:lpstr>Рефрен - Гомологические ряды органических соединений Н.М.Бутлерова</vt:lpstr>
      <vt:lpstr>Рефрен - Треугольник (трапеция) гласных Л.В.Щербы </vt:lpstr>
      <vt:lpstr>Рефрены в языке</vt:lpstr>
      <vt:lpstr>Рефрен структурных типов сказок В.Я.Проппа</vt:lpstr>
      <vt:lpstr>Рефрен силуэтов женского костюма Т.В.Козловой </vt:lpstr>
      <vt:lpstr> Рефрены в искусстве </vt:lpstr>
      <vt:lpstr>  </vt:lpstr>
      <vt:lpstr>Рефрен в искусстве Энди Уорхол. Диптих Мэрилин  </vt:lpstr>
      <vt:lpstr>Слайд 27</vt:lpstr>
      <vt:lpstr>Волна Сухоноса.</vt:lpstr>
      <vt:lpstr>Распределение Чебанова-Фукса (по графическим словам)</vt:lpstr>
      <vt:lpstr>Распределение Чебанова-Фукса (по фонетическим словам)</vt:lpstr>
      <vt:lpstr>Рефрен H-распределения</vt:lpstr>
      <vt:lpstr>Типы рефренов</vt:lpstr>
      <vt:lpstr>Эволюция как изменение распределения частот членов рефрена</vt:lpstr>
      <vt:lpstr>Негауссовы Н-распределения</vt:lpstr>
      <vt:lpstr>Структурно-топологической динамики рангового распределения В.В.Фуфаева</vt:lpstr>
      <vt:lpstr>Необходимость изучения спектров</vt:lpstr>
      <vt:lpstr>Сказание о Мамаевом побоище</vt:lpstr>
      <vt:lpstr>Сказание о Мамаевом побоище. Материал.</vt:lpstr>
      <vt:lpstr>Сказание о Мамаевом побоище</vt:lpstr>
      <vt:lpstr>Сказание о Мамаевом побоище</vt:lpstr>
      <vt:lpstr>Слайд 41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Сергей</dc:creator>
  <cp:lastModifiedBy>Сергей</cp:lastModifiedBy>
  <cp:revision>369</cp:revision>
  <dcterms:created xsi:type="dcterms:W3CDTF">2021-11-14T11:22:13Z</dcterms:created>
  <dcterms:modified xsi:type="dcterms:W3CDTF">2023-05-25T02:53:28Z</dcterms:modified>
</cp:coreProperties>
</file>