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74" r:id="rId3"/>
    <p:sldId id="256" r:id="rId4"/>
    <p:sldId id="259" r:id="rId5"/>
    <p:sldId id="276" r:id="rId6"/>
    <p:sldId id="260" r:id="rId7"/>
    <p:sldId id="273" r:id="rId8"/>
    <p:sldId id="261" r:id="rId9"/>
    <p:sldId id="275" r:id="rId10"/>
    <p:sldId id="257" r:id="rId11"/>
    <p:sldId id="258" r:id="rId12"/>
    <p:sldId id="262" r:id="rId13"/>
    <p:sldId id="264" r:id="rId14"/>
    <p:sldId id="278" r:id="rId15"/>
    <p:sldId id="279" r:id="rId16"/>
    <p:sldId id="266" r:id="rId17"/>
    <p:sldId id="267" r:id="rId18"/>
    <p:sldId id="268" r:id="rId19"/>
    <p:sldId id="271" r:id="rId20"/>
    <p:sldId id="269" r:id="rId21"/>
    <p:sldId id="272" r:id="rId22"/>
    <p:sldId id="287" r:id="rId23"/>
    <p:sldId id="280" r:id="rId24"/>
    <p:sldId id="281" r:id="rId25"/>
    <p:sldId id="282" r:id="rId26"/>
    <p:sldId id="283" r:id="rId27"/>
    <p:sldId id="284" r:id="rId28"/>
    <p:sldId id="285" r:id="rId29"/>
    <p:sldId id="286" r:id="rId30"/>
    <p:sldId id="270" r:id="rId3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2E06"/>
    <a:srgbClr val="BC8F00"/>
    <a:srgbClr val="FFFFCC"/>
    <a:srgbClr val="FF3399"/>
    <a:srgbClr val="3333CC"/>
    <a:srgbClr val="FFFF99"/>
    <a:srgbClr val="FFFF66"/>
    <a:srgbClr val="FF6600"/>
    <a:srgbClr val="0000FF"/>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5" autoAdjust="0"/>
    <p:restoredTop sz="94660"/>
  </p:normalViewPr>
  <p:slideViewPr>
    <p:cSldViewPr snapToGrid="0">
      <p:cViewPr varScale="1">
        <p:scale>
          <a:sx n="85" d="100"/>
          <a:sy n="85" d="100"/>
        </p:scale>
        <p:origin x="48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27113A6D-CC77-4698-A315-F67C4E2B3B0F}" type="datetimeFigureOut">
              <a:rPr lang="ru-RU" smtClean="0"/>
              <a:t>02.07.2023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734CA-C3D0-4A13-9EF0-158847D9D2E0}" type="slidenum">
              <a:rPr lang="ru-RU" smtClean="0"/>
              <a:t>‹#›</a:t>
            </a:fld>
            <a:endParaRPr lang="ru-RU"/>
          </a:p>
        </p:txBody>
      </p:sp>
    </p:spTree>
    <p:extLst>
      <p:ext uri="{BB962C8B-B14F-4D97-AF65-F5344CB8AC3E}">
        <p14:creationId xmlns:p14="http://schemas.microsoft.com/office/powerpoint/2010/main" val="2823515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7113A6D-CC77-4698-A315-F67C4E2B3B0F}" type="datetimeFigureOut">
              <a:rPr lang="ru-RU" smtClean="0"/>
              <a:t>02.07.2023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734CA-C3D0-4A13-9EF0-158847D9D2E0}" type="slidenum">
              <a:rPr lang="ru-RU" smtClean="0"/>
              <a:t>‹#›</a:t>
            </a:fld>
            <a:endParaRPr lang="ru-RU"/>
          </a:p>
        </p:txBody>
      </p:sp>
    </p:spTree>
    <p:extLst>
      <p:ext uri="{BB962C8B-B14F-4D97-AF65-F5344CB8AC3E}">
        <p14:creationId xmlns:p14="http://schemas.microsoft.com/office/powerpoint/2010/main" val="1867490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27113A6D-CC77-4698-A315-F67C4E2B3B0F}" type="datetimeFigureOut">
              <a:rPr lang="ru-RU" smtClean="0"/>
              <a:t>02.07.2023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734CA-C3D0-4A13-9EF0-158847D9D2E0}" type="slidenum">
              <a:rPr lang="ru-RU" smtClean="0"/>
              <a:t>‹#›</a:t>
            </a:fld>
            <a:endParaRPr lang="ru-RU"/>
          </a:p>
        </p:txBody>
      </p:sp>
    </p:spTree>
    <p:extLst>
      <p:ext uri="{BB962C8B-B14F-4D97-AF65-F5344CB8AC3E}">
        <p14:creationId xmlns:p14="http://schemas.microsoft.com/office/powerpoint/2010/main" val="3282932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27113A6D-CC77-4698-A315-F67C4E2B3B0F}" type="datetimeFigureOut">
              <a:rPr lang="ru-RU" smtClean="0"/>
              <a:t>02.07.2023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C6734CA-C3D0-4A13-9EF0-158847D9D2E0}" type="slidenum">
              <a:rPr lang="ru-RU" smtClean="0"/>
              <a:t>‹#›</a:t>
            </a:fld>
            <a:endParaRPr lang="ru-RU"/>
          </a:p>
        </p:txBody>
      </p:sp>
    </p:spTree>
    <p:extLst>
      <p:ext uri="{BB962C8B-B14F-4D97-AF65-F5344CB8AC3E}">
        <p14:creationId xmlns:p14="http://schemas.microsoft.com/office/powerpoint/2010/main" val="3757001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27113A6D-CC77-4698-A315-F67C4E2B3B0F}" type="datetimeFigureOut">
              <a:rPr lang="ru-RU" smtClean="0"/>
              <a:t>02.07.2023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C6734CA-C3D0-4A13-9EF0-158847D9D2E0}" type="slidenum">
              <a:rPr lang="ru-RU" smtClean="0"/>
              <a:t>‹#›</a:t>
            </a:fld>
            <a:endParaRPr lang="ru-RU"/>
          </a:p>
        </p:txBody>
      </p:sp>
    </p:spTree>
    <p:extLst>
      <p:ext uri="{BB962C8B-B14F-4D97-AF65-F5344CB8AC3E}">
        <p14:creationId xmlns:p14="http://schemas.microsoft.com/office/powerpoint/2010/main" val="2564246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27113A6D-CC77-4698-A315-F67C4E2B3B0F}" type="datetimeFigureOut">
              <a:rPr lang="ru-RU" smtClean="0"/>
              <a:t>02.07.2023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C6734CA-C3D0-4A13-9EF0-158847D9D2E0}" type="slidenum">
              <a:rPr lang="ru-RU" smtClean="0"/>
              <a:t>‹#›</a:t>
            </a:fld>
            <a:endParaRPr lang="ru-RU"/>
          </a:p>
        </p:txBody>
      </p:sp>
    </p:spTree>
    <p:extLst>
      <p:ext uri="{BB962C8B-B14F-4D97-AF65-F5344CB8AC3E}">
        <p14:creationId xmlns:p14="http://schemas.microsoft.com/office/powerpoint/2010/main" val="2616203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7113A6D-CC77-4698-A315-F67C4E2B3B0F}" type="datetimeFigureOut">
              <a:rPr lang="ru-RU" smtClean="0"/>
              <a:t>02.07.2023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C6734CA-C3D0-4A13-9EF0-158847D9D2E0}" type="slidenum">
              <a:rPr lang="ru-RU" smtClean="0"/>
              <a:t>‹#›</a:t>
            </a:fld>
            <a:endParaRPr lang="ru-RU"/>
          </a:p>
        </p:txBody>
      </p:sp>
    </p:spTree>
    <p:extLst>
      <p:ext uri="{BB962C8B-B14F-4D97-AF65-F5344CB8AC3E}">
        <p14:creationId xmlns:p14="http://schemas.microsoft.com/office/powerpoint/2010/main" val="18588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7113A6D-CC77-4698-A315-F67C4E2B3B0F}" type="datetimeFigureOut">
              <a:rPr lang="ru-RU" smtClean="0"/>
              <a:t>02.07.2023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C6734CA-C3D0-4A13-9EF0-158847D9D2E0}" type="slidenum">
              <a:rPr lang="ru-RU" smtClean="0"/>
              <a:t>‹#›</a:t>
            </a:fld>
            <a:endParaRPr lang="ru-RU"/>
          </a:p>
        </p:txBody>
      </p:sp>
    </p:spTree>
    <p:extLst>
      <p:ext uri="{BB962C8B-B14F-4D97-AF65-F5344CB8AC3E}">
        <p14:creationId xmlns:p14="http://schemas.microsoft.com/office/powerpoint/2010/main" val="1342494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7113A6D-CC77-4698-A315-F67C4E2B3B0F}" type="datetimeFigureOut">
              <a:rPr lang="ru-RU" smtClean="0"/>
              <a:t>02.07.2023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C6734CA-C3D0-4A13-9EF0-158847D9D2E0}" type="slidenum">
              <a:rPr lang="ru-RU" smtClean="0"/>
              <a:t>‹#›</a:t>
            </a:fld>
            <a:endParaRPr lang="ru-RU"/>
          </a:p>
        </p:txBody>
      </p:sp>
    </p:spTree>
    <p:extLst>
      <p:ext uri="{BB962C8B-B14F-4D97-AF65-F5344CB8AC3E}">
        <p14:creationId xmlns:p14="http://schemas.microsoft.com/office/powerpoint/2010/main" val="1210987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7113A6D-CC77-4698-A315-F67C4E2B3B0F}" type="datetimeFigureOut">
              <a:rPr lang="ru-RU" smtClean="0"/>
              <a:t>02.07.2023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734CA-C3D0-4A13-9EF0-158847D9D2E0}" type="slidenum">
              <a:rPr lang="ru-RU" smtClean="0"/>
              <a:t>‹#›</a:t>
            </a:fld>
            <a:endParaRPr lang="ru-RU"/>
          </a:p>
        </p:txBody>
      </p:sp>
    </p:spTree>
    <p:extLst>
      <p:ext uri="{BB962C8B-B14F-4D97-AF65-F5344CB8AC3E}">
        <p14:creationId xmlns:p14="http://schemas.microsoft.com/office/powerpoint/2010/main" val="1336168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7113A6D-CC77-4698-A315-F67C4E2B3B0F}" type="datetimeFigureOut">
              <a:rPr lang="ru-RU" smtClean="0"/>
              <a:t>02.07.2023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734CA-C3D0-4A13-9EF0-158847D9D2E0}" type="slidenum">
              <a:rPr lang="ru-RU" smtClean="0"/>
              <a:t>‹#›</a:t>
            </a:fld>
            <a:endParaRPr lang="ru-RU"/>
          </a:p>
        </p:txBody>
      </p:sp>
    </p:spTree>
    <p:extLst>
      <p:ext uri="{BB962C8B-B14F-4D97-AF65-F5344CB8AC3E}">
        <p14:creationId xmlns:p14="http://schemas.microsoft.com/office/powerpoint/2010/main" val="944316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113A6D-CC77-4698-A315-F67C4E2B3B0F}" type="datetimeFigureOut">
              <a:rPr lang="ru-RU" smtClean="0"/>
              <a:t>02.07.2023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734CA-C3D0-4A13-9EF0-158847D9D2E0}" type="slidenum">
              <a:rPr lang="ru-RU" smtClean="0"/>
              <a:t>‹#›</a:t>
            </a:fld>
            <a:endParaRPr lang="ru-RU"/>
          </a:p>
        </p:txBody>
      </p:sp>
    </p:spTree>
    <p:extLst>
      <p:ext uri="{BB962C8B-B14F-4D97-AF65-F5344CB8AC3E}">
        <p14:creationId xmlns:p14="http://schemas.microsoft.com/office/powerpoint/2010/main" val="3415787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4.bin"/><Relationship Id="rId1" Type="http://schemas.openxmlformats.org/officeDocument/2006/relationships/slideLayout" Target="../slideLayouts/slideLayout7.xml"/><Relationship Id="rId6" Type="http://schemas.openxmlformats.org/officeDocument/2006/relationships/image" Target="../media/image3.emf"/><Relationship Id="rId5" Type="http://schemas.openxmlformats.org/officeDocument/2006/relationships/image" Target="../media/image6.w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6.bin"/><Relationship Id="rId1" Type="http://schemas.openxmlformats.org/officeDocument/2006/relationships/slideLayout" Target="../slideLayouts/slideLayout7.xml"/><Relationship Id="rId5" Type="http://schemas.openxmlformats.org/officeDocument/2006/relationships/image" Target="../media/image8.wmf"/><Relationship Id="rId4"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image" Target="../media/image9.wmf"/><Relationship Id="rId7" Type="http://schemas.openxmlformats.org/officeDocument/2006/relationships/image" Target="../media/image11.wmf"/><Relationship Id="rId2" Type="http://schemas.openxmlformats.org/officeDocument/2006/relationships/oleObject" Target="../embeddings/oleObject8.bin"/><Relationship Id="rId1" Type="http://schemas.openxmlformats.org/officeDocument/2006/relationships/slideLayout" Target="../slideLayouts/slideLayout7.xml"/><Relationship Id="rId6" Type="http://schemas.openxmlformats.org/officeDocument/2006/relationships/oleObject" Target="../embeddings/oleObject10.bin"/><Relationship Id="rId11" Type="http://schemas.openxmlformats.org/officeDocument/2006/relationships/image" Target="../media/image13.wmf"/><Relationship Id="rId5" Type="http://schemas.openxmlformats.org/officeDocument/2006/relationships/image" Target="../media/image10.wmf"/><Relationship Id="rId10" Type="http://schemas.openxmlformats.org/officeDocument/2006/relationships/oleObject" Target="../embeddings/oleObject12.bin"/><Relationship Id="rId4" Type="http://schemas.openxmlformats.org/officeDocument/2006/relationships/oleObject" Target="../embeddings/oleObject9.bin"/><Relationship Id="rId9" Type="http://schemas.openxmlformats.org/officeDocument/2006/relationships/image" Target="../media/image12.wmf"/></Relationships>
</file>

<file path=ppt/slides/_rels/slide7.x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6.wmf"/><Relationship Id="rId2" Type="http://schemas.openxmlformats.org/officeDocument/2006/relationships/oleObject" Target="../embeddings/oleObject13.bin"/><Relationship Id="rId1" Type="http://schemas.openxmlformats.org/officeDocument/2006/relationships/slideLayout" Target="../slideLayouts/slideLayout7.xml"/><Relationship Id="rId6" Type="http://schemas.openxmlformats.org/officeDocument/2006/relationships/oleObject" Target="../embeddings/oleObject15.bin"/><Relationship Id="rId5" Type="http://schemas.openxmlformats.org/officeDocument/2006/relationships/image" Target="../media/image15.wmf"/><Relationship Id="rId4" Type="http://schemas.openxmlformats.org/officeDocument/2006/relationships/oleObject" Target="../embeddings/oleObject14.bin"/></Relationships>
</file>

<file path=ppt/slides/_rels/slide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7.xml"/><Relationship Id="rId5" Type="http://schemas.openxmlformats.org/officeDocument/2006/relationships/image" Target="../media/image20.emf"/><Relationship Id="rId4" Type="http://schemas.openxmlformats.org/officeDocument/2006/relationships/image" Target="../media/image19.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image" Target="../media/image21.emf"/><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2.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image" Target="../media/image23.emf"/><Relationship Id="rId1" Type="http://schemas.openxmlformats.org/officeDocument/2006/relationships/slideLayout" Target="../slideLayouts/slideLayout7.xml"/><Relationship Id="rId4" Type="http://schemas.openxmlformats.org/officeDocument/2006/relationships/image" Target="../media/image24.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image" Target="../media/image25.emf"/><Relationship Id="rId1" Type="http://schemas.openxmlformats.org/officeDocument/2006/relationships/slideLayout" Target="../slideLayouts/slideLayout7.xml"/><Relationship Id="rId6" Type="http://schemas.openxmlformats.org/officeDocument/2006/relationships/image" Target="../media/image24.wmf"/><Relationship Id="rId5" Type="http://schemas.openxmlformats.org/officeDocument/2006/relationships/oleObject" Target="../embeddings/oleObject19.bin"/><Relationship Id="rId4" Type="http://schemas.openxmlformats.org/officeDocument/2006/relationships/image" Target="../media/image26.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image" Target="../media/image27.emf"/><Relationship Id="rId1" Type="http://schemas.openxmlformats.org/officeDocument/2006/relationships/slideLayout" Target="../slideLayouts/slideLayout7.xml"/><Relationship Id="rId4" Type="http://schemas.openxmlformats.org/officeDocument/2006/relationships/image" Target="../media/image28.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image" Target="../media/image29.emf"/><Relationship Id="rId1" Type="http://schemas.openxmlformats.org/officeDocument/2006/relationships/slideLayout" Target="../slideLayouts/slideLayout7.xml"/><Relationship Id="rId6" Type="http://schemas.openxmlformats.org/officeDocument/2006/relationships/image" Target="../media/image31.wmf"/><Relationship Id="rId5" Type="http://schemas.openxmlformats.org/officeDocument/2006/relationships/oleObject" Target="../embeddings/oleObject22.bin"/><Relationship Id="rId4" Type="http://schemas.openxmlformats.org/officeDocument/2006/relationships/image" Target="../media/image30.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image" Target="../media/image32.wmf"/><Relationship Id="rId7" Type="http://schemas.openxmlformats.org/officeDocument/2006/relationships/image" Target="../media/image34.wmf"/><Relationship Id="rId2" Type="http://schemas.openxmlformats.org/officeDocument/2006/relationships/oleObject" Target="../embeddings/oleObject23.bin"/><Relationship Id="rId1" Type="http://schemas.openxmlformats.org/officeDocument/2006/relationships/slideLayout" Target="../slideLayouts/slideLayout7.xml"/><Relationship Id="rId6" Type="http://schemas.openxmlformats.org/officeDocument/2006/relationships/oleObject" Target="../embeddings/oleObject25.bin"/><Relationship Id="rId11" Type="http://schemas.openxmlformats.org/officeDocument/2006/relationships/image" Target="../media/image36.wmf"/><Relationship Id="rId5" Type="http://schemas.openxmlformats.org/officeDocument/2006/relationships/image" Target="../media/image33.wmf"/><Relationship Id="rId10" Type="http://schemas.openxmlformats.org/officeDocument/2006/relationships/oleObject" Target="../embeddings/oleObject27.bin"/><Relationship Id="rId4" Type="http://schemas.openxmlformats.org/officeDocument/2006/relationships/oleObject" Target="../embeddings/oleObject24.bin"/><Relationship Id="rId9" Type="http://schemas.openxmlformats.org/officeDocument/2006/relationships/image" Target="../media/image35.wmf"/></Relationships>
</file>

<file path=ppt/slides/_rels/slide15.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oleObject" Target="../embeddings/oleObject28.bin"/><Relationship Id="rId7" Type="http://schemas.openxmlformats.org/officeDocument/2006/relationships/oleObject" Target="../embeddings/oleObject30.bin"/><Relationship Id="rId2" Type="http://schemas.openxmlformats.org/officeDocument/2006/relationships/image" Target="../media/image37.emf"/><Relationship Id="rId1" Type="http://schemas.openxmlformats.org/officeDocument/2006/relationships/slideLayout" Target="../slideLayouts/slideLayout7.xml"/><Relationship Id="rId6" Type="http://schemas.openxmlformats.org/officeDocument/2006/relationships/image" Target="../media/image39.wmf"/><Relationship Id="rId5" Type="http://schemas.openxmlformats.org/officeDocument/2006/relationships/oleObject" Target="../embeddings/oleObject29.bin"/><Relationship Id="rId4" Type="http://schemas.openxmlformats.org/officeDocument/2006/relationships/image" Target="../media/image38.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4.bin"/><Relationship Id="rId3" Type="http://schemas.openxmlformats.org/officeDocument/2006/relationships/image" Target="../media/image41.wmf"/><Relationship Id="rId7" Type="http://schemas.openxmlformats.org/officeDocument/2006/relationships/image" Target="../media/image43.wmf"/><Relationship Id="rId2" Type="http://schemas.openxmlformats.org/officeDocument/2006/relationships/oleObject" Target="../embeddings/oleObject31.bin"/><Relationship Id="rId1" Type="http://schemas.openxmlformats.org/officeDocument/2006/relationships/slideLayout" Target="../slideLayouts/slideLayout7.xml"/><Relationship Id="rId6" Type="http://schemas.openxmlformats.org/officeDocument/2006/relationships/oleObject" Target="../embeddings/oleObject33.bin"/><Relationship Id="rId5" Type="http://schemas.openxmlformats.org/officeDocument/2006/relationships/image" Target="../media/image42.wmf"/><Relationship Id="rId4" Type="http://schemas.openxmlformats.org/officeDocument/2006/relationships/oleObject" Target="../embeddings/oleObject32.bin"/><Relationship Id="rId9" Type="http://schemas.openxmlformats.org/officeDocument/2006/relationships/image" Target="../media/image44.wmf"/></Relationships>
</file>

<file path=ppt/slides/_rels/slide17.x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image" Target="../media/image46.emf"/><Relationship Id="rId7" Type="http://schemas.openxmlformats.org/officeDocument/2006/relationships/oleObject" Target="../embeddings/oleObject36.bin"/><Relationship Id="rId2" Type="http://schemas.openxmlformats.org/officeDocument/2006/relationships/image" Target="../media/image45.emf"/><Relationship Id="rId1" Type="http://schemas.openxmlformats.org/officeDocument/2006/relationships/slideLayout" Target="../slideLayouts/slideLayout7.xml"/><Relationship Id="rId6" Type="http://schemas.openxmlformats.org/officeDocument/2006/relationships/image" Target="../media/image48.wmf"/><Relationship Id="rId5" Type="http://schemas.openxmlformats.org/officeDocument/2006/relationships/oleObject" Target="../embeddings/oleObject35.bin"/><Relationship Id="rId10" Type="http://schemas.openxmlformats.org/officeDocument/2006/relationships/image" Target="../media/image50.wmf"/><Relationship Id="rId4" Type="http://schemas.openxmlformats.org/officeDocument/2006/relationships/image" Target="../media/image47.emf"/><Relationship Id="rId9" Type="http://schemas.openxmlformats.org/officeDocument/2006/relationships/oleObject" Target="../embeddings/oleObject37.bin"/></Relationships>
</file>

<file path=ppt/slides/_rels/slide18.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oleObject" Target="../embeddings/oleObject38.bin"/><Relationship Id="rId1" Type="http://schemas.openxmlformats.org/officeDocument/2006/relationships/slideLayout" Target="../slideLayouts/slideLayout7.xml"/><Relationship Id="rId4" Type="http://schemas.openxmlformats.org/officeDocument/2006/relationships/image" Target="../media/image52.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image" Target="../media/image53.emf"/><Relationship Id="rId1" Type="http://schemas.openxmlformats.org/officeDocument/2006/relationships/slideLayout" Target="../slideLayouts/slideLayout7.xml"/><Relationship Id="rId4" Type="http://schemas.openxmlformats.org/officeDocument/2006/relationships/image" Target="../media/image49.wmf"/></Relationships>
</file>

<file path=ppt/slides/_rels/slide20.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7.xml"/><Relationship Id="rId6" Type="http://schemas.openxmlformats.org/officeDocument/2006/relationships/image" Target="../media/image57.emf"/><Relationship Id="rId5" Type="http://schemas.openxmlformats.org/officeDocument/2006/relationships/image" Target="../media/image56.wmf"/><Relationship Id="rId4" Type="http://schemas.openxmlformats.org/officeDocument/2006/relationships/oleObject" Target="../embeddings/oleObject40.bin"/></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oleObject" Target="../embeddings/oleObject41.bin"/><Relationship Id="rId1" Type="http://schemas.openxmlformats.org/officeDocument/2006/relationships/slideLayout" Target="../slideLayouts/slideLayout7.xml"/><Relationship Id="rId5" Type="http://schemas.openxmlformats.org/officeDocument/2006/relationships/image" Target="../media/image61.wmf"/><Relationship Id="rId4" Type="http://schemas.openxmlformats.org/officeDocument/2006/relationships/oleObject" Target="../embeddings/oleObject42.bin"/></Relationships>
</file>

<file path=ppt/slides/_rels/slide23.xml.rels><?xml version="1.0" encoding="UTF-8" standalone="yes"?>
<Relationships xmlns="http://schemas.openxmlformats.org/package/2006/relationships"><Relationship Id="rId8" Type="http://schemas.openxmlformats.org/officeDocument/2006/relationships/image" Target="../media/image65.wmf"/><Relationship Id="rId13" Type="http://schemas.openxmlformats.org/officeDocument/2006/relationships/image" Target="../media/image68.emf"/><Relationship Id="rId3" Type="http://schemas.openxmlformats.org/officeDocument/2006/relationships/image" Target="../media/image62.wmf"/><Relationship Id="rId7" Type="http://schemas.openxmlformats.org/officeDocument/2006/relationships/oleObject" Target="../embeddings/oleObject45.bin"/><Relationship Id="rId12" Type="http://schemas.openxmlformats.org/officeDocument/2006/relationships/image" Target="../media/image67.wmf"/><Relationship Id="rId17" Type="http://schemas.openxmlformats.org/officeDocument/2006/relationships/image" Target="../media/image70.wmf"/><Relationship Id="rId2" Type="http://schemas.openxmlformats.org/officeDocument/2006/relationships/oleObject" Target="../embeddings/oleObject43.bin"/><Relationship Id="rId16" Type="http://schemas.openxmlformats.org/officeDocument/2006/relationships/oleObject" Target="../embeddings/oleObject49.bin"/><Relationship Id="rId1" Type="http://schemas.openxmlformats.org/officeDocument/2006/relationships/slideLayout" Target="../slideLayouts/slideLayout7.xml"/><Relationship Id="rId6" Type="http://schemas.openxmlformats.org/officeDocument/2006/relationships/image" Target="../media/image64.emf"/><Relationship Id="rId11" Type="http://schemas.openxmlformats.org/officeDocument/2006/relationships/oleObject" Target="../embeddings/oleObject47.bin"/><Relationship Id="rId5" Type="http://schemas.openxmlformats.org/officeDocument/2006/relationships/image" Target="../media/image63.wmf"/><Relationship Id="rId15" Type="http://schemas.openxmlformats.org/officeDocument/2006/relationships/image" Target="../media/image69.wmf"/><Relationship Id="rId10" Type="http://schemas.openxmlformats.org/officeDocument/2006/relationships/image" Target="../media/image66.wmf"/><Relationship Id="rId4" Type="http://schemas.openxmlformats.org/officeDocument/2006/relationships/oleObject" Target="../embeddings/oleObject44.bin"/><Relationship Id="rId9" Type="http://schemas.openxmlformats.org/officeDocument/2006/relationships/oleObject" Target="../embeddings/oleObject46.bin"/><Relationship Id="rId14" Type="http://schemas.openxmlformats.org/officeDocument/2006/relationships/oleObject" Target="../embeddings/oleObject48.bin"/></Relationships>
</file>

<file path=ppt/slides/_rels/slide24.xml.rels><?xml version="1.0" encoding="UTF-8" standalone="yes"?>
<Relationships xmlns="http://schemas.openxmlformats.org/package/2006/relationships"><Relationship Id="rId8" Type="http://schemas.openxmlformats.org/officeDocument/2006/relationships/image" Target="../media/image74.wmf"/><Relationship Id="rId13" Type="http://schemas.openxmlformats.org/officeDocument/2006/relationships/oleObject" Target="../embeddings/oleObject55.bin"/><Relationship Id="rId18" Type="http://schemas.openxmlformats.org/officeDocument/2006/relationships/image" Target="../media/image79.wmf"/><Relationship Id="rId3" Type="http://schemas.openxmlformats.org/officeDocument/2006/relationships/oleObject" Target="../embeddings/oleObject50.bin"/><Relationship Id="rId7" Type="http://schemas.openxmlformats.org/officeDocument/2006/relationships/oleObject" Target="../embeddings/oleObject52.bin"/><Relationship Id="rId12" Type="http://schemas.openxmlformats.org/officeDocument/2006/relationships/image" Target="../media/image76.wmf"/><Relationship Id="rId17" Type="http://schemas.openxmlformats.org/officeDocument/2006/relationships/oleObject" Target="../embeddings/oleObject57.bin"/><Relationship Id="rId2" Type="http://schemas.openxmlformats.org/officeDocument/2006/relationships/image" Target="../media/image71.emf"/><Relationship Id="rId16" Type="http://schemas.openxmlformats.org/officeDocument/2006/relationships/image" Target="../media/image78.wmf"/><Relationship Id="rId20" Type="http://schemas.openxmlformats.org/officeDocument/2006/relationships/image" Target="../media/image80.wmf"/><Relationship Id="rId1" Type="http://schemas.openxmlformats.org/officeDocument/2006/relationships/slideLayout" Target="../slideLayouts/slideLayout1.xml"/><Relationship Id="rId6" Type="http://schemas.openxmlformats.org/officeDocument/2006/relationships/image" Target="../media/image73.wmf"/><Relationship Id="rId11" Type="http://schemas.openxmlformats.org/officeDocument/2006/relationships/oleObject" Target="../embeddings/oleObject54.bin"/><Relationship Id="rId5" Type="http://schemas.openxmlformats.org/officeDocument/2006/relationships/oleObject" Target="../embeddings/oleObject51.bin"/><Relationship Id="rId15" Type="http://schemas.openxmlformats.org/officeDocument/2006/relationships/oleObject" Target="../embeddings/oleObject56.bin"/><Relationship Id="rId10" Type="http://schemas.openxmlformats.org/officeDocument/2006/relationships/image" Target="../media/image75.wmf"/><Relationship Id="rId19" Type="http://schemas.openxmlformats.org/officeDocument/2006/relationships/oleObject" Target="../embeddings/oleObject58.bin"/><Relationship Id="rId4" Type="http://schemas.openxmlformats.org/officeDocument/2006/relationships/image" Target="../media/image72.wmf"/><Relationship Id="rId9" Type="http://schemas.openxmlformats.org/officeDocument/2006/relationships/oleObject" Target="../embeddings/oleObject53.bin"/><Relationship Id="rId14" Type="http://schemas.openxmlformats.org/officeDocument/2006/relationships/image" Target="../media/image77.wmf"/></Relationships>
</file>

<file path=ppt/slides/_rels/slide25.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oleObject" Target="../embeddings/oleObject59.bin"/><Relationship Id="rId1" Type="http://schemas.openxmlformats.org/officeDocument/2006/relationships/slideLayout" Target="../slideLayouts/slideLayout7.xml"/><Relationship Id="rId5" Type="http://schemas.openxmlformats.org/officeDocument/2006/relationships/image" Target="../media/image84.wmf"/><Relationship Id="rId4" Type="http://schemas.openxmlformats.org/officeDocument/2006/relationships/oleObject" Target="../embeddings/oleObject60.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64.bin"/><Relationship Id="rId13" Type="http://schemas.openxmlformats.org/officeDocument/2006/relationships/image" Target="../media/image90.wmf"/><Relationship Id="rId18" Type="http://schemas.openxmlformats.org/officeDocument/2006/relationships/oleObject" Target="../embeddings/oleObject69.bin"/><Relationship Id="rId3" Type="http://schemas.openxmlformats.org/officeDocument/2006/relationships/image" Target="../media/image85.wmf"/><Relationship Id="rId7" Type="http://schemas.openxmlformats.org/officeDocument/2006/relationships/image" Target="../media/image87.wmf"/><Relationship Id="rId12" Type="http://schemas.openxmlformats.org/officeDocument/2006/relationships/oleObject" Target="../embeddings/oleObject66.bin"/><Relationship Id="rId17" Type="http://schemas.openxmlformats.org/officeDocument/2006/relationships/image" Target="../media/image92.wmf"/><Relationship Id="rId2" Type="http://schemas.openxmlformats.org/officeDocument/2006/relationships/oleObject" Target="../embeddings/oleObject61.bin"/><Relationship Id="rId16" Type="http://schemas.openxmlformats.org/officeDocument/2006/relationships/oleObject" Target="../embeddings/oleObject68.bin"/><Relationship Id="rId1" Type="http://schemas.openxmlformats.org/officeDocument/2006/relationships/slideLayout" Target="../slideLayouts/slideLayout7.xml"/><Relationship Id="rId6" Type="http://schemas.openxmlformats.org/officeDocument/2006/relationships/oleObject" Target="../embeddings/oleObject63.bin"/><Relationship Id="rId11" Type="http://schemas.openxmlformats.org/officeDocument/2006/relationships/image" Target="../media/image89.wmf"/><Relationship Id="rId5" Type="http://schemas.openxmlformats.org/officeDocument/2006/relationships/image" Target="../media/image86.wmf"/><Relationship Id="rId15" Type="http://schemas.openxmlformats.org/officeDocument/2006/relationships/image" Target="../media/image91.wmf"/><Relationship Id="rId10" Type="http://schemas.openxmlformats.org/officeDocument/2006/relationships/oleObject" Target="../embeddings/oleObject65.bin"/><Relationship Id="rId19" Type="http://schemas.openxmlformats.org/officeDocument/2006/relationships/image" Target="../media/image93.wmf"/><Relationship Id="rId4" Type="http://schemas.openxmlformats.org/officeDocument/2006/relationships/oleObject" Target="../embeddings/oleObject62.bin"/><Relationship Id="rId9" Type="http://schemas.openxmlformats.org/officeDocument/2006/relationships/image" Target="../media/image88.wmf"/><Relationship Id="rId14" Type="http://schemas.openxmlformats.org/officeDocument/2006/relationships/oleObject" Target="../embeddings/oleObject67.bin"/></Relationships>
</file>

<file path=ppt/slides/_rels/slide28.xml.rels><?xml version="1.0" encoding="UTF-8" standalone="yes"?>
<Relationships xmlns="http://schemas.openxmlformats.org/package/2006/relationships"><Relationship Id="rId3" Type="http://schemas.openxmlformats.org/officeDocument/2006/relationships/image" Target="../media/image94.wmf"/><Relationship Id="rId7" Type="http://schemas.openxmlformats.org/officeDocument/2006/relationships/image" Target="../media/image96.wmf"/><Relationship Id="rId2" Type="http://schemas.openxmlformats.org/officeDocument/2006/relationships/oleObject" Target="../embeddings/oleObject70.bin"/><Relationship Id="rId1" Type="http://schemas.openxmlformats.org/officeDocument/2006/relationships/slideLayout" Target="../slideLayouts/slideLayout7.xml"/><Relationship Id="rId6" Type="http://schemas.openxmlformats.org/officeDocument/2006/relationships/oleObject" Target="../embeddings/oleObject72.bin"/><Relationship Id="rId5" Type="http://schemas.openxmlformats.org/officeDocument/2006/relationships/image" Target="../media/image95.wmf"/><Relationship Id="rId4" Type="http://schemas.openxmlformats.org/officeDocument/2006/relationships/oleObject" Target="../embeddings/oleObject71.bin"/></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76.bin"/><Relationship Id="rId3" Type="http://schemas.openxmlformats.org/officeDocument/2006/relationships/image" Target="../media/image97.wmf"/><Relationship Id="rId7" Type="http://schemas.openxmlformats.org/officeDocument/2006/relationships/image" Target="../media/image99.wmf"/><Relationship Id="rId2" Type="http://schemas.openxmlformats.org/officeDocument/2006/relationships/oleObject" Target="../embeddings/oleObject73.bin"/><Relationship Id="rId1" Type="http://schemas.openxmlformats.org/officeDocument/2006/relationships/slideLayout" Target="../slideLayouts/slideLayout7.xml"/><Relationship Id="rId6" Type="http://schemas.openxmlformats.org/officeDocument/2006/relationships/oleObject" Target="../embeddings/oleObject75.bin"/><Relationship Id="rId11" Type="http://schemas.openxmlformats.org/officeDocument/2006/relationships/image" Target="../media/image101.wmf"/><Relationship Id="rId5" Type="http://schemas.openxmlformats.org/officeDocument/2006/relationships/image" Target="../media/image98.wmf"/><Relationship Id="rId10" Type="http://schemas.openxmlformats.org/officeDocument/2006/relationships/oleObject" Target="../embeddings/oleObject77.bin"/><Relationship Id="rId4" Type="http://schemas.openxmlformats.org/officeDocument/2006/relationships/oleObject" Target="../embeddings/oleObject74.bin"/><Relationship Id="rId9" Type="http://schemas.openxmlformats.org/officeDocument/2006/relationships/image" Target="../media/image100.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0">
              <a:srgbClr val="FFFFCC"/>
            </a:gs>
            <a:gs pos="66000">
              <a:schemeClr val="accent1">
                <a:lumMod val="45000"/>
                <a:lumOff val="55000"/>
              </a:schemeClr>
            </a:gs>
            <a:gs pos="8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412955" y="887713"/>
            <a:ext cx="11779045" cy="2616101"/>
          </a:xfrm>
          <a:prstGeom prst="rect">
            <a:avLst/>
          </a:prstGeom>
          <a:noFill/>
        </p:spPr>
        <p:txBody>
          <a:bodyPr wrap="square" rtlCol="0">
            <a:spAutoFit/>
          </a:bodyPr>
          <a:lstStyle/>
          <a:p>
            <a:r>
              <a:rPr lang="en-US" sz="2400" b="1" dirty="0"/>
              <a:t>Spin accumulation, anomalous Hall and spin-Hall effects in two-layer magnetic system </a:t>
            </a:r>
            <a:endParaRPr lang="ru-RU" sz="2400" dirty="0"/>
          </a:p>
          <a:p>
            <a:pPr algn="ctr"/>
            <a:endParaRPr lang="en-US" sz="2000" dirty="0">
              <a:latin typeface="Times New Roman" panose="02020603050405020304" pitchFamily="18" charset="0"/>
              <a:cs typeface="Times New Roman" panose="02020603050405020304" pitchFamily="18" charset="0"/>
            </a:endParaRPr>
          </a:p>
          <a:p>
            <a:pPr algn="ctr"/>
            <a:r>
              <a:rPr lang="en-US" sz="2000" u="sng" dirty="0">
                <a:latin typeface="Times New Roman" panose="02020603050405020304" pitchFamily="18" charset="0"/>
                <a:cs typeface="Times New Roman" panose="02020603050405020304" pitchFamily="18" charset="0"/>
              </a:rPr>
              <a:t>Mikhail Zhuravlev</a:t>
            </a:r>
            <a:r>
              <a:rPr lang="en-US" sz="2000" u="sng" baseline="30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A.A. Alexandrov</a:t>
            </a:r>
            <a:r>
              <a:rPr lang="en-US" sz="2000" baseline="30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A.V. Vedyayev</a:t>
            </a:r>
            <a:r>
              <a:rPr lang="en-US" sz="2000" baseline="30000" dirty="0">
                <a:latin typeface="Times New Roman" panose="02020603050405020304" pitchFamily="18" charset="0"/>
                <a:cs typeface="Times New Roman" panose="02020603050405020304" pitchFamily="18" charset="0"/>
              </a:rPr>
              <a:t>3</a:t>
            </a:r>
            <a:r>
              <a:rPr lang="en-US"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r>
              <a:rPr lang="en-US" dirty="0"/>
              <a:t> </a:t>
            </a:r>
          </a:p>
          <a:p>
            <a:endParaRPr lang="ru-RU" dirty="0"/>
          </a:p>
          <a:p>
            <a:pPr>
              <a:spcAft>
                <a:spcPts val="600"/>
              </a:spcAft>
            </a:pPr>
            <a:r>
              <a:rPr lang="en-US" baseline="30000" dirty="0"/>
              <a:t>1</a:t>
            </a:r>
            <a:r>
              <a:rPr lang="en-US" i="1" dirty="0"/>
              <a:t>St. Petersburg State University, St. Petersburg 190000, Russia</a:t>
            </a:r>
            <a:endParaRPr lang="ru-RU" dirty="0"/>
          </a:p>
          <a:p>
            <a:pPr>
              <a:spcAft>
                <a:spcPts val="600"/>
              </a:spcAft>
            </a:pPr>
            <a:r>
              <a:rPr lang="en-US" baseline="30000" dirty="0"/>
              <a:t>2</a:t>
            </a:r>
            <a:r>
              <a:rPr lang="en-US" dirty="0"/>
              <a:t> </a:t>
            </a:r>
            <a:r>
              <a:rPr lang="en-US" i="1" dirty="0"/>
              <a:t>Moscow Institute of Physics and Technology,</a:t>
            </a:r>
            <a:r>
              <a:rPr lang="ru-RU" i="1" dirty="0"/>
              <a:t> </a:t>
            </a:r>
            <a:r>
              <a:rPr lang="en-US" i="1" dirty="0" err="1"/>
              <a:t>Dolgoprudny</a:t>
            </a:r>
            <a:r>
              <a:rPr lang="en-US" i="1" dirty="0"/>
              <a:t>, Moscow Region 141700, Russia</a:t>
            </a:r>
            <a:endParaRPr lang="ru-RU" dirty="0"/>
          </a:p>
          <a:p>
            <a:pPr>
              <a:spcAft>
                <a:spcPts val="600"/>
              </a:spcAft>
            </a:pPr>
            <a:r>
              <a:rPr lang="en-US" baseline="30000" dirty="0"/>
              <a:t>3</a:t>
            </a:r>
            <a:r>
              <a:rPr lang="en-US" dirty="0"/>
              <a:t> </a:t>
            </a:r>
            <a:r>
              <a:rPr lang="en-US" i="1" dirty="0" err="1"/>
              <a:t>Lomonosov</a:t>
            </a:r>
            <a:r>
              <a:rPr lang="en-US" i="1" dirty="0"/>
              <a:t> Moscow State University, Moscow 119991, Russia</a:t>
            </a:r>
            <a:endParaRPr lang="ru-RU" dirty="0"/>
          </a:p>
        </p:txBody>
      </p:sp>
      <p:sp>
        <p:nvSpPr>
          <p:cNvPr id="3" name="Куб 2"/>
          <p:cNvSpPr/>
          <p:nvPr/>
        </p:nvSpPr>
        <p:spPr>
          <a:xfrm>
            <a:off x="2407298" y="3704253"/>
            <a:ext cx="3610443" cy="1586205"/>
          </a:xfrm>
          <a:prstGeom prst="cube">
            <a:avLst/>
          </a:prstGeom>
          <a:solidFill>
            <a:srgbClr val="FFFF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p:cNvSpPr txBox="1"/>
          <p:nvPr/>
        </p:nvSpPr>
        <p:spPr>
          <a:xfrm>
            <a:off x="3113903" y="4497355"/>
            <a:ext cx="1989438"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Barrier, SOC</a:t>
            </a:r>
            <a:endParaRPr lang="ru-RU" sz="2000" dirty="0">
              <a:latin typeface="Times New Roman" panose="02020603050405020304" pitchFamily="18" charset="0"/>
              <a:cs typeface="Times New Roman" panose="02020603050405020304" pitchFamily="18" charset="0"/>
            </a:endParaRPr>
          </a:p>
        </p:txBody>
      </p:sp>
      <p:sp>
        <p:nvSpPr>
          <p:cNvPr id="8" name="Куб 7"/>
          <p:cNvSpPr/>
          <p:nvPr/>
        </p:nvSpPr>
        <p:spPr>
          <a:xfrm>
            <a:off x="5624175" y="3704253"/>
            <a:ext cx="1518030" cy="1586205"/>
          </a:xfrm>
          <a:prstGeom prst="cube">
            <a:avLst/>
          </a:prstGeom>
          <a:solidFill>
            <a:srgbClr val="FF66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6600"/>
              </a:solidFill>
            </a:endParaRPr>
          </a:p>
        </p:txBody>
      </p:sp>
      <p:sp>
        <p:nvSpPr>
          <p:cNvPr id="9" name="TextBox 8"/>
          <p:cNvSpPr txBox="1"/>
          <p:nvPr/>
        </p:nvSpPr>
        <p:spPr>
          <a:xfrm>
            <a:off x="6057081" y="4464474"/>
            <a:ext cx="667265"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FM</a:t>
            </a:r>
            <a:endParaRPr lang="ru-RU"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1518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5000">
              <a:srgbClr val="FFFF99"/>
            </a:gs>
            <a:gs pos="58000">
              <a:schemeClr val="accent1">
                <a:lumMod val="45000"/>
                <a:lumOff val="55000"/>
              </a:schemeClr>
            </a:gs>
            <a:gs pos="8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CE5084-1C20-4A26-AAE9-9EB4DD5705CB}"/>
              </a:ext>
            </a:extLst>
          </p:cNvPr>
          <p:cNvSpPr txBox="1"/>
          <p:nvPr/>
        </p:nvSpPr>
        <p:spPr>
          <a:xfrm>
            <a:off x="289559" y="396240"/>
            <a:ext cx="5028889" cy="40011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COMMON</a:t>
            </a:r>
            <a:r>
              <a:rPr lang="en-US" dirty="0">
                <a:latin typeface="Times New Roman" panose="02020603050405020304" pitchFamily="18" charset="0"/>
                <a:cs typeface="Times New Roman" panose="02020603050405020304" pitchFamily="18" charset="0"/>
              </a:rPr>
              <a:t>” ANOMALOUS HALL EFFECT</a:t>
            </a:r>
            <a:endParaRPr lang="ru-RU"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BEB2FB4-D2E2-49A1-8686-82C3E56CCB78}"/>
              </a:ext>
            </a:extLst>
          </p:cNvPr>
          <p:cNvSpPr txBox="1"/>
          <p:nvPr/>
        </p:nvSpPr>
        <p:spPr>
          <a:xfrm>
            <a:off x="6565952" y="396240"/>
            <a:ext cx="437388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PLANAR ANOMALOUS HALL EFFECT</a:t>
            </a:r>
            <a:endParaRPr lang="ru-RU" dirty="0">
              <a:latin typeface="Times New Roman" panose="02020603050405020304" pitchFamily="18" charset="0"/>
              <a:cs typeface="Times New Roman" panose="02020603050405020304" pitchFamily="18" charset="0"/>
            </a:endParaRPr>
          </a:p>
        </p:txBody>
      </p:sp>
      <p:cxnSp>
        <p:nvCxnSpPr>
          <p:cNvPr id="5" name="Прямая со стрелкой 4"/>
          <p:cNvCxnSpPr/>
          <p:nvPr/>
        </p:nvCxnSpPr>
        <p:spPr>
          <a:xfrm flipH="1" flipV="1">
            <a:off x="774441" y="1184988"/>
            <a:ext cx="569167" cy="150223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a:off x="1520890" y="3041780"/>
            <a:ext cx="2425959" cy="9330"/>
          </a:xfrm>
          <a:prstGeom prst="straightConnector1">
            <a:avLst/>
          </a:prstGeom>
          <a:ln w="28575">
            <a:solidFill>
              <a:srgbClr val="99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flipV="1">
            <a:off x="1642187" y="1744826"/>
            <a:ext cx="1296955" cy="942392"/>
          </a:xfrm>
          <a:prstGeom prst="straightConnector1">
            <a:avLst/>
          </a:prstGeom>
          <a:ln w="28575">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7007290" y="3041780"/>
            <a:ext cx="2668555" cy="0"/>
          </a:xfrm>
          <a:prstGeom prst="straightConnector1">
            <a:avLst/>
          </a:prstGeom>
          <a:ln w="28575">
            <a:solidFill>
              <a:srgbClr val="99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H="1" flipV="1">
            <a:off x="6232849" y="1343608"/>
            <a:ext cx="774441" cy="170750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V="1">
            <a:off x="7007290" y="2192694"/>
            <a:ext cx="1894114" cy="849086"/>
          </a:xfrm>
          <a:prstGeom prst="straightConnector1">
            <a:avLst/>
          </a:prstGeom>
          <a:ln w="285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870787" y="3163077"/>
            <a:ext cx="1726164" cy="400110"/>
          </a:xfrm>
          <a:prstGeom prst="rect">
            <a:avLst/>
          </a:prstGeom>
          <a:noFill/>
        </p:spPr>
        <p:txBody>
          <a:bodyPr wrap="square" rtlCol="0">
            <a:spAutoFit/>
          </a:bodyPr>
          <a:lstStyle/>
          <a:p>
            <a:r>
              <a:rPr lang="en-US" sz="2000" dirty="0">
                <a:solidFill>
                  <a:srgbClr val="990000"/>
                </a:solidFill>
                <a:latin typeface="Times New Roman" panose="02020603050405020304" pitchFamily="18" charset="0"/>
                <a:cs typeface="Times New Roman" panose="02020603050405020304" pitchFamily="18" charset="0"/>
              </a:rPr>
              <a:t>Main  current</a:t>
            </a:r>
            <a:endParaRPr lang="ru-RU" sz="2000" dirty="0">
              <a:solidFill>
                <a:srgbClr val="990000"/>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8038322" y="3163077"/>
            <a:ext cx="1726164" cy="400110"/>
          </a:xfrm>
          <a:prstGeom prst="rect">
            <a:avLst/>
          </a:prstGeom>
          <a:noFill/>
        </p:spPr>
        <p:txBody>
          <a:bodyPr wrap="square" rtlCol="0">
            <a:spAutoFit/>
          </a:bodyPr>
          <a:lstStyle/>
          <a:p>
            <a:r>
              <a:rPr lang="en-US" sz="2000" dirty="0">
                <a:solidFill>
                  <a:srgbClr val="990000"/>
                </a:solidFill>
                <a:latin typeface="Times New Roman" panose="02020603050405020304" pitchFamily="18" charset="0"/>
                <a:cs typeface="Times New Roman" panose="02020603050405020304" pitchFamily="18" charset="0"/>
              </a:rPr>
              <a:t>Main  current</a:t>
            </a:r>
            <a:endParaRPr lang="ru-RU" sz="2000" dirty="0">
              <a:solidFill>
                <a:srgbClr val="990000"/>
              </a:solidFill>
              <a:latin typeface="Times New Roman" panose="02020603050405020304" pitchFamily="18" charset="0"/>
              <a:cs typeface="Times New Roman" panose="02020603050405020304" pitchFamily="18" charset="0"/>
            </a:endParaRPr>
          </a:p>
        </p:txBody>
      </p:sp>
      <p:graphicFrame>
        <p:nvGraphicFramePr>
          <p:cNvPr id="20" name="Объект 19"/>
          <p:cNvGraphicFramePr>
            <a:graphicFrameLocks noChangeAspect="1"/>
          </p:cNvGraphicFramePr>
          <p:nvPr>
            <p:extLst>
              <p:ext uri="{D42A27DB-BD31-4B8C-83A1-F6EECF244321}">
                <p14:modId xmlns:p14="http://schemas.microsoft.com/office/powerpoint/2010/main" val="3143906311"/>
              </p:ext>
            </p:extLst>
          </p:nvPr>
        </p:nvGraphicFramePr>
        <p:xfrm>
          <a:off x="899099" y="1068262"/>
          <a:ext cx="395866" cy="373873"/>
        </p:xfrm>
        <a:graphic>
          <a:graphicData uri="http://schemas.openxmlformats.org/presentationml/2006/ole">
            <mc:AlternateContent xmlns:mc="http://schemas.openxmlformats.org/markup-compatibility/2006">
              <mc:Choice xmlns:v="urn:schemas-microsoft-com:vml" Requires="v">
                <p:oleObj name="Equation" r:id="rId2" imgW="228600" imgH="215640" progId="Equation.DSMT4">
                  <p:embed/>
                </p:oleObj>
              </mc:Choice>
              <mc:Fallback>
                <p:oleObj name="Equation" r:id="rId2" imgW="228600" imgH="215640" progId="Equation.DSMT4">
                  <p:embed/>
                  <p:pic>
                    <p:nvPicPr>
                      <p:cNvPr id="0" name=""/>
                      <p:cNvPicPr/>
                      <p:nvPr/>
                    </p:nvPicPr>
                    <p:blipFill>
                      <a:blip r:embed="rId3"/>
                      <a:stretch>
                        <a:fillRect/>
                      </a:stretch>
                    </p:blipFill>
                    <p:spPr>
                      <a:xfrm>
                        <a:off x="899099" y="1068262"/>
                        <a:ext cx="395866" cy="373873"/>
                      </a:xfrm>
                      <a:prstGeom prst="rect">
                        <a:avLst/>
                      </a:prstGeom>
                    </p:spPr>
                  </p:pic>
                </p:oleObj>
              </mc:Fallback>
            </mc:AlternateContent>
          </a:graphicData>
        </a:graphic>
      </p:graphicFrame>
      <p:graphicFrame>
        <p:nvGraphicFramePr>
          <p:cNvPr id="21" name="Объект 20"/>
          <p:cNvGraphicFramePr>
            <a:graphicFrameLocks noChangeAspect="1"/>
          </p:cNvGraphicFramePr>
          <p:nvPr>
            <p:extLst>
              <p:ext uri="{D42A27DB-BD31-4B8C-83A1-F6EECF244321}">
                <p14:modId xmlns:p14="http://schemas.microsoft.com/office/powerpoint/2010/main" val="3210700780"/>
              </p:ext>
            </p:extLst>
          </p:nvPr>
        </p:nvGraphicFramePr>
        <p:xfrm>
          <a:off x="6422136" y="1343608"/>
          <a:ext cx="395866" cy="373873"/>
        </p:xfrm>
        <a:graphic>
          <a:graphicData uri="http://schemas.openxmlformats.org/presentationml/2006/ole">
            <mc:AlternateContent xmlns:mc="http://schemas.openxmlformats.org/markup-compatibility/2006">
              <mc:Choice xmlns:v="urn:schemas-microsoft-com:vml" Requires="v">
                <p:oleObj name="Equation" r:id="rId4" imgW="228600" imgH="215640" progId="Equation.DSMT4">
                  <p:embed/>
                </p:oleObj>
              </mc:Choice>
              <mc:Fallback>
                <p:oleObj name="Equation" r:id="rId4" imgW="228600" imgH="215640" progId="Equation.DSMT4">
                  <p:embed/>
                  <p:pic>
                    <p:nvPicPr>
                      <p:cNvPr id="0" name=""/>
                      <p:cNvPicPr/>
                      <p:nvPr/>
                    </p:nvPicPr>
                    <p:blipFill>
                      <a:blip r:embed="rId5"/>
                      <a:stretch>
                        <a:fillRect/>
                      </a:stretch>
                    </p:blipFill>
                    <p:spPr>
                      <a:xfrm>
                        <a:off x="6422136" y="1343608"/>
                        <a:ext cx="395866" cy="373873"/>
                      </a:xfrm>
                      <a:prstGeom prst="rect">
                        <a:avLst/>
                      </a:prstGeom>
                    </p:spPr>
                  </p:pic>
                </p:oleObj>
              </mc:Fallback>
            </mc:AlternateContent>
          </a:graphicData>
        </a:graphic>
      </p:graphicFrame>
      <p:sp>
        <p:nvSpPr>
          <p:cNvPr id="22" name="TextBox 21"/>
          <p:cNvSpPr txBox="1"/>
          <p:nvPr/>
        </p:nvSpPr>
        <p:spPr>
          <a:xfrm>
            <a:off x="2537926" y="1936103"/>
            <a:ext cx="2099389" cy="400110"/>
          </a:xfrm>
          <a:prstGeom prst="rect">
            <a:avLst/>
          </a:prstGeom>
          <a:noFill/>
        </p:spPr>
        <p:txBody>
          <a:bodyPr wrap="square" rtlCol="0">
            <a:spAutoFit/>
          </a:bodyPr>
          <a:lstStyle/>
          <a:p>
            <a:r>
              <a:rPr lang="en-US" sz="2000" dirty="0">
                <a:solidFill>
                  <a:srgbClr val="0000FF"/>
                </a:solidFill>
                <a:latin typeface="Times New Roman" panose="02020603050405020304" pitchFamily="18" charset="0"/>
                <a:cs typeface="Times New Roman" panose="02020603050405020304" pitchFamily="18" charset="0"/>
              </a:rPr>
              <a:t>Hall current</a:t>
            </a:r>
            <a:endParaRPr lang="ru-RU" sz="2000" dirty="0">
              <a:solidFill>
                <a:srgbClr val="0000FF"/>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7427167" y="1928109"/>
            <a:ext cx="2099389" cy="400110"/>
          </a:xfrm>
          <a:prstGeom prst="rect">
            <a:avLst/>
          </a:prstGeom>
          <a:noFill/>
        </p:spPr>
        <p:txBody>
          <a:bodyPr wrap="square" rtlCol="0">
            <a:spAutoFit/>
          </a:bodyPr>
          <a:lstStyle/>
          <a:p>
            <a:r>
              <a:rPr lang="en-US" sz="2000" dirty="0">
                <a:solidFill>
                  <a:srgbClr val="0000FF"/>
                </a:solidFill>
                <a:latin typeface="Times New Roman" panose="02020603050405020304" pitchFamily="18" charset="0"/>
                <a:cs typeface="Times New Roman" panose="02020603050405020304" pitchFamily="18" charset="0"/>
              </a:rPr>
              <a:t>Hall current</a:t>
            </a:r>
            <a:endParaRPr lang="ru-RU" sz="2000" dirty="0">
              <a:solidFill>
                <a:srgbClr val="0000FF"/>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6565952" y="3684072"/>
            <a:ext cx="5026525" cy="784830"/>
          </a:xfrm>
          <a:prstGeom prst="rect">
            <a:avLst/>
          </a:prstGeom>
          <a:noFill/>
        </p:spPr>
        <p:txBody>
          <a:bodyPr wrap="square" rtlCol="0">
            <a:spAutoFit/>
          </a:bodyPr>
          <a:lstStyle/>
          <a:p>
            <a:pPr>
              <a:lnSpc>
                <a:spcPct val="125000"/>
              </a:lnSpc>
            </a:pPr>
            <a:r>
              <a:rPr lang="en-US" dirty="0">
                <a:latin typeface="Arial" panose="020B0604020202020204" pitchFamily="34" charset="0"/>
                <a:cs typeface="Arial" panose="020B0604020202020204" pitchFamily="34" charset="0"/>
              </a:rPr>
              <a:t>two groups of the charges which interact with external fields differently</a:t>
            </a:r>
            <a:endParaRPr lang="ru-RU" dirty="0">
              <a:latin typeface="Arial" panose="020B0604020202020204" pitchFamily="34" charset="0"/>
              <a:cs typeface="Arial" panose="020B0604020202020204" pitchFamily="34" charset="0"/>
            </a:endParaRPr>
          </a:p>
        </p:txBody>
      </p:sp>
      <p:sp>
        <p:nvSpPr>
          <p:cNvPr id="6" name="TextBox 5"/>
          <p:cNvSpPr txBox="1"/>
          <p:nvPr/>
        </p:nvSpPr>
        <p:spPr>
          <a:xfrm>
            <a:off x="6232849" y="4725724"/>
            <a:ext cx="5085185" cy="954107"/>
          </a:xfrm>
          <a:prstGeom prst="rect">
            <a:avLst/>
          </a:prstGeom>
          <a:noFill/>
        </p:spPr>
        <p:txBody>
          <a:bodyPr wrap="square" rtlCol="0">
            <a:spAutoFit/>
          </a:bodyPr>
          <a:lstStyle/>
          <a:p>
            <a:r>
              <a:rPr lang="en-US" dirty="0"/>
              <a:t>OUR TWO-LAYER SYSTEM:  SOC +MAGNETIC ORDER+ FINITE THICKNESS  </a:t>
            </a:r>
            <a:r>
              <a:rPr lang="en-US" dirty="0">
                <a:sym typeface="Mathematica1" panose="05000502060100000001" pitchFamily="2" charset="2"/>
              </a:rPr>
              <a:t> </a:t>
            </a:r>
          </a:p>
          <a:p>
            <a:r>
              <a:rPr lang="en-US" dirty="0">
                <a:sym typeface="Mathematica1" panose="05000502060100000001" pitchFamily="2" charset="2"/>
              </a:rPr>
              <a:t>ASYMMETRY BETWEEN </a:t>
            </a:r>
            <a:r>
              <a:rPr lang="en-US" sz="2000" i="1" dirty="0" err="1">
                <a:latin typeface="Times New Roman" panose="02020603050405020304" pitchFamily="18" charset="0"/>
                <a:cs typeface="Times New Roman" panose="02020603050405020304" pitchFamily="18" charset="0"/>
                <a:sym typeface="Mathematica1" panose="05000502060100000001" pitchFamily="2" charset="2"/>
              </a:rPr>
              <a:t>k</a:t>
            </a:r>
            <a:r>
              <a:rPr lang="en-US" sz="2000" i="1" baseline="-25000" dirty="0" err="1">
                <a:latin typeface="Times New Roman" panose="02020603050405020304" pitchFamily="18" charset="0"/>
                <a:cs typeface="Times New Roman" panose="02020603050405020304" pitchFamily="18" charset="0"/>
                <a:sym typeface="Mathematica1" panose="05000502060100000001" pitchFamily="2" charset="2"/>
              </a:rPr>
              <a:t>y</a:t>
            </a:r>
            <a:r>
              <a:rPr lang="en-US" dirty="0">
                <a:sym typeface="Mathematica1" panose="05000502060100000001" pitchFamily="2" charset="2"/>
              </a:rPr>
              <a:t> and –</a:t>
            </a:r>
            <a:r>
              <a:rPr lang="en-US" sz="2000" i="1" dirty="0" err="1">
                <a:latin typeface="Times New Roman" panose="02020603050405020304" pitchFamily="18" charset="0"/>
                <a:cs typeface="Times New Roman" panose="02020603050405020304" pitchFamily="18" charset="0"/>
                <a:sym typeface="Mathematica1" panose="05000502060100000001" pitchFamily="2" charset="2"/>
              </a:rPr>
              <a:t>k</a:t>
            </a:r>
            <a:r>
              <a:rPr lang="en-US" sz="2000" i="1" baseline="-25000" dirty="0" err="1">
                <a:latin typeface="Times New Roman" panose="02020603050405020304" pitchFamily="18" charset="0"/>
                <a:cs typeface="Times New Roman" panose="02020603050405020304" pitchFamily="18" charset="0"/>
                <a:sym typeface="Mathematica1" panose="05000502060100000001" pitchFamily="2" charset="2"/>
              </a:rPr>
              <a:t>y</a:t>
            </a:r>
            <a:r>
              <a:rPr lang="en-US" dirty="0">
                <a:sym typeface="Mathematica1" panose="05000502060100000001" pitchFamily="2" charset="2"/>
              </a:rPr>
              <a:t> states</a:t>
            </a:r>
            <a:endParaRPr lang="ru-RU" dirty="0"/>
          </a:p>
        </p:txBody>
      </p:sp>
    </p:spTree>
    <p:extLst>
      <p:ext uri="{BB962C8B-B14F-4D97-AF65-F5344CB8AC3E}">
        <p14:creationId xmlns:p14="http://schemas.microsoft.com/office/powerpoint/2010/main" val="2936836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0000">
              <a:srgbClr val="FFFFCC"/>
            </a:gs>
            <a:gs pos="66000">
              <a:schemeClr val="accent1">
                <a:lumMod val="45000"/>
                <a:lumOff val="55000"/>
              </a:schemeClr>
            </a:gs>
            <a:gs pos="8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35600" y="690425"/>
            <a:ext cx="5486191" cy="4143178"/>
          </a:xfrm>
          <a:prstGeom prst="rect">
            <a:avLst/>
          </a:prstGeom>
          <a:solidFill>
            <a:srgbClr val="FFFFCC"/>
          </a:solidFill>
        </p:spPr>
      </p:pic>
      <p:cxnSp>
        <p:nvCxnSpPr>
          <p:cNvPr id="4" name="Прямая со стрелкой 3"/>
          <p:cNvCxnSpPr/>
          <p:nvPr/>
        </p:nvCxnSpPr>
        <p:spPr>
          <a:xfrm>
            <a:off x="4984952" y="2531928"/>
            <a:ext cx="983226" cy="92423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 name="Объект 4"/>
          <p:cNvGraphicFramePr>
            <a:graphicFrameLocks noChangeAspect="1"/>
          </p:cNvGraphicFramePr>
          <p:nvPr>
            <p:extLst>
              <p:ext uri="{D42A27DB-BD31-4B8C-83A1-F6EECF244321}">
                <p14:modId xmlns:p14="http://schemas.microsoft.com/office/powerpoint/2010/main" val="65189916"/>
              </p:ext>
            </p:extLst>
          </p:nvPr>
        </p:nvGraphicFramePr>
        <p:xfrm>
          <a:off x="5540341" y="2697713"/>
          <a:ext cx="216525" cy="306744"/>
        </p:xfrm>
        <a:graphic>
          <a:graphicData uri="http://schemas.openxmlformats.org/presentationml/2006/ole">
            <mc:AlternateContent xmlns:mc="http://schemas.openxmlformats.org/markup-compatibility/2006">
              <mc:Choice xmlns:v="urn:schemas-microsoft-com:vml" Requires="v">
                <p:oleObj name="Equation" r:id="rId3" imgW="152280" imgH="215640" progId="Equation.DSMT4">
                  <p:embed/>
                </p:oleObj>
              </mc:Choice>
              <mc:Fallback>
                <p:oleObj name="Equation" r:id="rId3" imgW="152280" imgH="215640" progId="Equation.DSMT4">
                  <p:embed/>
                  <p:pic>
                    <p:nvPicPr>
                      <p:cNvPr id="0" name=""/>
                      <p:cNvPicPr/>
                      <p:nvPr/>
                    </p:nvPicPr>
                    <p:blipFill>
                      <a:blip r:embed="rId4"/>
                      <a:stretch>
                        <a:fillRect/>
                      </a:stretch>
                    </p:blipFill>
                    <p:spPr>
                      <a:xfrm>
                        <a:off x="5540341" y="2697713"/>
                        <a:ext cx="216525" cy="306744"/>
                      </a:xfrm>
                      <a:prstGeom prst="rect">
                        <a:avLst/>
                      </a:prstGeom>
                    </p:spPr>
                  </p:pic>
                </p:oleObj>
              </mc:Fallback>
            </mc:AlternateContent>
          </a:graphicData>
        </a:graphic>
      </p:graphicFrame>
      <p:sp>
        <p:nvSpPr>
          <p:cNvPr id="6" name="TextBox 5"/>
          <p:cNvSpPr txBox="1"/>
          <p:nvPr/>
        </p:nvSpPr>
        <p:spPr>
          <a:xfrm>
            <a:off x="6931742" y="816077"/>
            <a:ext cx="4994787" cy="507831"/>
          </a:xfrm>
          <a:prstGeom prst="rect">
            <a:avLst/>
          </a:prstGeom>
          <a:noFill/>
        </p:spPr>
        <p:txBody>
          <a:bodyPr wrap="square" rtlCol="0">
            <a:spAutoFit/>
          </a:bodyPr>
          <a:lstStyle/>
          <a:p>
            <a:r>
              <a:rPr lang="en-US" sz="2700" dirty="0">
                <a:solidFill>
                  <a:srgbClr val="C00000"/>
                </a:solidFill>
                <a:latin typeface="Times New Roman" panose="02020603050405020304" pitchFamily="18" charset="0"/>
                <a:cs typeface="Times New Roman" panose="02020603050405020304" pitchFamily="18" charset="0"/>
              </a:rPr>
              <a:t>Current flows parallel to interface </a:t>
            </a:r>
            <a:endParaRPr lang="ru-RU" sz="2700" dirty="0">
              <a:solidFill>
                <a:srgbClr val="C0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7757652" y="1737864"/>
            <a:ext cx="3519949" cy="1588127"/>
          </a:xfrm>
          <a:prstGeom prst="rect">
            <a:avLst/>
          </a:prstGeom>
          <a:noFill/>
        </p:spPr>
        <p:txBody>
          <a:bodyPr wrap="square" rtlCol="0">
            <a:spAutoFit/>
          </a:bodyPr>
          <a:lstStyle/>
          <a:p>
            <a:pPr marL="285750" indent="-285750">
              <a:lnSpc>
                <a:spcPct val="135000"/>
              </a:lnSpc>
              <a:buFont typeface="Arial" panose="020B0604020202020204" pitchFamily="34" charset="0"/>
              <a:buChar char="•"/>
            </a:pPr>
            <a:r>
              <a:rPr lang="en-US" sz="2400" dirty="0">
                <a:solidFill>
                  <a:srgbClr val="00B050"/>
                </a:solidFill>
                <a:latin typeface="Times New Roman" panose="02020603050405020304" pitchFamily="18" charset="0"/>
                <a:cs typeface="Times New Roman" panose="02020603050405020304" pitchFamily="18" charset="0"/>
              </a:rPr>
              <a:t>Planar Hall current</a:t>
            </a:r>
          </a:p>
          <a:p>
            <a:pPr marL="285750" indent="-285750">
              <a:lnSpc>
                <a:spcPct val="135000"/>
              </a:lnSpc>
              <a:buFont typeface="Arial" panose="020B0604020202020204" pitchFamily="34" charset="0"/>
              <a:buChar char="•"/>
            </a:pPr>
            <a:r>
              <a:rPr lang="en-US" sz="2400" dirty="0">
                <a:solidFill>
                  <a:srgbClr val="00B050"/>
                </a:solidFill>
                <a:latin typeface="Times New Roman" panose="02020603050405020304" pitchFamily="18" charset="0"/>
                <a:cs typeface="Times New Roman" panose="02020603050405020304" pitchFamily="18" charset="0"/>
              </a:rPr>
              <a:t>Spin accumulation </a:t>
            </a:r>
          </a:p>
          <a:p>
            <a:pPr marL="285750" indent="-285750">
              <a:lnSpc>
                <a:spcPct val="135000"/>
              </a:lnSpc>
              <a:buFont typeface="Arial" panose="020B0604020202020204" pitchFamily="34" charset="0"/>
              <a:buChar char="•"/>
            </a:pPr>
            <a:r>
              <a:rPr lang="en-US" sz="2400" dirty="0">
                <a:solidFill>
                  <a:srgbClr val="00B050"/>
                </a:solidFill>
                <a:latin typeface="Times New Roman" panose="02020603050405020304" pitchFamily="18" charset="0"/>
                <a:cs typeface="Times New Roman" panose="02020603050405020304" pitchFamily="18" charset="0"/>
              </a:rPr>
              <a:t>Spin Hall effect</a:t>
            </a:r>
          </a:p>
        </p:txBody>
      </p:sp>
      <p:cxnSp>
        <p:nvCxnSpPr>
          <p:cNvPr id="8" name="Прямая со стрелкой 7"/>
          <p:cNvCxnSpPr/>
          <p:nvPr/>
        </p:nvCxnSpPr>
        <p:spPr>
          <a:xfrm flipV="1">
            <a:off x="5271796" y="2388637"/>
            <a:ext cx="0" cy="61582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271796" y="2275617"/>
            <a:ext cx="1390262" cy="369332"/>
          </a:xfrm>
          <a:prstGeom prst="rect">
            <a:avLst/>
          </a:prstGeom>
          <a:noFill/>
        </p:spPr>
        <p:txBody>
          <a:bodyPr wrap="square" rtlCol="0">
            <a:spAutoFit/>
          </a:bodyPr>
          <a:lstStyle/>
          <a:p>
            <a:r>
              <a:rPr lang="en-US" dirty="0">
                <a:solidFill>
                  <a:srgbClr val="00B050"/>
                </a:solidFill>
                <a:latin typeface="Times New Roman" panose="02020603050405020304" pitchFamily="18" charset="0"/>
                <a:cs typeface="Times New Roman" panose="02020603050405020304" pitchFamily="18" charset="0"/>
              </a:rPr>
              <a:t>Hall current</a:t>
            </a:r>
            <a:endParaRPr lang="ru-RU" dirty="0"/>
          </a:p>
        </p:txBody>
      </p:sp>
    </p:spTree>
    <p:extLst>
      <p:ext uri="{BB962C8B-B14F-4D97-AF65-F5344CB8AC3E}">
        <p14:creationId xmlns:p14="http://schemas.microsoft.com/office/powerpoint/2010/main" val="3491114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20000">
              <a:srgbClr val="FFFFCC"/>
            </a:gs>
            <a:gs pos="60000">
              <a:schemeClr val="accent1">
                <a:lumMod val="45000"/>
                <a:lumOff val="55000"/>
              </a:schemeClr>
            </a:gs>
            <a:gs pos="8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4434351" y="108155"/>
            <a:ext cx="3165986" cy="523220"/>
          </a:xfrm>
          <a:prstGeom prst="rect">
            <a:avLst/>
          </a:prstGeom>
          <a:noFill/>
        </p:spPr>
        <p:txBody>
          <a:bodyPr wrap="square" rtlCol="0">
            <a:spAutoFit/>
          </a:bodyPr>
          <a:lstStyle/>
          <a:p>
            <a:r>
              <a:rPr lang="en-US" sz="2800" dirty="0">
                <a:solidFill>
                  <a:srgbClr val="00B050"/>
                </a:solidFill>
                <a:latin typeface="Comic Sans MS" panose="030F0702030302020204" pitchFamily="66" charset="0"/>
              </a:rPr>
              <a:t>HAMILTONIAN</a:t>
            </a:r>
            <a:endParaRPr lang="ru-RU" sz="2800" dirty="0">
              <a:solidFill>
                <a:srgbClr val="00B050"/>
              </a:solidFill>
              <a:latin typeface="Comic Sans MS" panose="030F0702030302020204" pitchFamily="66" charset="0"/>
            </a:endParaRPr>
          </a:p>
        </p:txBody>
      </p:sp>
      <p:sp>
        <p:nvSpPr>
          <p:cNvPr id="3" name="Rectangle 2"/>
          <p:cNvSpPr>
            <a:spLocks noChangeArrowheads="1"/>
          </p:cNvSpPr>
          <p:nvPr/>
        </p:nvSpPr>
        <p:spPr bwMode="auto">
          <a:xfrm>
            <a:off x="2733366" y="993057"/>
            <a:ext cx="1558767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1074507639"/>
              </p:ext>
            </p:extLst>
          </p:nvPr>
        </p:nvGraphicFramePr>
        <p:xfrm>
          <a:off x="88900" y="633439"/>
          <a:ext cx="5459413" cy="1508125"/>
        </p:xfrm>
        <a:graphic>
          <a:graphicData uri="http://schemas.openxmlformats.org/presentationml/2006/ole">
            <mc:AlternateContent xmlns:mc="http://schemas.openxmlformats.org/markup-compatibility/2006">
              <mc:Choice xmlns:v="urn:schemas-microsoft-com:vml" Requires="v">
                <p:oleObj name="Equation" r:id="rId2" imgW="3073320" imgH="799920" progId="Equation.DSMT4">
                  <p:embed/>
                </p:oleObj>
              </mc:Choice>
              <mc:Fallback>
                <p:oleObj name="Equation" r:id="rId2" imgW="3073320" imgH="799920" progId="Equation.DSMT4">
                  <p:embed/>
                  <p:pic>
                    <p:nvPicPr>
                      <p:cNvPr id="0" name="Object 1"/>
                      <p:cNvPicPr>
                        <a:picLocks noChangeAspect="1" noChangeArrowheads="1"/>
                      </p:cNvPicPr>
                      <p:nvPr/>
                    </p:nvPicPr>
                    <p:blipFill>
                      <a:blip r:embed="rId3"/>
                      <a:srcRect/>
                      <a:stretch>
                        <a:fillRect/>
                      </a:stretch>
                    </p:blipFill>
                    <p:spPr bwMode="auto">
                      <a:xfrm>
                        <a:off x="88900" y="633439"/>
                        <a:ext cx="5459413" cy="1508125"/>
                      </a:xfrm>
                      <a:prstGeom prst="rect">
                        <a:avLst/>
                      </a:prstGeom>
                      <a:noFill/>
                    </p:spPr>
                  </p:pic>
                </p:oleObj>
              </mc:Fallback>
            </mc:AlternateContent>
          </a:graphicData>
        </a:graphic>
      </p:graphicFrame>
      <p:sp>
        <p:nvSpPr>
          <p:cNvPr id="5" name="Rectangle 4"/>
          <p:cNvSpPr>
            <a:spLocks noChangeArrowheads="1"/>
          </p:cNvSpPr>
          <p:nvPr/>
        </p:nvSpPr>
        <p:spPr bwMode="auto">
          <a:xfrm>
            <a:off x="1160205" y="2969341"/>
            <a:ext cx="137204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2259313357"/>
              </p:ext>
            </p:extLst>
          </p:nvPr>
        </p:nvGraphicFramePr>
        <p:xfrm>
          <a:off x="6657975" y="570999"/>
          <a:ext cx="4827588" cy="1337176"/>
        </p:xfrm>
        <a:graphic>
          <a:graphicData uri="http://schemas.openxmlformats.org/presentationml/2006/ole">
            <mc:AlternateContent xmlns:mc="http://schemas.openxmlformats.org/markup-compatibility/2006">
              <mc:Choice xmlns:v="urn:schemas-microsoft-com:vml" Requires="v">
                <p:oleObj name="Equation" r:id="rId4" imgW="2425680" imgH="672840" progId="Equation.DSMT4">
                  <p:embed/>
                </p:oleObj>
              </mc:Choice>
              <mc:Fallback>
                <p:oleObj name="Equation" r:id="rId4" imgW="2425680" imgH="672840" progId="Equation.DSMT4">
                  <p:embed/>
                  <p:pic>
                    <p:nvPicPr>
                      <p:cNvPr id="0" name="Object 3"/>
                      <p:cNvPicPr>
                        <a:picLocks noChangeAspect="1" noChangeArrowheads="1"/>
                      </p:cNvPicPr>
                      <p:nvPr/>
                    </p:nvPicPr>
                    <p:blipFill>
                      <a:blip r:embed="rId5"/>
                      <a:srcRect/>
                      <a:stretch>
                        <a:fillRect/>
                      </a:stretch>
                    </p:blipFill>
                    <p:spPr bwMode="auto">
                      <a:xfrm>
                        <a:off x="6657975" y="570999"/>
                        <a:ext cx="4827588" cy="1337176"/>
                      </a:xfrm>
                      <a:prstGeom prst="rect">
                        <a:avLst/>
                      </a:prstGeom>
                      <a:noFill/>
                    </p:spPr>
                  </p:pic>
                </p:oleObj>
              </mc:Fallback>
            </mc:AlternateContent>
          </a:graphicData>
        </a:graphic>
      </p:graphicFrame>
      <p:sp>
        <p:nvSpPr>
          <p:cNvPr id="7" name="Прямоугольник 6"/>
          <p:cNvSpPr/>
          <p:nvPr/>
        </p:nvSpPr>
        <p:spPr>
          <a:xfrm>
            <a:off x="5627882" y="2003219"/>
            <a:ext cx="6349263" cy="677108"/>
          </a:xfrm>
          <a:prstGeom prst="rect">
            <a:avLst/>
          </a:prstGeom>
        </p:spPr>
        <p:txBody>
          <a:bodyPr wrap="square">
            <a:spAutoFit/>
          </a:bodyPr>
          <a:lstStyle/>
          <a:p>
            <a:r>
              <a:rPr lang="en-US" dirty="0" err="1">
                <a:solidFill>
                  <a:srgbClr val="0000FF"/>
                </a:solidFill>
                <a:latin typeface="TimesLTStd-Roman"/>
              </a:rPr>
              <a:t>Rashba</a:t>
            </a:r>
            <a:r>
              <a:rPr lang="en-US" dirty="0">
                <a:solidFill>
                  <a:srgbClr val="0000FF"/>
                </a:solidFill>
                <a:latin typeface="TimesLTStd-Roman"/>
              </a:rPr>
              <a:t> and Dresselhaus SOC linear in </a:t>
            </a:r>
            <a:r>
              <a:rPr lang="en-US" sz="2000" i="1" dirty="0">
                <a:latin typeface="Times New Roman" panose="02020603050405020304" pitchFamily="18" charset="0"/>
                <a:cs typeface="Times New Roman" panose="02020603050405020304" pitchFamily="18" charset="0"/>
              </a:rPr>
              <a:t>k</a:t>
            </a:r>
            <a:r>
              <a:rPr lang="en-US" b="1" dirty="0">
                <a:solidFill>
                  <a:srgbClr val="0000FF"/>
                </a:solidFill>
                <a:latin typeface="TimesLTStd-Bold"/>
              </a:rPr>
              <a:t> </a:t>
            </a:r>
            <a:r>
              <a:rPr lang="en-US" dirty="0">
                <a:solidFill>
                  <a:srgbClr val="0000FF"/>
                </a:solidFill>
                <a:latin typeface="TimesLTStd-Roman"/>
              </a:rPr>
              <a:t>are typical for ferroelectric materials of the C</a:t>
            </a:r>
            <a:r>
              <a:rPr lang="en-US" sz="800" dirty="0">
                <a:solidFill>
                  <a:srgbClr val="0000FF"/>
                </a:solidFill>
                <a:latin typeface="TimesLTStd-Roman"/>
              </a:rPr>
              <a:t>2v </a:t>
            </a:r>
            <a:r>
              <a:rPr lang="en-US" dirty="0">
                <a:solidFill>
                  <a:srgbClr val="0000FF"/>
                </a:solidFill>
                <a:latin typeface="TimesLTStd-Roman"/>
              </a:rPr>
              <a:t>point group ( HfO</a:t>
            </a:r>
            <a:r>
              <a:rPr lang="en-US" baseline="-25000" dirty="0">
                <a:solidFill>
                  <a:srgbClr val="0000FF"/>
                </a:solidFill>
                <a:latin typeface="TimesLTStd-Roman"/>
              </a:rPr>
              <a:t>2</a:t>
            </a:r>
            <a:r>
              <a:rPr lang="en-US" dirty="0">
                <a:solidFill>
                  <a:srgbClr val="0000FF"/>
                </a:solidFill>
                <a:latin typeface="TimesLTStd-Roman"/>
              </a:rPr>
              <a:t> – ferroelectric)</a:t>
            </a:r>
            <a:endParaRPr lang="ru-RU" dirty="0">
              <a:solidFill>
                <a:srgbClr val="0000FF"/>
              </a:solidFill>
            </a:endParaRPr>
          </a:p>
        </p:txBody>
      </p:sp>
      <p:sp>
        <p:nvSpPr>
          <p:cNvPr id="8" name="TextBox 7"/>
          <p:cNvSpPr txBox="1"/>
          <p:nvPr/>
        </p:nvSpPr>
        <p:spPr>
          <a:xfrm>
            <a:off x="6873815" y="4360527"/>
            <a:ext cx="4611331" cy="461665"/>
          </a:xfrm>
          <a:prstGeom prst="rect">
            <a:avLst/>
          </a:prstGeom>
          <a:noFill/>
        </p:spPr>
        <p:txBody>
          <a:bodyPr wrap="square" rtlCol="0">
            <a:spAutoFit/>
          </a:bodyPr>
          <a:lstStyle/>
          <a:p>
            <a:r>
              <a:rPr lang="en-US" sz="2400" dirty="0">
                <a:solidFill>
                  <a:srgbClr val="C00000"/>
                </a:solidFill>
                <a:latin typeface="Times New Roman" panose="02020603050405020304" pitchFamily="18" charset="0"/>
                <a:cs typeface="Times New Roman" panose="02020603050405020304" pitchFamily="18" charset="0"/>
              </a:rPr>
              <a:t>spin-textured ferroelectrics</a:t>
            </a:r>
            <a:endParaRPr lang="ru-RU" sz="2400" dirty="0">
              <a:solidFill>
                <a:srgbClr val="C0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5756577" y="5041549"/>
            <a:ext cx="5925943" cy="1277273"/>
          </a:xfrm>
          <a:prstGeom prst="rect">
            <a:avLst/>
          </a:prstGeom>
          <a:noFill/>
        </p:spPr>
        <p:txBody>
          <a:bodyPr wrap="square" rtlCol="0">
            <a:spAutoFit/>
          </a:bodyPr>
          <a:lstStyle/>
          <a:p>
            <a:r>
              <a:rPr lang="en-US" dirty="0">
                <a:solidFill>
                  <a:srgbClr val="990000"/>
                </a:solidFill>
                <a:latin typeface="Times New Roman" panose="02020603050405020304" pitchFamily="18" charset="0"/>
                <a:cs typeface="Times New Roman" panose="02020603050405020304" pitchFamily="18" charset="0"/>
              </a:rPr>
              <a:t>L.L. Tao, T.R. </a:t>
            </a:r>
            <a:r>
              <a:rPr lang="en-US" dirty="0" err="1">
                <a:solidFill>
                  <a:srgbClr val="990000"/>
                </a:solidFill>
                <a:latin typeface="Times New Roman" panose="02020603050405020304" pitchFamily="18" charset="0"/>
                <a:cs typeface="Times New Roman" panose="02020603050405020304" pitchFamily="18" charset="0"/>
              </a:rPr>
              <a:t>Paudel</a:t>
            </a:r>
            <a:r>
              <a:rPr lang="en-US" dirty="0">
                <a:solidFill>
                  <a:srgbClr val="990000"/>
                </a:solidFill>
                <a:latin typeface="Times New Roman" panose="02020603050405020304" pitchFamily="18" charset="0"/>
                <a:cs typeface="Times New Roman" panose="02020603050405020304" pitchFamily="18" charset="0"/>
              </a:rPr>
              <a:t>, A.A. </a:t>
            </a:r>
            <a:r>
              <a:rPr lang="en-US" dirty="0" err="1">
                <a:solidFill>
                  <a:srgbClr val="990000"/>
                </a:solidFill>
                <a:latin typeface="Times New Roman" panose="02020603050405020304" pitchFamily="18" charset="0"/>
                <a:cs typeface="Times New Roman" panose="02020603050405020304" pitchFamily="18" charset="0"/>
              </a:rPr>
              <a:t>Kovalev</a:t>
            </a:r>
            <a:r>
              <a:rPr lang="en-US" dirty="0">
                <a:solidFill>
                  <a:srgbClr val="990000"/>
                </a:solidFill>
                <a:latin typeface="Times New Roman" panose="02020603050405020304" pitchFamily="18" charset="0"/>
                <a:cs typeface="Times New Roman" panose="02020603050405020304" pitchFamily="18" charset="0"/>
              </a:rPr>
              <a:t>, and E.Y. </a:t>
            </a:r>
            <a:r>
              <a:rPr lang="en-US" dirty="0" err="1">
                <a:solidFill>
                  <a:srgbClr val="990000"/>
                </a:solidFill>
                <a:latin typeface="Times New Roman" panose="02020603050405020304" pitchFamily="18" charset="0"/>
                <a:cs typeface="Times New Roman" panose="02020603050405020304" pitchFamily="18" charset="0"/>
              </a:rPr>
              <a:t>Tsymbal</a:t>
            </a:r>
            <a:r>
              <a:rPr lang="en-US" dirty="0">
                <a:solidFill>
                  <a:srgbClr val="990000"/>
                </a:solidFill>
                <a:latin typeface="Times New Roman" panose="02020603050405020304" pitchFamily="18" charset="0"/>
                <a:cs typeface="Times New Roman" panose="02020603050405020304" pitchFamily="18" charset="0"/>
              </a:rPr>
              <a:t> 2017 </a:t>
            </a:r>
            <a:r>
              <a:rPr lang="en-US" i="1" dirty="0" err="1">
                <a:solidFill>
                  <a:srgbClr val="990000"/>
                </a:solidFill>
                <a:latin typeface="Times New Roman" panose="02020603050405020304" pitchFamily="18" charset="0"/>
                <a:cs typeface="Times New Roman" panose="02020603050405020304" pitchFamily="18" charset="0"/>
              </a:rPr>
              <a:t>Phys.Rev</a:t>
            </a:r>
            <a:r>
              <a:rPr lang="en-US" i="1" dirty="0">
                <a:solidFill>
                  <a:srgbClr val="990000"/>
                </a:solidFill>
                <a:latin typeface="Times New Roman" panose="02020603050405020304" pitchFamily="18" charset="0"/>
                <a:cs typeface="Times New Roman" panose="02020603050405020304" pitchFamily="18" charset="0"/>
              </a:rPr>
              <a:t>. </a:t>
            </a:r>
            <a:r>
              <a:rPr lang="en-US" dirty="0">
                <a:solidFill>
                  <a:srgbClr val="990000"/>
                </a:solidFill>
                <a:latin typeface="Times New Roman" panose="02020603050405020304" pitchFamily="18" charset="0"/>
                <a:cs typeface="Times New Roman" panose="02020603050405020304" pitchFamily="18" charset="0"/>
              </a:rPr>
              <a:t>B </a:t>
            </a:r>
            <a:r>
              <a:rPr lang="en-US" b="1" dirty="0">
                <a:solidFill>
                  <a:srgbClr val="990000"/>
                </a:solidFill>
                <a:latin typeface="Times New Roman" panose="02020603050405020304" pitchFamily="18" charset="0"/>
                <a:cs typeface="Times New Roman" panose="02020603050405020304" pitchFamily="18" charset="0"/>
              </a:rPr>
              <a:t>95 </a:t>
            </a:r>
            <a:r>
              <a:rPr lang="en-US" dirty="0">
                <a:solidFill>
                  <a:srgbClr val="990000"/>
                </a:solidFill>
                <a:latin typeface="Times New Roman" panose="02020603050405020304" pitchFamily="18" charset="0"/>
                <a:cs typeface="Times New Roman" panose="02020603050405020304" pitchFamily="18" charset="0"/>
              </a:rPr>
              <a:t>245141</a:t>
            </a:r>
            <a:r>
              <a:rPr lang="en-US" dirty="0"/>
              <a:t> </a:t>
            </a:r>
          </a:p>
          <a:p>
            <a:pPr>
              <a:spcBef>
                <a:spcPts val="600"/>
              </a:spcBef>
              <a:spcAft>
                <a:spcPts val="600"/>
              </a:spcAft>
            </a:pPr>
            <a:r>
              <a:rPr lang="en-US" dirty="0">
                <a:solidFill>
                  <a:srgbClr val="C00000"/>
                </a:solidFill>
              </a:rPr>
              <a:t>L.L. Tao, and E.Y. </a:t>
            </a:r>
            <a:r>
              <a:rPr lang="en-US" dirty="0" err="1">
                <a:solidFill>
                  <a:srgbClr val="C00000"/>
                </a:solidFill>
              </a:rPr>
              <a:t>Tsymbal</a:t>
            </a:r>
            <a:r>
              <a:rPr lang="en-US" dirty="0">
                <a:solidFill>
                  <a:srgbClr val="C00000"/>
                </a:solidFill>
              </a:rPr>
              <a:t> 2021 </a:t>
            </a:r>
            <a:r>
              <a:rPr lang="en-US" i="1" dirty="0">
                <a:solidFill>
                  <a:srgbClr val="C00000"/>
                </a:solidFill>
              </a:rPr>
              <a:t>J. Phys. D: Appl. Phys. </a:t>
            </a:r>
            <a:r>
              <a:rPr lang="en-US" b="1" dirty="0">
                <a:solidFill>
                  <a:srgbClr val="C00000"/>
                </a:solidFill>
              </a:rPr>
              <a:t>54 </a:t>
            </a:r>
            <a:r>
              <a:rPr lang="ru-RU" dirty="0">
                <a:solidFill>
                  <a:srgbClr val="C00000"/>
                </a:solidFill>
              </a:rPr>
              <a:t>113001</a:t>
            </a:r>
            <a:endParaRPr lang="en-US" dirty="0">
              <a:solidFill>
                <a:srgbClr val="C00000"/>
              </a:solidFill>
            </a:endParaRPr>
          </a:p>
        </p:txBody>
      </p:sp>
      <p:sp>
        <p:nvSpPr>
          <p:cNvPr id="10" name="TextBox 9"/>
          <p:cNvSpPr txBox="1"/>
          <p:nvPr/>
        </p:nvSpPr>
        <p:spPr>
          <a:xfrm>
            <a:off x="5756577" y="2805445"/>
            <a:ext cx="6091874" cy="1477328"/>
          </a:xfrm>
          <a:prstGeom prst="rect">
            <a:avLst/>
          </a:prstGeom>
          <a:noFill/>
        </p:spPr>
        <p:txBody>
          <a:bodyPr wrap="square" rtlCol="0">
            <a:spAutoFit/>
          </a:bodyPr>
          <a:lstStyle/>
          <a:p>
            <a:r>
              <a:rPr lang="en-US" dirty="0">
                <a:solidFill>
                  <a:srgbClr val="0033CC"/>
                </a:solidFill>
              </a:rPr>
              <a:t>T.S. </a:t>
            </a:r>
            <a:r>
              <a:rPr lang="en-US" dirty="0" err="1">
                <a:solidFill>
                  <a:srgbClr val="0033CC"/>
                </a:solidFill>
              </a:rPr>
              <a:t>B</a:t>
            </a:r>
            <a:r>
              <a:rPr lang="en-US" dirty="0" err="1">
                <a:solidFill>
                  <a:srgbClr val="0033CC"/>
                </a:solidFill>
                <a:latin typeface="Times New Roman" panose="02020603050405020304" pitchFamily="18" charset="0"/>
                <a:cs typeface="Times New Roman" panose="02020603050405020304" pitchFamily="18" charset="0"/>
              </a:rPr>
              <a:t>ö</a:t>
            </a:r>
            <a:r>
              <a:rPr lang="en-US" dirty="0" err="1">
                <a:solidFill>
                  <a:srgbClr val="0033CC"/>
                </a:solidFill>
              </a:rPr>
              <a:t>scke</a:t>
            </a:r>
            <a:r>
              <a:rPr lang="en-US" dirty="0">
                <a:solidFill>
                  <a:srgbClr val="0033CC"/>
                </a:solidFill>
              </a:rPr>
              <a:t>, S. </a:t>
            </a:r>
            <a:r>
              <a:rPr lang="en-US" dirty="0" err="1">
                <a:solidFill>
                  <a:srgbClr val="0033CC"/>
                </a:solidFill>
              </a:rPr>
              <a:t>Teichert</a:t>
            </a:r>
            <a:r>
              <a:rPr lang="en-US" dirty="0">
                <a:solidFill>
                  <a:srgbClr val="0033CC"/>
                </a:solidFill>
              </a:rPr>
              <a:t>, D. </a:t>
            </a:r>
            <a:r>
              <a:rPr lang="en-US" dirty="0" err="1">
                <a:solidFill>
                  <a:srgbClr val="0033CC"/>
                </a:solidFill>
              </a:rPr>
              <a:t>Br</a:t>
            </a:r>
            <a:r>
              <a:rPr lang="en-US" dirty="0" err="1">
                <a:solidFill>
                  <a:srgbClr val="0033CC"/>
                </a:solidFill>
                <a:latin typeface="Times New Roman" panose="02020603050405020304" pitchFamily="18" charset="0"/>
                <a:cs typeface="Times New Roman" panose="02020603050405020304" pitchFamily="18" charset="0"/>
              </a:rPr>
              <a:t>ä</a:t>
            </a:r>
            <a:r>
              <a:rPr lang="en-US" dirty="0" err="1">
                <a:solidFill>
                  <a:srgbClr val="0033CC"/>
                </a:solidFill>
              </a:rPr>
              <a:t>uhaus</a:t>
            </a:r>
            <a:r>
              <a:rPr lang="en-US" dirty="0">
                <a:solidFill>
                  <a:srgbClr val="0033CC"/>
                </a:solidFill>
              </a:rPr>
              <a:t>, J. M</a:t>
            </a:r>
            <a:r>
              <a:rPr lang="en-US" dirty="0">
                <a:solidFill>
                  <a:srgbClr val="0033CC"/>
                </a:solidFill>
                <a:latin typeface="Times New Roman" panose="02020603050405020304" pitchFamily="18" charset="0"/>
                <a:cs typeface="Times New Roman" panose="02020603050405020304" pitchFamily="18" charset="0"/>
              </a:rPr>
              <a:t>ü</a:t>
            </a:r>
            <a:r>
              <a:rPr lang="en-US" dirty="0">
                <a:solidFill>
                  <a:srgbClr val="0033CC"/>
                </a:solidFill>
              </a:rPr>
              <a:t>ller, U. </a:t>
            </a:r>
            <a:r>
              <a:rPr lang="en-US" dirty="0" err="1">
                <a:solidFill>
                  <a:srgbClr val="0033CC"/>
                </a:solidFill>
              </a:rPr>
              <a:t>Schr</a:t>
            </a:r>
            <a:r>
              <a:rPr lang="en-US" dirty="0" err="1">
                <a:solidFill>
                  <a:srgbClr val="0033CC"/>
                </a:solidFill>
                <a:latin typeface="Times New Roman" panose="02020603050405020304" pitchFamily="18" charset="0"/>
                <a:cs typeface="Times New Roman" panose="02020603050405020304" pitchFamily="18" charset="0"/>
              </a:rPr>
              <a:t>ö</a:t>
            </a:r>
            <a:r>
              <a:rPr lang="en-US" dirty="0" err="1">
                <a:solidFill>
                  <a:srgbClr val="0033CC"/>
                </a:solidFill>
              </a:rPr>
              <a:t>der</a:t>
            </a:r>
            <a:r>
              <a:rPr lang="en-US" dirty="0">
                <a:solidFill>
                  <a:srgbClr val="0033CC"/>
                </a:solidFill>
              </a:rPr>
              <a:t>,</a:t>
            </a:r>
          </a:p>
          <a:p>
            <a:r>
              <a:rPr lang="en-US" dirty="0">
                <a:solidFill>
                  <a:srgbClr val="0033CC"/>
                </a:solidFill>
              </a:rPr>
              <a:t>U. </a:t>
            </a:r>
            <a:r>
              <a:rPr lang="en-US" dirty="0" err="1">
                <a:solidFill>
                  <a:srgbClr val="0033CC"/>
                </a:solidFill>
              </a:rPr>
              <a:t>B</a:t>
            </a:r>
            <a:r>
              <a:rPr lang="en-US" dirty="0" err="1">
                <a:solidFill>
                  <a:srgbClr val="0033CC"/>
                </a:solidFill>
                <a:latin typeface="Times New Roman" panose="02020603050405020304" pitchFamily="18" charset="0"/>
                <a:cs typeface="Times New Roman" panose="02020603050405020304" pitchFamily="18" charset="0"/>
              </a:rPr>
              <a:t>ö</a:t>
            </a:r>
            <a:r>
              <a:rPr lang="en-US" dirty="0" err="1">
                <a:solidFill>
                  <a:srgbClr val="0033CC"/>
                </a:solidFill>
              </a:rPr>
              <a:t>ttger</a:t>
            </a:r>
            <a:r>
              <a:rPr lang="en-US" dirty="0">
                <a:solidFill>
                  <a:srgbClr val="0033CC"/>
                </a:solidFill>
              </a:rPr>
              <a:t> and T. </a:t>
            </a:r>
            <a:r>
              <a:rPr lang="en-US" dirty="0" err="1">
                <a:solidFill>
                  <a:srgbClr val="0033CC"/>
                </a:solidFill>
              </a:rPr>
              <a:t>Mikolajick</a:t>
            </a:r>
            <a:r>
              <a:rPr lang="en-US" dirty="0">
                <a:solidFill>
                  <a:srgbClr val="0033CC"/>
                </a:solidFill>
              </a:rPr>
              <a:t> 2011 </a:t>
            </a:r>
            <a:r>
              <a:rPr lang="en-US" i="1" dirty="0">
                <a:solidFill>
                  <a:srgbClr val="0033CC"/>
                </a:solidFill>
              </a:rPr>
              <a:t>Appl. Phys. Lett. </a:t>
            </a:r>
            <a:r>
              <a:rPr lang="en-US" b="1" dirty="0">
                <a:solidFill>
                  <a:srgbClr val="0033CC"/>
                </a:solidFill>
              </a:rPr>
              <a:t>99 </a:t>
            </a:r>
            <a:r>
              <a:rPr lang="en-US" dirty="0">
                <a:solidFill>
                  <a:srgbClr val="0033CC"/>
                </a:solidFill>
              </a:rPr>
              <a:t>112904</a:t>
            </a:r>
            <a:endParaRPr lang="ru-RU" dirty="0">
              <a:solidFill>
                <a:srgbClr val="0033CC"/>
              </a:solidFill>
            </a:endParaRPr>
          </a:p>
          <a:p>
            <a:endParaRPr lang="en-US" dirty="0">
              <a:solidFill>
                <a:srgbClr val="0033CC"/>
              </a:solidFill>
            </a:endParaRPr>
          </a:p>
          <a:p>
            <a:r>
              <a:rPr lang="en-US" dirty="0">
                <a:solidFill>
                  <a:srgbClr val="0033CC"/>
                </a:solidFill>
                <a:latin typeface="Times New Roman" panose="02020603050405020304" pitchFamily="18" charset="0"/>
                <a:cs typeface="Times New Roman" panose="02020603050405020304" pitchFamily="18" charset="0"/>
              </a:rPr>
              <a:t>S. D. </a:t>
            </a:r>
            <a:r>
              <a:rPr lang="en-US" dirty="0" err="1">
                <a:solidFill>
                  <a:srgbClr val="0033CC"/>
                </a:solidFill>
                <a:latin typeface="Times New Roman" panose="02020603050405020304" pitchFamily="18" charset="0"/>
                <a:cs typeface="Times New Roman" panose="02020603050405020304" pitchFamily="18" charset="0"/>
              </a:rPr>
              <a:t>Ganichev</a:t>
            </a:r>
            <a:r>
              <a:rPr lang="en-US" dirty="0">
                <a:solidFill>
                  <a:srgbClr val="0033CC"/>
                </a:solidFill>
                <a:latin typeface="Times New Roman" panose="02020603050405020304" pitchFamily="18" charset="0"/>
                <a:cs typeface="Times New Roman" panose="02020603050405020304" pitchFamily="18" charset="0"/>
              </a:rPr>
              <a:t> and L. E. Golub, 2014 </a:t>
            </a:r>
            <a:r>
              <a:rPr lang="en-US" dirty="0" err="1">
                <a:solidFill>
                  <a:srgbClr val="0033CC"/>
                </a:solidFill>
                <a:latin typeface="Times New Roman" panose="02020603050405020304" pitchFamily="18" charset="0"/>
                <a:cs typeface="Times New Roman" panose="02020603050405020304" pitchFamily="18" charset="0"/>
              </a:rPr>
              <a:t>Physica</a:t>
            </a:r>
            <a:r>
              <a:rPr lang="en-US" dirty="0">
                <a:solidFill>
                  <a:srgbClr val="0033CC"/>
                </a:solidFill>
                <a:latin typeface="Times New Roman" panose="02020603050405020304" pitchFamily="18" charset="0"/>
                <a:cs typeface="Times New Roman" panose="02020603050405020304" pitchFamily="18" charset="0"/>
              </a:rPr>
              <a:t> Status Solidi (B) 251, </a:t>
            </a:r>
            <a:r>
              <a:rPr lang="ru-RU" dirty="0">
                <a:solidFill>
                  <a:srgbClr val="0033CC"/>
                </a:solidFill>
                <a:latin typeface="Times New Roman" panose="02020603050405020304" pitchFamily="18" charset="0"/>
                <a:cs typeface="Times New Roman" panose="02020603050405020304" pitchFamily="18" charset="0"/>
              </a:rPr>
              <a:t>1801</a:t>
            </a:r>
            <a:r>
              <a:rPr lang="en-US" dirty="0">
                <a:solidFill>
                  <a:srgbClr val="0033CC"/>
                </a:solidFill>
              </a:rPr>
              <a:t> </a:t>
            </a:r>
            <a:endParaRPr lang="ru-RU" dirty="0">
              <a:solidFill>
                <a:srgbClr val="0033CC"/>
              </a:solidFill>
              <a:latin typeface="Times New Roman" panose="02020603050405020304" pitchFamily="18" charset="0"/>
              <a:cs typeface="Times New Roman" panose="02020603050405020304" pitchFamily="18" charset="0"/>
            </a:endParaRPr>
          </a:p>
        </p:txBody>
      </p:sp>
      <p:pic>
        <p:nvPicPr>
          <p:cNvPr id="13" name="Рисунок 12"/>
          <p:cNvPicPr>
            <a:picLocks noChangeAspect="1"/>
          </p:cNvPicPr>
          <p:nvPr/>
        </p:nvPicPr>
        <p:blipFill>
          <a:blip r:embed="rId6"/>
          <a:stretch>
            <a:fillRect/>
          </a:stretch>
        </p:blipFill>
        <p:spPr>
          <a:xfrm>
            <a:off x="232337" y="3596616"/>
            <a:ext cx="3565222" cy="2692460"/>
          </a:xfrm>
          <a:prstGeom prst="rect">
            <a:avLst/>
          </a:prstGeom>
          <a:solidFill>
            <a:srgbClr val="FFFFCC"/>
          </a:solidFill>
        </p:spPr>
      </p:pic>
    </p:spTree>
    <p:extLst>
      <p:ext uri="{BB962C8B-B14F-4D97-AF65-F5344CB8AC3E}">
        <p14:creationId xmlns:p14="http://schemas.microsoft.com/office/powerpoint/2010/main" val="3762401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36000">
              <a:schemeClr val="accent1">
                <a:lumMod val="5000"/>
                <a:lumOff val="95000"/>
              </a:schemeClr>
            </a:gs>
            <a:gs pos="69000">
              <a:schemeClr val="accent1">
                <a:lumMod val="45000"/>
                <a:lumOff val="55000"/>
              </a:schemeClr>
            </a:gs>
            <a:gs pos="0">
              <a:srgbClr val="FFFFCC"/>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4563678" y="109835"/>
            <a:ext cx="2174033"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Wave function</a:t>
            </a:r>
            <a:endParaRPr lang="ru-RU" sz="2400" dirty="0">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ChangeAspect="1"/>
          </p:cNvGraphicFramePr>
          <p:nvPr>
            <p:extLst>
              <p:ext uri="{D42A27DB-BD31-4B8C-83A1-F6EECF244321}">
                <p14:modId xmlns:p14="http://schemas.microsoft.com/office/powerpoint/2010/main" val="42482204"/>
              </p:ext>
            </p:extLst>
          </p:nvPr>
        </p:nvGraphicFramePr>
        <p:xfrm>
          <a:off x="674688" y="823913"/>
          <a:ext cx="8726487" cy="2362200"/>
        </p:xfrm>
        <a:graphic>
          <a:graphicData uri="http://schemas.openxmlformats.org/presentationml/2006/ole">
            <mc:AlternateContent xmlns:mc="http://schemas.openxmlformats.org/markup-compatibility/2006">
              <mc:Choice xmlns:v="urn:schemas-microsoft-com:vml" Requires="v">
                <p:oleObj name="Equation" r:id="rId2" imgW="4927320" imgH="1333440" progId="Equation.DSMT4">
                  <p:embed/>
                </p:oleObj>
              </mc:Choice>
              <mc:Fallback>
                <p:oleObj name="Equation" r:id="rId2" imgW="4927320" imgH="1333440" progId="Equation.DSMT4">
                  <p:embed/>
                  <p:pic>
                    <p:nvPicPr>
                      <p:cNvPr id="0" name=""/>
                      <p:cNvPicPr/>
                      <p:nvPr/>
                    </p:nvPicPr>
                    <p:blipFill>
                      <a:blip r:embed="rId3"/>
                      <a:stretch>
                        <a:fillRect/>
                      </a:stretch>
                    </p:blipFill>
                    <p:spPr>
                      <a:xfrm>
                        <a:off x="674688" y="823913"/>
                        <a:ext cx="8726487" cy="2362200"/>
                      </a:xfrm>
                      <a:prstGeom prst="rect">
                        <a:avLst/>
                      </a:prstGeom>
                    </p:spPr>
                  </p:pic>
                </p:oleObj>
              </mc:Fallback>
            </mc:AlternateContent>
          </a:graphicData>
        </a:graphic>
      </p:graphicFrame>
      <p:graphicFrame>
        <p:nvGraphicFramePr>
          <p:cNvPr id="8" name="Объект 7"/>
          <p:cNvGraphicFramePr>
            <a:graphicFrameLocks noChangeAspect="1"/>
          </p:cNvGraphicFramePr>
          <p:nvPr>
            <p:extLst>
              <p:ext uri="{D42A27DB-BD31-4B8C-83A1-F6EECF244321}">
                <p14:modId xmlns:p14="http://schemas.microsoft.com/office/powerpoint/2010/main" val="1287433665"/>
              </p:ext>
            </p:extLst>
          </p:nvPr>
        </p:nvGraphicFramePr>
        <p:xfrm>
          <a:off x="685800" y="3438526"/>
          <a:ext cx="10601326" cy="2314575"/>
        </p:xfrm>
        <a:graphic>
          <a:graphicData uri="http://schemas.openxmlformats.org/presentationml/2006/ole">
            <mc:AlternateContent xmlns:mc="http://schemas.openxmlformats.org/markup-compatibility/2006">
              <mc:Choice xmlns:v="urn:schemas-microsoft-com:vml" Requires="v">
                <p:oleObj name="Equation" r:id="rId4" imgW="5930640" imgH="1295280" progId="Equation.DSMT4">
                  <p:embed/>
                </p:oleObj>
              </mc:Choice>
              <mc:Fallback>
                <p:oleObj name="Equation" r:id="rId4" imgW="5930640" imgH="1295280" progId="Equation.DSMT4">
                  <p:embed/>
                  <p:pic>
                    <p:nvPicPr>
                      <p:cNvPr id="0" name=""/>
                      <p:cNvPicPr/>
                      <p:nvPr/>
                    </p:nvPicPr>
                    <p:blipFill>
                      <a:blip r:embed="rId5"/>
                      <a:stretch>
                        <a:fillRect/>
                      </a:stretch>
                    </p:blipFill>
                    <p:spPr>
                      <a:xfrm>
                        <a:off x="685800" y="3438526"/>
                        <a:ext cx="10601326" cy="2314575"/>
                      </a:xfrm>
                      <a:prstGeom prst="rect">
                        <a:avLst/>
                      </a:prstGeom>
                    </p:spPr>
                  </p:pic>
                </p:oleObj>
              </mc:Fallback>
            </mc:AlternateContent>
          </a:graphicData>
        </a:graphic>
      </p:graphicFrame>
    </p:spTree>
    <p:extLst>
      <p:ext uri="{BB962C8B-B14F-4D97-AF65-F5344CB8AC3E}">
        <p14:creationId xmlns:p14="http://schemas.microsoft.com/office/powerpoint/2010/main" val="962903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20000">
              <a:srgbClr val="FFFFCC"/>
            </a:gs>
            <a:gs pos="60000">
              <a:schemeClr val="accent1">
                <a:lumMod val="45000"/>
                <a:lumOff val="55000"/>
              </a:schemeClr>
            </a:gs>
            <a:gs pos="8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2" name="Rectangle 2"/>
          <p:cNvSpPr>
            <a:spLocks noChangeArrowheads="1"/>
          </p:cNvSpPr>
          <p:nvPr/>
        </p:nvSpPr>
        <p:spPr bwMode="auto">
          <a:xfrm>
            <a:off x="1868129" y="1681316"/>
            <a:ext cx="12192000" cy="0"/>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 name="Объект 2"/>
          <p:cNvGraphicFramePr>
            <a:graphicFrameLocks noChangeAspect="1"/>
          </p:cNvGraphicFramePr>
          <p:nvPr>
            <p:extLst>
              <p:ext uri="{D42A27DB-BD31-4B8C-83A1-F6EECF244321}">
                <p14:modId xmlns:p14="http://schemas.microsoft.com/office/powerpoint/2010/main" val="4291327610"/>
              </p:ext>
            </p:extLst>
          </p:nvPr>
        </p:nvGraphicFramePr>
        <p:xfrm>
          <a:off x="134471" y="1634489"/>
          <a:ext cx="8739187" cy="1620837"/>
        </p:xfrm>
        <a:graphic>
          <a:graphicData uri="http://schemas.openxmlformats.org/presentationml/2006/ole">
            <mc:AlternateContent xmlns:mc="http://schemas.openxmlformats.org/markup-compatibility/2006">
              <mc:Choice xmlns:v="urn:schemas-microsoft-com:vml" Requires="v">
                <p:oleObj name="Equation" r:id="rId2" imgW="5143320" imgH="939600" progId="Equation.DSMT4">
                  <p:embed/>
                </p:oleObj>
              </mc:Choice>
              <mc:Fallback>
                <p:oleObj name="Equation" r:id="rId2" imgW="5143320" imgH="939600" progId="Equation.DSMT4">
                  <p:embed/>
                  <p:pic>
                    <p:nvPicPr>
                      <p:cNvPr id="0" name="Object 1"/>
                      <p:cNvPicPr>
                        <a:picLocks noChangeAspect="1" noChangeArrowheads="1"/>
                      </p:cNvPicPr>
                      <p:nvPr/>
                    </p:nvPicPr>
                    <p:blipFill>
                      <a:blip r:embed="rId3"/>
                      <a:srcRect/>
                      <a:stretch>
                        <a:fillRect/>
                      </a:stretch>
                    </p:blipFill>
                    <p:spPr bwMode="auto">
                      <a:xfrm>
                        <a:off x="134471" y="1634489"/>
                        <a:ext cx="8739187" cy="1620837"/>
                      </a:xfrm>
                      <a:prstGeom prst="rect">
                        <a:avLst/>
                      </a:prstGeom>
                      <a:noFill/>
                    </p:spPr>
                  </p:pic>
                </p:oleObj>
              </mc:Fallback>
            </mc:AlternateContent>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val="893016799"/>
              </p:ext>
            </p:extLst>
          </p:nvPr>
        </p:nvGraphicFramePr>
        <p:xfrm>
          <a:off x="828675" y="3349625"/>
          <a:ext cx="9642475" cy="1603375"/>
        </p:xfrm>
        <a:graphic>
          <a:graphicData uri="http://schemas.openxmlformats.org/presentationml/2006/ole">
            <mc:AlternateContent xmlns:mc="http://schemas.openxmlformats.org/markup-compatibility/2006">
              <mc:Choice xmlns:v="urn:schemas-microsoft-com:vml" Requires="v">
                <p:oleObj name="Equation" r:id="rId4" imgW="6794280" imgH="1130040" progId="Equation.DSMT4">
                  <p:embed/>
                </p:oleObj>
              </mc:Choice>
              <mc:Fallback>
                <p:oleObj name="Equation" r:id="rId4" imgW="6794280" imgH="1130040" progId="Equation.DSMT4">
                  <p:embed/>
                  <p:pic>
                    <p:nvPicPr>
                      <p:cNvPr id="0" name=""/>
                      <p:cNvPicPr/>
                      <p:nvPr/>
                    </p:nvPicPr>
                    <p:blipFill>
                      <a:blip r:embed="rId5"/>
                      <a:stretch>
                        <a:fillRect/>
                      </a:stretch>
                    </p:blipFill>
                    <p:spPr>
                      <a:xfrm>
                        <a:off x="828675" y="3349625"/>
                        <a:ext cx="9642475" cy="1603375"/>
                      </a:xfrm>
                      <a:prstGeom prst="rect">
                        <a:avLst/>
                      </a:prstGeom>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4018524590"/>
              </p:ext>
            </p:extLst>
          </p:nvPr>
        </p:nvGraphicFramePr>
        <p:xfrm>
          <a:off x="1593848" y="5846091"/>
          <a:ext cx="7991475" cy="393700"/>
        </p:xfrm>
        <a:graphic>
          <a:graphicData uri="http://schemas.openxmlformats.org/presentationml/2006/ole">
            <mc:AlternateContent xmlns:mc="http://schemas.openxmlformats.org/markup-compatibility/2006">
              <mc:Choice xmlns:v="urn:schemas-microsoft-com:vml" Requires="v">
                <p:oleObj name="Equation" r:id="rId6" imgW="4902120" imgH="241200" progId="Equation.DSMT4">
                  <p:embed/>
                </p:oleObj>
              </mc:Choice>
              <mc:Fallback>
                <p:oleObj name="Equation" r:id="rId6" imgW="4902120" imgH="241200" progId="Equation.DSMT4">
                  <p:embed/>
                  <p:pic>
                    <p:nvPicPr>
                      <p:cNvPr id="0" name=""/>
                      <p:cNvPicPr/>
                      <p:nvPr/>
                    </p:nvPicPr>
                    <p:blipFill>
                      <a:blip r:embed="rId7"/>
                      <a:stretch>
                        <a:fillRect/>
                      </a:stretch>
                    </p:blipFill>
                    <p:spPr>
                      <a:xfrm>
                        <a:off x="1593848" y="5846091"/>
                        <a:ext cx="7991475" cy="393700"/>
                      </a:xfrm>
                      <a:prstGeom prst="rect">
                        <a:avLst/>
                      </a:prstGeom>
                    </p:spPr>
                  </p:pic>
                </p:oleObj>
              </mc:Fallback>
            </mc:AlternateContent>
          </a:graphicData>
        </a:graphic>
      </p:graphicFrame>
      <p:sp>
        <p:nvSpPr>
          <p:cNvPr id="6" name="TextBox 5"/>
          <p:cNvSpPr txBox="1"/>
          <p:nvPr/>
        </p:nvSpPr>
        <p:spPr>
          <a:xfrm>
            <a:off x="3046502" y="-5574"/>
            <a:ext cx="3490451" cy="523220"/>
          </a:xfrm>
          <a:prstGeom prst="rect">
            <a:avLst/>
          </a:prstGeom>
          <a:noFill/>
        </p:spPr>
        <p:txBody>
          <a:bodyPr wrap="square" rtlCol="0">
            <a:spAutoFit/>
          </a:bodyPr>
          <a:lstStyle/>
          <a:p>
            <a:r>
              <a:rPr lang="en-US" sz="2800" dirty="0">
                <a:solidFill>
                  <a:srgbClr val="D16B05"/>
                </a:solidFill>
                <a:latin typeface="Times New Roman" panose="02020603050405020304" pitchFamily="18" charset="0"/>
                <a:cs typeface="Times New Roman" panose="02020603050405020304" pitchFamily="18" charset="0"/>
              </a:rPr>
              <a:t>Electron Structure</a:t>
            </a:r>
            <a:endParaRPr lang="ru-RU" sz="2800" dirty="0">
              <a:solidFill>
                <a:srgbClr val="D16B05"/>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761847" y="6299636"/>
            <a:ext cx="2664542" cy="461665"/>
          </a:xfrm>
          <a:prstGeom prst="rect">
            <a:avLst/>
          </a:prstGeom>
          <a:noFill/>
        </p:spPr>
        <p:txBody>
          <a:bodyPr wrap="square" rtlCol="0">
            <a:spAutoFit/>
          </a:bodyPr>
          <a:lstStyle/>
          <a:p>
            <a:r>
              <a:rPr lang="en-US" sz="2400" dirty="0">
                <a:solidFill>
                  <a:srgbClr val="C49500"/>
                </a:solidFill>
                <a:latin typeface="Times New Roman" panose="02020603050405020304" pitchFamily="18" charset="0"/>
                <a:cs typeface="Times New Roman" panose="02020603050405020304" pitchFamily="18" charset="0"/>
              </a:rPr>
              <a:t>Planar Hall effect</a:t>
            </a:r>
            <a:endParaRPr lang="ru-RU" sz="2400" dirty="0">
              <a:solidFill>
                <a:srgbClr val="C49500"/>
              </a:solidFill>
              <a:latin typeface="Times New Roman" panose="02020603050405020304" pitchFamily="18" charset="0"/>
              <a:cs typeface="Times New Roman" panose="02020603050405020304" pitchFamily="18" charset="0"/>
            </a:endParaRPr>
          </a:p>
        </p:txBody>
      </p:sp>
      <p:graphicFrame>
        <p:nvGraphicFramePr>
          <p:cNvPr id="8" name="Объект 7"/>
          <p:cNvGraphicFramePr>
            <a:graphicFrameLocks noChangeAspect="1"/>
          </p:cNvGraphicFramePr>
          <p:nvPr>
            <p:extLst>
              <p:ext uri="{D42A27DB-BD31-4B8C-83A1-F6EECF244321}">
                <p14:modId xmlns:p14="http://schemas.microsoft.com/office/powerpoint/2010/main" val="1367394307"/>
              </p:ext>
            </p:extLst>
          </p:nvPr>
        </p:nvGraphicFramePr>
        <p:xfrm>
          <a:off x="2432568" y="4927142"/>
          <a:ext cx="5619750" cy="736600"/>
        </p:xfrm>
        <a:graphic>
          <a:graphicData uri="http://schemas.openxmlformats.org/presentationml/2006/ole">
            <mc:AlternateContent xmlns:mc="http://schemas.openxmlformats.org/markup-compatibility/2006">
              <mc:Choice xmlns:v="urn:schemas-microsoft-com:vml" Requires="v">
                <p:oleObj name="Equation" r:id="rId8" imgW="3682800" imgH="482400" progId="Equation.DSMT4">
                  <p:embed/>
                </p:oleObj>
              </mc:Choice>
              <mc:Fallback>
                <p:oleObj name="Equation" r:id="rId8" imgW="3682800" imgH="482400" progId="Equation.DSMT4">
                  <p:embed/>
                  <p:pic>
                    <p:nvPicPr>
                      <p:cNvPr id="0" name=""/>
                      <p:cNvPicPr/>
                      <p:nvPr/>
                    </p:nvPicPr>
                    <p:blipFill>
                      <a:blip r:embed="rId9"/>
                      <a:stretch>
                        <a:fillRect/>
                      </a:stretch>
                    </p:blipFill>
                    <p:spPr>
                      <a:xfrm>
                        <a:off x="2432568" y="4927142"/>
                        <a:ext cx="5619750" cy="736600"/>
                      </a:xfrm>
                      <a:prstGeom prst="rect">
                        <a:avLst/>
                      </a:prstGeom>
                    </p:spPr>
                  </p:pic>
                </p:oleObj>
              </mc:Fallback>
            </mc:AlternateContent>
          </a:graphicData>
        </a:graphic>
      </p:graphicFrame>
      <p:sp>
        <p:nvSpPr>
          <p:cNvPr id="9" name="TextBox 8"/>
          <p:cNvSpPr txBox="1"/>
          <p:nvPr/>
        </p:nvSpPr>
        <p:spPr>
          <a:xfrm>
            <a:off x="1653074" y="470432"/>
            <a:ext cx="6277306" cy="400110"/>
          </a:xfrm>
          <a:prstGeom prst="rect">
            <a:avLst/>
          </a:prstGeom>
          <a:noFill/>
        </p:spPr>
        <p:txBody>
          <a:bodyPr wrap="square" rtlCol="0">
            <a:spAutoFit/>
          </a:bodyPr>
          <a:lstStyle/>
          <a:p>
            <a:r>
              <a:rPr lang="en-US" sz="2000" dirty="0">
                <a:solidFill>
                  <a:srgbClr val="FF0000"/>
                </a:solidFill>
              </a:rPr>
              <a:t>matching on the interface</a:t>
            </a:r>
            <a:r>
              <a:rPr lang="ru-RU" sz="2000" dirty="0">
                <a:solidFill>
                  <a:srgbClr val="FF0000"/>
                </a:solidFill>
              </a:rPr>
              <a:t> </a:t>
            </a:r>
            <a:r>
              <a:rPr lang="en-US" sz="2000" i="1" dirty="0">
                <a:solidFill>
                  <a:srgbClr val="FF0000"/>
                </a:solidFill>
              </a:rPr>
              <a:t>z</a:t>
            </a:r>
            <a:r>
              <a:rPr lang="en-US" sz="2000" dirty="0">
                <a:solidFill>
                  <a:srgbClr val="FF0000"/>
                </a:solidFill>
              </a:rPr>
              <a:t>=0  +  boundary conditions</a:t>
            </a:r>
            <a:endParaRPr lang="ru-RU" sz="2000" dirty="0">
              <a:solidFill>
                <a:srgbClr val="FF0000"/>
              </a:solidFill>
            </a:endParaRPr>
          </a:p>
        </p:txBody>
      </p:sp>
      <p:sp>
        <p:nvSpPr>
          <p:cNvPr id="10" name="TextBox 9">
            <a:extLst>
              <a:ext uri="{FF2B5EF4-FFF2-40B4-BE49-F238E27FC236}">
                <a16:creationId xmlns:a16="http://schemas.microsoft.com/office/drawing/2014/main" id="{AA97959E-0646-7276-EF67-392B0911B79F}"/>
              </a:ext>
            </a:extLst>
          </p:cNvPr>
          <p:cNvSpPr txBox="1"/>
          <p:nvPr/>
        </p:nvSpPr>
        <p:spPr>
          <a:xfrm>
            <a:off x="221765" y="1084437"/>
            <a:ext cx="8088518" cy="400110"/>
          </a:xfrm>
          <a:prstGeom prst="rect">
            <a:avLst/>
          </a:prstGeom>
          <a:noFill/>
        </p:spPr>
        <p:txBody>
          <a:bodyPr wrap="square" rtlCol="0">
            <a:spAutoFit/>
          </a:bodyPr>
          <a:lstStyle/>
          <a:p>
            <a:r>
              <a:rPr lang="en-US" sz="2000" dirty="0">
                <a:solidFill>
                  <a:srgbClr val="D82E06"/>
                </a:solidFill>
                <a:latin typeface="Times New Roman" panose="02020603050405020304" pitchFamily="18" charset="0"/>
                <a:cs typeface="Times New Roman" panose="02020603050405020304" pitchFamily="18" charset="0"/>
              </a:rPr>
              <a:t>Boundary conditions for wave function </a:t>
            </a:r>
            <a:r>
              <a:rPr lang="el-GR" sz="2000" dirty="0">
                <a:solidFill>
                  <a:srgbClr val="D82E06"/>
                </a:solidFill>
                <a:latin typeface="Times New Roman" panose="02020603050405020304" pitchFamily="18" charset="0"/>
                <a:cs typeface="Times New Roman" panose="02020603050405020304" pitchFamily="18" charset="0"/>
              </a:rPr>
              <a:t>Ψ</a:t>
            </a:r>
            <a:r>
              <a:rPr lang="en-US" sz="2000" dirty="0">
                <a:solidFill>
                  <a:srgbClr val="D82E06"/>
                </a:solidFill>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p>
        </p:txBody>
      </p:sp>
      <p:graphicFrame>
        <p:nvGraphicFramePr>
          <p:cNvPr id="11" name="Объект 10">
            <a:extLst>
              <a:ext uri="{FF2B5EF4-FFF2-40B4-BE49-F238E27FC236}">
                <a16:creationId xmlns:a16="http://schemas.microsoft.com/office/drawing/2014/main" id="{96683C41-0431-7335-EE14-437F209815C1}"/>
              </a:ext>
            </a:extLst>
          </p:cNvPr>
          <p:cNvGraphicFramePr>
            <a:graphicFrameLocks noChangeAspect="1"/>
          </p:cNvGraphicFramePr>
          <p:nvPr>
            <p:extLst>
              <p:ext uri="{D42A27DB-BD31-4B8C-83A1-F6EECF244321}">
                <p14:modId xmlns:p14="http://schemas.microsoft.com/office/powerpoint/2010/main" val="4258697041"/>
              </p:ext>
            </p:extLst>
          </p:nvPr>
        </p:nvGraphicFramePr>
        <p:xfrm>
          <a:off x="4818016" y="1075180"/>
          <a:ext cx="3437873" cy="552944"/>
        </p:xfrm>
        <a:graphic>
          <a:graphicData uri="http://schemas.openxmlformats.org/presentationml/2006/ole">
            <mc:AlternateContent xmlns:mc="http://schemas.openxmlformats.org/markup-compatibility/2006">
              <mc:Choice xmlns:v="urn:schemas-microsoft-com:vml" Requires="v">
                <p:oleObj name="Equation" r:id="rId10" imgW="1815840" imgH="291960" progId="Equation.DSMT4">
                  <p:embed/>
                </p:oleObj>
              </mc:Choice>
              <mc:Fallback>
                <p:oleObj name="Equation" r:id="rId10" imgW="1815840" imgH="291960" progId="Equation.DSMT4">
                  <p:embed/>
                  <p:pic>
                    <p:nvPicPr>
                      <p:cNvPr id="12" name="Объект 11"/>
                      <p:cNvPicPr/>
                      <p:nvPr/>
                    </p:nvPicPr>
                    <p:blipFill>
                      <a:blip r:embed="rId11"/>
                      <a:stretch>
                        <a:fillRect/>
                      </a:stretch>
                    </p:blipFill>
                    <p:spPr>
                      <a:xfrm>
                        <a:off x="4818016" y="1075180"/>
                        <a:ext cx="3437873" cy="552944"/>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74DB4D15-7450-DE71-5C78-17F30245318A}"/>
              </a:ext>
            </a:extLst>
          </p:cNvPr>
          <p:cNvSpPr txBox="1"/>
          <p:nvPr/>
        </p:nvSpPr>
        <p:spPr>
          <a:xfrm>
            <a:off x="9145498" y="1990165"/>
            <a:ext cx="2696878" cy="369332"/>
          </a:xfrm>
          <a:prstGeom prst="rect">
            <a:avLst/>
          </a:prstGeom>
          <a:noFill/>
        </p:spPr>
        <p:txBody>
          <a:bodyPr wrap="square" rtlCol="0">
            <a:spAutoFit/>
          </a:bodyPr>
          <a:lstStyle/>
          <a:p>
            <a:r>
              <a:rPr lang="en-US" dirty="0">
                <a:solidFill>
                  <a:srgbClr val="BC8F00"/>
                </a:solidFill>
                <a:latin typeface="Times New Roman" panose="02020603050405020304" pitchFamily="18" charset="0"/>
                <a:cs typeface="Times New Roman" panose="02020603050405020304" pitchFamily="18" charset="0"/>
              </a:rPr>
              <a:t>Determinant equals to zer</a:t>
            </a:r>
            <a:r>
              <a:rPr lang="en-US" dirty="0">
                <a:solidFill>
                  <a:srgbClr val="BC8F00"/>
                </a:solidFill>
              </a:rPr>
              <a:t>o</a:t>
            </a:r>
            <a:endParaRPr lang="ru-RU" dirty="0">
              <a:solidFill>
                <a:srgbClr val="BC8F00"/>
              </a:solidFill>
            </a:endParaRPr>
          </a:p>
        </p:txBody>
      </p:sp>
    </p:spTree>
    <p:extLst>
      <p:ext uri="{BB962C8B-B14F-4D97-AF65-F5344CB8AC3E}">
        <p14:creationId xmlns:p14="http://schemas.microsoft.com/office/powerpoint/2010/main" val="4083503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20000">
              <a:srgbClr val="FFFFCC"/>
            </a:gs>
            <a:gs pos="60000">
              <a:schemeClr val="accent1">
                <a:lumMod val="45000"/>
                <a:lumOff val="55000"/>
              </a:schemeClr>
            </a:gs>
            <a:gs pos="8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4449818" y="280943"/>
            <a:ext cx="2865382" cy="523220"/>
          </a:xfrm>
          <a:prstGeom prst="rect">
            <a:avLst/>
          </a:prstGeom>
          <a:noFill/>
        </p:spPr>
        <p:txBody>
          <a:bodyPr wrap="square" rtlCol="0">
            <a:spAutoFit/>
          </a:bodyPr>
          <a:lstStyle/>
          <a:p>
            <a:r>
              <a:rPr lang="en-US" sz="2800" dirty="0">
                <a:solidFill>
                  <a:srgbClr val="BE5506"/>
                </a:solidFill>
                <a:latin typeface="Times New Roman" panose="02020603050405020304" pitchFamily="18" charset="0"/>
                <a:cs typeface="Times New Roman" panose="02020603050405020304" pitchFamily="18" charset="0"/>
              </a:rPr>
              <a:t>Planar Hall effect</a:t>
            </a:r>
            <a:endParaRPr lang="ru-RU" sz="2800" dirty="0">
              <a:solidFill>
                <a:srgbClr val="BE5506"/>
              </a:solidFill>
              <a:latin typeface="Times New Roman" panose="02020603050405020304" pitchFamily="18" charset="0"/>
              <a:cs typeface="Times New Roman" panose="02020603050405020304" pitchFamily="18" charset="0"/>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val="651322715"/>
              </p:ext>
            </p:extLst>
          </p:nvPr>
        </p:nvGraphicFramePr>
        <p:xfrm>
          <a:off x="1905000" y="1020763"/>
          <a:ext cx="8537575" cy="2322512"/>
        </p:xfrm>
        <a:graphic>
          <a:graphicData uri="http://schemas.openxmlformats.org/presentationml/2006/ole">
            <mc:AlternateContent xmlns:mc="http://schemas.openxmlformats.org/markup-compatibility/2006">
              <mc:Choice xmlns:v="urn:schemas-microsoft-com:vml" Requires="v">
                <p:oleObj name="Equation" r:id="rId2" imgW="5130720" imgH="1396800" progId="Equation.DSMT4">
                  <p:embed/>
                </p:oleObj>
              </mc:Choice>
              <mc:Fallback>
                <p:oleObj name="Equation" r:id="rId2" imgW="5130720" imgH="1396800" progId="Equation.DSMT4">
                  <p:embed/>
                  <p:pic>
                    <p:nvPicPr>
                      <p:cNvPr id="0" name=""/>
                      <p:cNvPicPr/>
                      <p:nvPr/>
                    </p:nvPicPr>
                    <p:blipFill>
                      <a:blip r:embed="rId3"/>
                      <a:stretch>
                        <a:fillRect/>
                      </a:stretch>
                    </p:blipFill>
                    <p:spPr>
                      <a:xfrm>
                        <a:off x="1905000" y="1020763"/>
                        <a:ext cx="8537575" cy="2322512"/>
                      </a:xfrm>
                      <a:prstGeom prst="rect">
                        <a:avLst/>
                      </a:prstGeom>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3380297158"/>
              </p:ext>
            </p:extLst>
          </p:nvPr>
        </p:nvGraphicFramePr>
        <p:xfrm>
          <a:off x="3831201" y="3942993"/>
          <a:ext cx="4826000" cy="471487"/>
        </p:xfrm>
        <a:graphic>
          <a:graphicData uri="http://schemas.openxmlformats.org/presentationml/2006/ole">
            <mc:AlternateContent xmlns:mc="http://schemas.openxmlformats.org/markup-compatibility/2006">
              <mc:Choice xmlns:v="urn:schemas-microsoft-com:vml" Requires="v">
                <p:oleObj name="Equation" r:id="rId4" imgW="2730240" imgH="266400" progId="Equation.DSMT4">
                  <p:embed/>
                </p:oleObj>
              </mc:Choice>
              <mc:Fallback>
                <p:oleObj name="Equation" r:id="rId4" imgW="2730240" imgH="266400" progId="Equation.DSMT4">
                  <p:embed/>
                  <p:pic>
                    <p:nvPicPr>
                      <p:cNvPr id="0" name=""/>
                      <p:cNvPicPr/>
                      <p:nvPr/>
                    </p:nvPicPr>
                    <p:blipFill>
                      <a:blip r:embed="rId5"/>
                      <a:stretch>
                        <a:fillRect/>
                      </a:stretch>
                    </p:blipFill>
                    <p:spPr>
                      <a:xfrm>
                        <a:off x="3831201" y="3942993"/>
                        <a:ext cx="4826000" cy="471487"/>
                      </a:xfrm>
                      <a:prstGeom prst="rect">
                        <a:avLst/>
                      </a:prstGeom>
                    </p:spPr>
                  </p:pic>
                </p:oleObj>
              </mc:Fallback>
            </mc:AlternateContent>
          </a:graphicData>
        </a:graphic>
      </p:graphicFrame>
      <p:graphicFrame>
        <p:nvGraphicFramePr>
          <p:cNvPr id="7" name="Объект 6">
            <a:extLst>
              <a:ext uri="{FF2B5EF4-FFF2-40B4-BE49-F238E27FC236}">
                <a16:creationId xmlns:a16="http://schemas.microsoft.com/office/drawing/2014/main" id="{0068EE38-8E3D-6F41-F379-C9FEBF667C00}"/>
              </a:ext>
            </a:extLst>
          </p:cNvPr>
          <p:cNvGraphicFramePr>
            <a:graphicFrameLocks noChangeAspect="1"/>
          </p:cNvGraphicFramePr>
          <p:nvPr>
            <p:extLst>
              <p:ext uri="{D42A27DB-BD31-4B8C-83A1-F6EECF244321}">
                <p14:modId xmlns:p14="http://schemas.microsoft.com/office/powerpoint/2010/main" val="4034307072"/>
              </p:ext>
            </p:extLst>
          </p:nvPr>
        </p:nvGraphicFramePr>
        <p:xfrm>
          <a:off x="8657201" y="4983256"/>
          <a:ext cx="2116388" cy="853981"/>
        </p:xfrm>
        <a:graphic>
          <a:graphicData uri="http://schemas.openxmlformats.org/presentationml/2006/ole">
            <mc:AlternateContent xmlns:mc="http://schemas.openxmlformats.org/markup-compatibility/2006">
              <mc:Choice xmlns:v="urn:schemas-microsoft-com:vml" Requires="v">
                <p:oleObj name="Equation" r:id="rId6" imgW="1447560" imgH="583920" progId="Equation.DSMT4">
                  <p:embed/>
                </p:oleObj>
              </mc:Choice>
              <mc:Fallback>
                <p:oleObj name="Equation" r:id="rId6" imgW="1447560" imgH="583920" progId="Equation.DSMT4">
                  <p:embed/>
                  <p:pic>
                    <p:nvPicPr>
                      <p:cNvPr id="0" name=""/>
                      <p:cNvPicPr/>
                      <p:nvPr/>
                    </p:nvPicPr>
                    <p:blipFill>
                      <a:blip r:embed="rId7"/>
                      <a:stretch>
                        <a:fillRect/>
                      </a:stretch>
                    </p:blipFill>
                    <p:spPr>
                      <a:xfrm>
                        <a:off x="8657201" y="4983256"/>
                        <a:ext cx="2116388" cy="853981"/>
                      </a:xfrm>
                      <a:prstGeom prst="rect">
                        <a:avLst/>
                      </a:prstGeom>
                    </p:spPr>
                  </p:pic>
                </p:oleObj>
              </mc:Fallback>
            </mc:AlternateContent>
          </a:graphicData>
        </a:graphic>
      </p:graphicFrame>
    </p:spTree>
    <p:extLst>
      <p:ext uri="{BB962C8B-B14F-4D97-AF65-F5344CB8AC3E}">
        <p14:creationId xmlns:p14="http://schemas.microsoft.com/office/powerpoint/2010/main" val="527530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20000">
              <a:srgbClr val="FFFFCC"/>
            </a:gs>
            <a:gs pos="60000">
              <a:schemeClr val="accent1">
                <a:lumMod val="45000"/>
                <a:lumOff val="55000"/>
              </a:schemeClr>
            </a:gs>
            <a:gs pos="8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50854" y="635545"/>
            <a:ext cx="7389550" cy="3028332"/>
          </a:xfrm>
          <a:prstGeom prst="rect">
            <a:avLst/>
          </a:prstGeom>
        </p:spPr>
      </p:pic>
      <p:pic>
        <p:nvPicPr>
          <p:cNvPr id="3" name="Рисунок 2"/>
          <p:cNvPicPr>
            <a:picLocks noChangeAspect="1"/>
          </p:cNvPicPr>
          <p:nvPr/>
        </p:nvPicPr>
        <p:blipFill>
          <a:blip r:embed="rId3"/>
          <a:stretch>
            <a:fillRect/>
          </a:stretch>
        </p:blipFill>
        <p:spPr>
          <a:xfrm>
            <a:off x="7726413" y="1687597"/>
            <a:ext cx="4113698" cy="288687"/>
          </a:xfrm>
          <a:prstGeom prst="rect">
            <a:avLst/>
          </a:prstGeom>
        </p:spPr>
      </p:pic>
      <p:pic>
        <p:nvPicPr>
          <p:cNvPr id="4" name="Рисунок 3"/>
          <p:cNvPicPr>
            <a:picLocks noChangeAspect="1"/>
          </p:cNvPicPr>
          <p:nvPr/>
        </p:nvPicPr>
        <p:blipFill>
          <a:blip r:embed="rId4"/>
          <a:stretch>
            <a:fillRect/>
          </a:stretch>
        </p:blipFill>
        <p:spPr>
          <a:xfrm>
            <a:off x="0" y="3743890"/>
            <a:ext cx="5708882" cy="3114110"/>
          </a:xfrm>
          <a:prstGeom prst="rect">
            <a:avLst/>
          </a:prstGeom>
        </p:spPr>
      </p:pic>
      <p:sp>
        <p:nvSpPr>
          <p:cNvPr id="5" name="TextBox 4"/>
          <p:cNvSpPr txBox="1"/>
          <p:nvPr/>
        </p:nvSpPr>
        <p:spPr>
          <a:xfrm>
            <a:off x="5931744" y="5449864"/>
            <a:ext cx="2182761" cy="400110"/>
          </a:xfrm>
          <a:prstGeom prst="rect">
            <a:avLst/>
          </a:prstGeom>
          <a:noFill/>
        </p:spPr>
        <p:txBody>
          <a:bodyPr wrap="square" rtlCol="0">
            <a:spAutoFit/>
          </a:bodyPr>
          <a:lstStyle/>
          <a:p>
            <a:r>
              <a:rPr lang="en-US" sz="2000" dirty="0" err="1">
                <a:latin typeface="Times New Roman" panose="02020603050405020304" pitchFamily="18" charset="0"/>
                <a:cs typeface="Times New Roman" panose="02020603050405020304" pitchFamily="18" charset="0"/>
              </a:rPr>
              <a:t>Iso</a:t>
            </a:r>
            <a:r>
              <a:rPr lang="en-US" sz="2000" dirty="0">
                <a:latin typeface="Times New Roman" panose="02020603050405020304" pitchFamily="18" charset="0"/>
                <a:cs typeface="Times New Roman" panose="02020603050405020304" pitchFamily="18" charset="0"/>
              </a:rPr>
              <a:t>-energy lines</a:t>
            </a:r>
            <a:endParaRPr lang="ru-RU" sz="20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3706761" y="93867"/>
            <a:ext cx="263504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Electron structure</a:t>
            </a:r>
            <a:endParaRPr lang="ru-RU" sz="24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6746661" y="93867"/>
            <a:ext cx="3852145" cy="461665"/>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Asymmetry of electron band</a:t>
            </a:r>
            <a:endParaRPr lang="ru-RU" sz="2400" dirty="0">
              <a:solidFill>
                <a:srgbClr val="FF0000"/>
              </a:solidFill>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AB628760-1D46-000B-D029-5A11272C7571}"/>
              </a:ext>
            </a:extLst>
          </p:cNvPr>
          <p:cNvPicPr>
            <a:picLocks noChangeAspect="1"/>
          </p:cNvPicPr>
          <p:nvPr/>
        </p:nvPicPr>
        <p:blipFill>
          <a:blip r:embed="rId5"/>
          <a:stretch>
            <a:fillRect/>
          </a:stretch>
        </p:blipFill>
        <p:spPr>
          <a:xfrm>
            <a:off x="7468786" y="2341519"/>
            <a:ext cx="4266014" cy="2644715"/>
          </a:xfrm>
          <a:prstGeom prst="rect">
            <a:avLst/>
          </a:prstGeom>
        </p:spPr>
      </p:pic>
    </p:spTree>
    <p:extLst>
      <p:ext uri="{BB962C8B-B14F-4D97-AF65-F5344CB8AC3E}">
        <p14:creationId xmlns:p14="http://schemas.microsoft.com/office/powerpoint/2010/main" val="233947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5000">
              <a:srgbClr val="FFFF99"/>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103110E-87A7-4122-ACA8-FEAFF483FCC9}"/>
              </a:ext>
            </a:extLst>
          </p:cNvPr>
          <p:cNvPicPr>
            <a:picLocks noChangeAspect="1"/>
          </p:cNvPicPr>
          <p:nvPr/>
        </p:nvPicPr>
        <p:blipFill>
          <a:blip r:embed="rId2"/>
          <a:stretch>
            <a:fillRect/>
          </a:stretch>
        </p:blipFill>
        <p:spPr>
          <a:xfrm>
            <a:off x="840335" y="1742275"/>
            <a:ext cx="6596785" cy="4158392"/>
          </a:xfrm>
          <a:prstGeom prst="rect">
            <a:avLst/>
          </a:prstGeom>
        </p:spPr>
      </p:pic>
      <p:sp>
        <p:nvSpPr>
          <p:cNvPr id="3" name="TextBox 2">
            <a:extLst>
              <a:ext uri="{FF2B5EF4-FFF2-40B4-BE49-F238E27FC236}">
                <a16:creationId xmlns:a16="http://schemas.microsoft.com/office/drawing/2014/main" id="{AB2C5EC8-086D-4099-AFF2-023743E3BF1F}"/>
              </a:ext>
            </a:extLst>
          </p:cNvPr>
          <p:cNvSpPr txBox="1"/>
          <p:nvPr/>
        </p:nvSpPr>
        <p:spPr>
          <a:xfrm>
            <a:off x="3379636" y="314137"/>
            <a:ext cx="5432725"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Current density as the function of z for different values of thickness </a:t>
            </a:r>
            <a:r>
              <a:rPr lang="en-US" sz="2400" i="1" dirty="0">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4E97600-D6FD-4DF7-BFC5-0EF2F149133D}"/>
              </a:ext>
            </a:extLst>
          </p:cNvPr>
          <p:cNvSpPr txBox="1"/>
          <p:nvPr/>
        </p:nvSpPr>
        <p:spPr>
          <a:xfrm>
            <a:off x="6075113" y="1742275"/>
            <a:ext cx="3976552"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J = 1.5 eV, U =0.5 eV, </a:t>
            </a:r>
          </a:p>
          <a:p>
            <a:r>
              <a:rPr lang="en-US" sz="2400" dirty="0">
                <a:latin typeface="Times New Roman" panose="02020603050405020304" pitchFamily="18" charset="0"/>
                <a:cs typeface="Times New Roman" panose="02020603050405020304" pitchFamily="18" charset="0"/>
              </a:rPr>
              <a:t>α = 0.35 eV Å, β = 0.40 eV Å</a:t>
            </a:r>
            <a:endParaRPr lang="ru-RU" sz="2400" dirty="0">
              <a:latin typeface="Times New Roman" panose="02020603050405020304" pitchFamily="18" charset="0"/>
              <a:cs typeface="Times New Roman" panose="02020603050405020304" pitchFamily="18" charset="0"/>
            </a:endParaRPr>
          </a:p>
        </p:txBody>
      </p:sp>
      <p:graphicFrame>
        <p:nvGraphicFramePr>
          <p:cNvPr id="5" name="Объект 4">
            <a:extLst>
              <a:ext uri="{FF2B5EF4-FFF2-40B4-BE49-F238E27FC236}">
                <a16:creationId xmlns:a16="http://schemas.microsoft.com/office/drawing/2014/main" id="{0EEF4D4B-C35E-44F0-AA15-8A956456BD33}"/>
              </a:ext>
            </a:extLst>
          </p:cNvPr>
          <p:cNvGraphicFramePr>
            <a:graphicFrameLocks noChangeAspect="1"/>
          </p:cNvGraphicFramePr>
          <p:nvPr>
            <p:extLst>
              <p:ext uri="{D42A27DB-BD31-4B8C-83A1-F6EECF244321}">
                <p14:modId xmlns:p14="http://schemas.microsoft.com/office/powerpoint/2010/main" val="3403190553"/>
              </p:ext>
            </p:extLst>
          </p:nvPr>
        </p:nvGraphicFramePr>
        <p:xfrm>
          <a:off x="8157813" y="5584275"/>
          <a:ext cx="1604962" cy="989727"/>
        </p:xfrm>
        <a:graphic>
          <a:graphicData uri="http://schemas.openxmlformats.org/presentationml/2006/ole">
            <mc:AlternateContent xmlns:mc="http://schemas.openxmlformats.org/markup-compatibility/2006">
              <mc:Choice xmlns:v="urn:schemas-microsoft-com:vml" Requires="v">
                <p:oleObj name="Equation" r:id="rId3" imgW="761760" imgH="469800" progId="Equation.DSMT4">
                  <p:embed/>
                </p:oleObj>
              </mc:Choice>
              <mc:Fallback>
                <p:oleObj name="Equation" r:id="rId3" imgW="761760" imgH="469800" progId="Equation.DSMT4">
                  <p:embed/>
                  <p:pic>
                    <p:nvPicPr>
                      <p:cNvPr id="0" name=""/>
                      <p:cNvPicPr/>
                      <p:nvPr/>
                    </p:nvPicPr>
                    <p:blipFill>
                      <a:blip r:embed="rId4"/>
                      <a:stretch>
                        <a:fillRect/>
                      </a:stretch>
                    </p:blipFill>
                    <p:spPr>
                      <a:xfrm>
                        <a:off x="8157813" y="5584275"/>
                        <a:ext cx="1604962" cy="989727"/>
                      </a:xfrm>
                      <a:prstGeom prst="rect">
                        <a:avLst/>
                      </a:prstGeom>
                    </p:spPr>
                  </p:pic>
                </p:oleObj>
              </mc:Fallback>
            </mc:AlternateContent>
          </a:graphicData>
        </a:graphic>
      </p:graphicFrame>
      <p:pic>
        <p:nvPicPr>
          <p:cNvPr id="6" name="Рисунок 5"/>
          <p:cNvPicPr>
            <a:picLocks noChangeAspect="1"/>
          </p:cNvPicPr>
          <p:nvPr/>
        </p:nvPicPr>
        <p:blipFill>
          <a:blip r:embed="rId5"/>
          <a:stretch>
            <a:fillRect/>
          </a:stretch>
        </p:blipFill>
        <p:spPr>
          <a:xfrm>
            <a:off x="8063389" y="2831246"/>
            <a:ext cx="3303827" cy="2495054"/>
          </a:xfrm>
          <a:prstGeom prst="rect">
            <a:avLst/>
          </a:prstGeom>
          <a:solidFill>
            <a:srgbClr val="FFFFCC"/>
          </a:solidFill>
        </p:spPr>
      </p:pic>
    </p:spTree>
    <p:extLst>
      <p:ext uri="{BB962C8B-B14F-4D97-AF65-F5344CB8AC3E}">
        <p14:creationId xmlns:p14="http://schemas.microsoft.com/office/powerpoint/2010/main" val="3898624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1000">
              <a:schemeClr val="accent1">
                <a:lumMod val="45000"/>
                <a:lumOff val="55000"/>
              </a:schemeClr>
            </a:gs>
            <a:gs pos="60000">
              <a:srgbClr val="FFFFCC"/>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84066" y="374293"/>
            <a:ext cx="5297939" cy="4178042"/>
          </a:xfrm>
          <a:prstGeom prst="rect">
            <a:avLst/>
          </a:prstGeom>
        </p:spPr>
      </p:pic>
      <p:sp>
        <p:nvSpPr>
          <p:cNvPr id="3" name="TextBox 2"/>
          <p:cNvSpPr txBox="1"/>
          <p:nvPr/>
        </p:nvSpPr>
        <p:spPr>
          <a:xfrm>
            <a:off x="5928852" y="570271"/>
            <a:ext cx="607633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Current dependence on magnetization angle </a:t>
            </a:r>
            <a:r>
              <a:rPr lang="el-GR" sz="2000" i="1" dirty="0">
                <a:latin typeface="Times New Roman" panose="02020603050405020304" pitchFamily="18" charset="0"/>
                <a:cs typeface="Times New Roman" panose="02020603050405020304" pitchFamily="18" charset="0"/>
              </a:rPr>
              <a:t>φ</a:t>
            </a:r>
            <a:r>
              <a:rPr lang="en-US"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val="1381705698"/>
              </p:ext>
            </p:extLst>
          </p:nvPr>
        </p:nvGraphicFramePr>
        <p:xfrm>
          <a:off x="6032397" y="1107665"/>
          <a:ext cx="4402138" cy="420688"/>
        </p:xfrm>
        <a:graphic>
          <a:graphicData uri="http://schemas.openxmlformats.org/presentationml/2006/ole">
            <mc:AlternateContent xmlns:mc="http://schemas.openxmlformats.org/markup-compatibility/2006">
              <mc:Choice xmlns:v="urn:schemas-microsoft-com:vml" Requires="v">
                <p:oleObj name="Equation" r:id="rId3" imgW="2387520" imgH="228600" progId="Equation.DSMT4">
                  <p:embed/>
                </p:oleObj>
              </mc:Choice>
              <mc:Fallback>
                <p:oleObj name="Equation" r:id="rId3" imgW="2387520" imgH="228600" progId="Equation.DSMT4">
                  <p:embed/>
                  <p:pic>
                    <p:nvPicPr>
                      <p:cNvPr id="0" name=""/>
                      <p:cNvPicPr/>
                      <p:nvPr/>
                    </p:nvPicPr>
                    <p:blipFill>
                      <a:blip r:embed="rId4"/>
                      <a:stretch>
                        <a:fillRect/>
                      </a:stretch>
                    </p:blipFill>
                    <p:spPr>
                      <a:xfrm>
                        <a:off x="6032397" y="1107665"/>
                        <a:ext cx="4402138" cy="420688"/>
                      </a:xfrm>
                      <a:prstGeom prst="rect">
                        <a:avLst/>
                      </a:prstGeom>
                    </p:spPr>
                  </p:pic>
                </p:oleObj>
              </mc:Fallback>
            </mc:AlternateContent>
          </a:graphicData>
        </a:graphic>
      </p:graphicFrame>
      <p:sp>
        <p:nvSpPr>
          <p:cNvPr id="5" name="TextBox 4"/>
          <p:cNvSpPr txBox="1"/>
          <p:nvPr/>
        </p:nvSpPr>
        <p:spPr>
          <a:xfrm>
            <a:off x="6040538" y="2705676"/>
            <a:ext cx="5852962" cy="1846659"/>
          </a:xfrm>
          <a:prstGeom prst="rect">
            <a:avLst/>
          </a:prstGeom>
          <a:noFill/>
        </p:spPr>
        <p:txBody>
          <a:bodyPr wrap="square" rtlCol="0">
            <a:spAutoFit/>
          </a:bodyPr>
          <a:lstStyle/>
          <a:p>
            <a:pPr algn="just">
              <a:lnSpc>
                <a:spcPct val="114000"/>
              </a:lnSpc>
            </a:pPr>
            <a:r>
              <a:rPr lang="en-US" sz="2000" dirty="0">
                <a:latin typeface="Times New Roman" panose="02020603050405020304" pitchFamily="18" charset="0"/>
                <a:cs typeface="Times New Roman" panose="02020603050405020304" pitchFamily="18" charset="0"/>
              </a:rPr>
              <a:t>Effective SOC field is associated with crystallographic axes. Since spin accumulation is determined by the interplay between SOC and the initial magnetization, </a:t>
            </a:r>
            <a:r>
              <a:rPr lang="en-US" sz="2000" i="1" dirty="0">
                <a:latin typeface="Times New Roman" panose="02020603050405020304" pitchFamily="18" charset="0"/>
                <a:cs typeface="Times New Roman" panose="02020603050405020304" pitchFamily="18" charset="0"/>
                <a:sym typeface="Mathematica1" panose="05000502060100000001" pitchFamily="2" charset="2"/>
              </a:rPr>
              <a:t>I</a:t>
            </a:r>
            <a:r>
              <a:rPr lang="en-US" sz="2000" dirty="0">
                <a:latin typeface="Times New Roman" panose="02020603050405020304" pitchFamily="18" charset="0"/>
                <a:cs typeface="Times New Roman" panose="02020603050405020304" pitchFamily="18" charset="0"/>
                <a:sym typeface="Mathematica1" panose="05000502060100000001" pitchFamily="2" charset="2"/>
              </a:rPr>
              <a:t>(</a:t>
            </a:r>
            <a:r>
              <a:rPr lang="el-GR" sz="2000" i="1" dirty="0">
                <a:latin typeface="Times New Roman" panose="02020603050405020304" pitchFamily="18" charset="0"/>
                <a:cs typeface="Times New Roman" panose="02020603050405020304" pitchFamily="18" charset="0"/>
                <a:sym typeface="Mathematica1" panose="05000502060100000001" pitchFamily="2" charset="2"/>
              </a:rPr>
              <a:t>φ</a:t>
            </a:r>
            <a:r>
              <a:rPr lang="en-US" sz="2000" dirty="0">
                <a:latin typeface="Times New Roman" panose="02020603050405020304" pitchFamily="18" charset="0"/>
                <a:cs typeface="Times New Roman" panose="02020603050405020304" pitchFamily="18" charset="0"/>
                <a:sym typeface="Mathematica1" panose="05000502060100000001" pitchFamily="2" charset="2"/>
              </a:rPr>
              <a:t>) </a:t>
            </a:r>
            <a:r>
              <a:rPr lang="en-US" sz="2000" dirty="0">
                <a:latin typeface="Times New Roman" panose="02020603050405020304" pitchFamily="18" charset="0"/>
                <a:cs typeface="Times New Roman" panose="02020603050405020304" pitchFamily="18" charset="0"/>
              </a:rPr>
              <a:t>substantially depends on the direction of the magnetization.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6077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1000">
              <a:schemeClr val="accent1">
                <a:lumMod val="45000"/>
                <a:lumOff val="55000"/>
              </a:schemeClr>
            </a:gs>
            <a:gs pos="60000">
              <a:srgbClr val="FFFFCC"/>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11531" y="241147"/>
            <a:ext cx="6503902" cy="4227663"/>
          </a:xfrm>
          <a:prstGeom prst="rect">
            <a:avLst/>
          </a:prstGeom>
        </p:spPr>
      </p:pic>
      <p:sp>
        <p:nvSpPr>
          <p:cNvPr id="3" name="TextBox 2"/>
          <p:cNvSpPr txBox="1"/>
          <p:nvPr/>
        </p:nvSpPr>
        <p:spPr>
          <a:xfrm>
            <a:off x="6921910" y="462116"/>
            <a:ext cx="4935793" cy="1384995"/>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Dependence of Hall current </a:t>
            </a:r>
            <a:r>
              <a:rPr lang="en-US" sz="2200" i="1" dirty="0">
                <a:latin typeface="Times New Roman" panose="02020603050405020304" pitchFamily="18" charset="0"/>
                <a:cs typeface="Times New Roman" panose="02020603050405020304" pitchFamily="18" charset="0"/>
              </a:rPr>
              <a:t>I</a:t>
            </a:r>
            <a:r>
              <a:rPr lang="en-US" sz="2200" dirty="0">
                <a:latin typeface="Times New Roman" panose="02020603050405020304" pitchFamily="18" charset="0"/>
                <a:cs typeface="Times New Roman" panose="02020603050405020304" pitchFamily="18" charset="0"/>
              </a:rPr>
              <a:t>(</a:t>
            </a:r>
            <a:r>
              <a:rPr lang="el-GR" sz="2200" i="1" dirty="0">
                <a:latin typeface="Times New Roman" panose="02020603050405020304" pitchFamily="18" charset="0"/>
                <a:cs typeface="Times New Roman" panose="02020603050405020304" pitchFamily="18" charset="0"/>
              </a:rPr>
              <a:t>φ</a:t>
            </a:r>
            <a:r>
              <a:rPr lang="en-US" sz="2200" i="1" dirty="0">
                <a:latin typeface="Times New Roman" panose="02020603050405020304" pitchFamily="18" charset="0"/>
                <a:cs typeface="Times New Roman" panose="02020603050405020304" pitchFamily="18" charset="0"/>
              </a:rPr>
              <a:t>=</a:t>
            </a:r>
            <a:r>
              <a:rPr lang="en-US" sz="2200" i="1" dirty="0">
                <a:latin typeface="Times New Roman" panose="02020603050405020304" pitchFamily="18" charset="0"/>
                <a:cs typeface="Times New Roman" panose="02020603050405020304" pitchFamily="18" charset="0"/>
                <a:sym typeface="Mathematica1" panose="05000502060100000001" pitchFamily="2" charset="2"/>
              </a:rPr>
              <a:t>/4</a:t>
            </a:r>
            <a:r>
              <a:rPr lang="en-US" sz="2200" dirty="0">
                <a:latin typeface="Times New Roman" panose="02020603050405020304" pitchFamily="18" charset="0"/>
                <a:cs typeface="Times New Roman" panose="02020603050405020304" pitchFamily="18" charset="0"/>
              </a:rPr>
              <a:t>) on SOC constant </a:t>
            </a:r>
            <a:r>
              <a:rPr lang="el-GR" sz="2200" i="1" dirty="0">
                <a:latin typeface="Times New Roman" panose="02020603050405020304" pitchFamily="18" charset="0"/>
                <a:cs typeface="Times New Roman" panose="02020603050405020304" pitchFamily="18" charset="0"/>
              </a:rPr>
              <a:t>β</a:t>
            </a:r>
            <a:r>
              <a:rPr lang="en-US" sz="2200" dirty="0">
                <a:latin typeface="Times New Roman" panose="02020603050405020304" pitchFamily="18" charset="0"/>
                <a:cs typeface="Times New Roman" panose="02020603050405020304" pitchFamily="18" charset="0"/>
              </a:rPr>
              <a:t> for the fixed parameters </a:t>
            </a:r>
          </a:p>
          <a:p>
            <a:endParaRPr lang="en-US" sz="2000" dirty="0">
              <a:latin typeface="Times New Roman" panose="02020603050405020304" pitchFamily="18"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val="1706105394"/>
              </p:ext>
            </p:extLst>
          </p:nvPr>
        </p:nvGraphicFramePr>
        <p:xfrm>
          <a:off x="6038850" y="3338513"/>
          <a:ext cx="114300" cy="177800"/>
        </p:xfrm>
        <a:graphic>
          <a:graphicData uri="http://schemas.openxmlformats.org/presentationml/2006/ole">
            <mc:AlternateContent xmlns:mc="http://schemas.openxmlformats.org/markup-compatibility/2006">
              <mc:Choice xmlns:v="urn:schemas-microsoft-com:vml" Requires="v">
                <p:oleObj name="Equation" r:id="rId3" imgW="114120" imgH="177480" progId="Equation.DSMT4">
                  <p:embed/>
                </p:oleObj>
              </mc:Choice>
              <mc:Fallback>
                <p:oleObj name="Equation" r:id="rId3" imgW="114120" imgH="177480" progId="Equation.DSMT4">
                  <p:embed/>
                  <p:pic>
                    <p:nvPicPr>
                      <p:cNvPr id="0" name=""/>
                      <p:cNvPicPr/>
                      <p:nvPr/>
                    </p:nvPicPr>
                    <p:blipFill>
                      <a:blip r:embed="rId4"/>
                      <a:stretch>
                        <a:fillRect/>
                      </a:stretch>
                    </p:blipFill>
                    <p:spPr>
                      <a:xfrm>
                        <a:off x="6038850" y="3338513"/>
                        <a:ext cx="114300" cy="177800"/>
                      </a:xfrm>
                      <a:prstGeom prst="rect">
                        <a:avLst/>
                      </a:prstGeom>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329604723"/>
              </p:ext>
            </p:extLst>
          </p:nvPr>
        </p:nvGraphicFramePr>
        <p:xfrm>
          <a:off x="7187381" y="1244517"/>
          <a:ext cx="3896083" cy="372327"/>
        </p:xfrm>
        <a:graphic>
          <a:graphicData uri="http://schemas.openxmlformats.org/presentationml/2006/ole">
            <mc:AlternateContent xmlns:mc="http://schemas.openxmlformats.org/markup-compatibility/2006">
              <mc:Choice xmlns:v="urn:schemas-microsoft-com:vml" Requires="v">
                <p:oleObj name="Equation" r:id="rId5" imgW="2387520" imgH="228600" progId="Equation.DSMT4">
                  <p:embed/>
                </p:oleObj>
              </mc:Choice>
              <mc:Fallback>
                <p:oleObj name="Equation" r:id="rId5" imgW="2387520" imgH="228600" progId="Equation.DSMT4">
                  <p:embed/>
                  <p:pic>
                    <p:nvPicPr>
                      <p:cNvPr id="0" name=""/>
                      <p:cNvPicPr/>
                      <p:nvPr/>
                    </p:nvPicPr>
                    <p:blipFill>
                      <a:blip r:embed="rId6"/>
                      <a:stretch>
                        <a:fillRect/>
                      </a:stretch>
                    </p:blipFill>
                    <p:spPr>
                      <a:xfrm>
                        <a:off x="7187381" y="1244517"/>
                        <a:ext cx="3896083" cy="372327"/>
                      </a:xfrm>
                      <a:prstGeom prst="rect">
                        <a:avLst/>
                      </a:prstGeom>
                    </p:spPr>
                  </p:pic>
                </p:oleObj>
              </mc:Fallback>
            </mc:AlternateContent>
          </a:graphicData>
        </a:graphic>
      </p:graphicFrame>
    </p:spTree>
    <p:extLst>
      <p:ext uri="{BB962C8B-B14F-4D97-AF65-F5344CB8AC3E}">
        <p14:creationId xmlns:p14="http://schemas.microsoft.com/office/powerpoint/2010/main" val="1542645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4000">
              <a:schemeClr val="accent1">
                <a:lumMod val="5000"/>
                <a:lumOff val="95000"/>
              </a:schemeClr>
            </a:gs>
            <a:gs pos="42000">
              <a:schemeClr val="accent1">
                <a:lumMod val="45000"/>
                <a:lumOff val="55000"/>
              </a:schemeClr>
            </a:gs>
            <a:gs pos="40000">
              <a:srgbClr val="D4E5F4"/>
            </a:gs>
            <a:gs pos="70000">
              <a:srgbClr val="FFFFCC"/>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463668"/>
            <a:ext cx="6936377" cy="4153404"/>
          </a:xfrm>
          <a:prstGeom prst="rect">
            <a:avLst/>
          </a:prstGeom>
        </p:spPr>
      </p:pic>
      <p:sp>
        <p:nvSpPr>
          <p:cNvPr id="4" name="TextBox 3"/>
          <p:cNvSpPr txBox="1"/>
          <p:nvPr/>
        </p:nvSpPr>
        <p:spPr>
          <a:xfrm>
            <a:off x="220059" y="481781"/>
            <a:ext cx="6647272"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Dependence of Hall current on exchange constant  </a:t>
            </a:r>
            <a:endParaRPr lang="ru-RU" sz="2400" dirty="0">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ChangeAspect="1"/>
          </p:cNvGraphicFramePr>
          <p:nvPr>
            <p:extLst>
              <p:ext uri="{D42A27DB-BD31-4B8C-83A1-F6EECF244321}">
                <p14:modId xmlns:p14="http://schemas.microsoft.com/office/powerpoint/2010/main" val="1589041578"/>
              </p:ext>
            </p:extLst>
          </p:nvPr>
        </p:nvGraphicFramePr>
        <p:xfrm>
          <a:off x="7353883" y="2429588"/>
          <a:ext cx="2590800" cy="371475"/>
        </p:xfrm>
        <a:graphic>
          <a:graphicData uri="http://schemas.openxmlformats.org/presentationml/2006/ole">
            <mc:AlternateContent xmlns:mc="http://schemas.openxmlformats.org/markup-compatibility/2006">
              <mc:Choice xmlns:v="urn:schemas-microsoft-com:vml" Requires="v">
                <p:oleObj name="Equation" r:id="rId3" imgW="1587240" imgH="228600" progId="Equation.DSMT4">
                  <p:embed/>
                </p:oleObj>
              </mc:Choice>
              <mc:Fallback>
                <p:oleObj name="Equation" r:id="rId3" imgW="1587240" imgH="228600" progId="Equation.DSMT4">
                  <p:embed/>
                  <p:pic>
                    <p:nvPicPr>
                      <p:cNvPr id="0" name=""/>
                      <p:cNvPicPr/>
                      <p:nvPr/>
                    </p:nvPicPr>
                    <p:blipFill>
                      <a:blip r:embed="rId4"/>
                      <a:stretch>
                        <a:fillRect/>
                      </a:stretch>
                    </p:blipFill>
                    <p:spPr>
                      <a:xfrm>
                        <a:off x="7353883" y="2429588"/>
                        <a:ext cx="2590800" cy="371475"/>
                      </a:xfrm>
                      <a:prstGeom prst="rect">
                        <a:avLst/>
                      </a:prstGeom>
                    </p:spPr>
                  </p:pic>
                </p:oleObj>
              </mc:Fallback>
            </mc:AlternateContent>
          </a:graphicData>
        </a:graphic>
      </p:graphicFrame>
    </p:spTree>
    <p:extLst>
      <p:ext uri="{BB962C8B-B14F-4D97-AF65-F5344CB8AC3E}">
        <p14:creationId xmlns:p14="http://schemas.microsoft.com/office/powerpoint/2010/main" val="2546458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4000">
              <a:schemeClr val="accent1">
                <a:lumMod val="5000"/>
                <a:lumOff val="95000"/>
              </a:schemeClr>
            </a:gs>
            <a:gs pos="49000">
              <a:schemeClr val="accent1">
                <a:lumMod val="45000"/>
                <a:lumOff val="55000"/>
              </a:schemeClr>
            </a:gs>
            <a:gs pos="28000">
              <a:srgbClr val="FFFFCC"/>
            </a:gs>
            <a:gs pos="64000">
              <a:srgbClr val="FFFFCC"/>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259505" y="1353766"/>
            <a:ext cx="7907401" cy="5389334"/>
          </a:xfrm>
          <a:prstGeom prst="rect">
            <a:avLst/>
          </a:prstGeom>
        </p:spPr>
      </p:pic>
      <p:sp>
        <p:nvSpPr>
          <p:cNvPr id="4" name="TextBox 3"/>
          <p:cNvSpPr txBox="1"/>
          <p:nvPr/>
        </p:nvSpPr>
        <p:spPr>
          <a:xfrm>
            <a:off x="8166906" y="1582994"/>
            <a:ext cx="3897275" cy="1631216"/>
          </a:xfrm>
          <a:prstGeom prst="rect">
            <a:avLst/>
          </a:prstGeom>
          <a:noFill/>
        </p:spPr>
        <p:txBody>
          <a:bodyPr wrap="square" rtlCol="0">
            <a:spAutoFit/>
          </a:bodyPr>
          <a:lstStyle/>
          <a:p>
            <a:pPr algn="just"/>
            <a:r>
              <a:rPr lang="en-US" sz="2000" dirty="0">
                <a:latin typeface="Times New Roman" panose="02020603050405020304" pitchFamily="18" charset="0"/>
                <a:cs typeface="Times New Roman" panose="02020603050405020304" pitchFamily="18" charset="0"/>
              </a:rPr>
              <a:t>Additional velocity term originates from SOC. It leads to the appearance of Hall current in the barrier. This current demonstrates exponential decay. </a:t>
            </a:r>
            <a:endParaRPr lang="ru-RU" sz="2000" dirty="0">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ChangeAspect="1"/>
          </p:cNvGraphicFramePr>
          <p:nvPr>
            <p:extLst>
              <p:ext uri="{D42A27DB-BD31-4B8C-83A1-F6EECF244321}">
                <p14:modId xmlns:p14="http://schemas.microsoft.com/office/powerpoint/2010/main" val="3687075703"/>
              </p:ext>
            </p:extLst>
          </p:nvPr>
        </p:nvGraphicFramePr>
        <p:xfrm>
          <a:off x="741363" y="234950"/>
          <a:ext cx="5427662" cy="827088"/>
        </p:xfrm>
        <a:graphic>
          <a:graphicData uri="http://schemas.openxmlformats.org/presentationml/2006/ole">
            <mc:AlternateContent xmlns:mc="http://schemas.openxmlformats.org/markup-compatibility/2006">
              <mc:Choice xmlns:v="urn:schemas-microsoft-com:vml" Requires="v">
                <p:oleObj name="Equation" r:id="rId3" imgW="2831760" imgH="431640" progId="Equation.DSMT4">
                  <p:embed/>
                </p:oleObj>
              </mc:Choice>
              <mc:Fallback>
                <p:oleObj name="Equation" r:id="rId3" imgW="2831760" imgH="431640" progId="Equation.DSMT4">
                  <p:embed/>
                  <p:pic>
                    <p:nvPicPr>
                      <p:cNvPr id="0" name=""/>
                      <p:cNvPicPr/>
                      <p:nvPr/>
                    </p:nvPicPr>
                    <p:blipFill>
                      <a:blip r:embed="rId4"/>
                      <a:stretch>
                        <a:fillRect/>
                      </a:stretch>
                    </p:blipFill>
                    <p:spPr>
                      <a:xfrm>
                        <a:off x="741363" y="234950"/>
                        <a:ext cx="5427662" cy="827088"/>
                      </a:xfrm>
                      <a:prstGeom prst="rect">
                        <a:avLst/>
                      </a:prstGeom>
                    </p:spPr>
                  </p:pic>
                </p:oleObj>
              </mc:Fallback>
            </mc:AlternateContent>
          </a:graphicData>
        </a:graphic>
      </p:graphicFrame>
      <p:graphicFrame>
        <p:nvGraphicFramePr>
          <p:cNvPr id="6" name="Объект 5"/>
          <p:cNvGraphicFramePr>
            <a:graphicFrameLocks noChangeAspect="1"/>
          </p:cNvGraphicFramePr>
          <p:nvPr>
            <p:extLst>
              <p:ext uri="{D42A27DB-BD31-4B8C-83A1-F6EECF244321}">
                <p14:modId xmlns:p14="http://schemas.microsoft.com/office/powerpoint/2010/main" val="1099826411"/>
              </p:ext>
            </p:extLst>
          </p:nvPr>
        </p:nvGraphicFramePr>
        <p:xfrm>
          <a:off x="6924675" y="6254750"/>
          <a:ext cx="2030413" cy="514350"/>
        </p:xfrm>
        <a:graphic>
          <a:graphicData uri="http://schemas.openxmlformats.org/presentationml/2006/ole">
            <mc:AlternateContent xmlns:mc="http://schemas.openxmlformats.org/markup-compatibility/2006">
              <mc:Choice xmlns:v="urn:schemas-microsoft-com:vml" Requires="v">
                <p:oleObj name="Equation" r:id="rId5" imgW="1002960" imgH="253800" progId="Equation.DSMT4">
                  <p:embed/>
                </p:oleObj>
              </mc:Choice>
              <mc:Fallback>
                <p:oleObj name="Equation" r:id="rId5" imgW="1002960" imgH="253800" progId="Equation.DSMT4">
                  <p:embed/>
                  <p:pic>
                    <p:nvPicPr>
                      <p:cNvPr id="0" name=""/>
                      <p:cNvPicPr/>
                      <p:nvPr/>
                    </p:nvPicPr>
                    <p:blipFill>
                      <a:blip r:embed="rId6"/>
                      <a:stretch>
                        <a:fillRect/>
                      </a:stretch>
                    </p:blipFill>
                    <p:spPr>
                      <a:xfrm>
                        <a:off x="6924675" y="6254750"/>
                        <a:ext cx="2030413" cy="514350"/>
                      </a:xfrm>
                      <a:prstGeom prst="rect">
                        <a:avLst/>
                      </a:prstGeom>
                    </p:spPr>
                  </p:pic>
                </p:oleObj>
              </mc:Fallback>
            </mc:AlternateContent>
          </a:graphicData>
        </a:graphic>
      </p:graphicFrame>
    </p:spTree>
    <p:extLst>
      <p:ext uri="{BB962C8B-B14F-4D97-AF65-F5344CB8AC3E}">
        <p14:creationId xmlns:p14="http://schemas.microsoft.com/office/powerpoint/2010/main" val="2126572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34000">
              <a:schemeClr val="accent1">
                <a:lumMod val="5000"/>
                <a:lumOff val="95000"/>
              </a:schemeClr>
            </a:gs>
            <a:gs pos="50000">
              <a:schemeClr val="accent1">
                <a:lumMod val="45000"/>
                <a:lumOff val="55000"/>
              </a:schemeClr>
            </a:gs>
            <a:gs pos="68000">
              <a:schemeClr val="accent1">
                <a:lumMod val="45000"/>
                <a:lumOff val="55000"/>
              </a:schemeClr>
            </a:gs>
            <a:gs pos="20000">
              <a:srgbClr val="FFFFCC"/>
            </a:gs>
          </a:gsLst>
          <a:lin ang="5400000" scaled="1"/>
        </a:gradFill>
        <a:effectLst/>
      </p:bgPr>
    </p:bg>
    <p:spTree>
      <p:nvGrpSpPr>
        <p:cNvPr id="1" name=""/>
        <p:cNvGrpSpPr/>
        <p:nvPr/>
      </p:nvGrpSpPr>
      <p:grpSpPr>
        <a:xfrm>
          <a:off x="0" y="0"/>
          <a:ext cx="0" cy="0"/>
          <a:chOff x="0" y="0"/>
          <a:chExt cx="0" cy="0"/>
        </a:xfrm>
      </p:grpSpPr>
      <p:graphicFrame>
        <p:nvGraphicFramePr>
          <p:cNvPr id="3" name="Объект 2"/>
          <p:cNvGraphicFramePr>
            <a:graphicFrameLocks noChangeAspect="1"/>
          </p:cNvGraphicFramePr>
          <p:nvPr>
            <p:extLst>
              <p:ext uri="{D42A27DB-BD31-4B8C-83A1-F6EECF244321}">
                <p14:modId xmlns:p14="http://schemas.microsoft.com/office/powerpoint/2010/main" val="4112528073"/>
              </p:ext>
            </p:extLst>
          </p:nvPr>
        </p:nvGraphicFramePr>
        <p:xfrm>
          <a:off x="3599297" y="2860010"/>
          <a:ext cx="3927475" cy="698500"/>
        </p:xfrm>
        <a:graphic>
          <a:graphicData uri="http://schemas.openxmlformats.org/presentationml/2006/ole">
            <mc:AlternateContent xmlns:mc="http://schemas.openxmlformats.org/markup-compatibility/2006">
              <mc:Choice xmlns:v="urn:schemas-microsoft-com:vml" Requires="v">
                <p:oleObj name="Equation" r:id="rId2" imgW="2425680" imgH="431640" progId="Equation.DSMT4">
                  <p:embed/>
                </p:oleObj>
              </mc:Choice>
              <mc:Fallback>
                <p:oleObj name="Equation" r:id="rId2" imgW="2425680" imgH="431640" progId="Equation.DSMT4">
                  <p:embed/>
                  <p:pic>
                    <p:nvPicPr>
                      <p:cNvPr id="0" name=""/>
                      <p:cNvPicPr/>
                      <p:nvPr/>
                    </p:nvPicPr>
                    <p:blipFill>
                      <a:blip r:embed="rId3"/>
                      <a:stretch>
                        <a:fillRect/>
                      </a:stretch>
                    </p:blipFill>
                    <p:spPr>
                      <a:xfrm>
                        <a:off x="3599297" y="2860010"/>
                        <a:ext cx="3927475" cy="698500"/>
                      </a:xfrm>
                      <a:prstGeom prst="rect">
                        <a:avLst/>
                      </a:prstGeom>
                    </p:spPr>
                  </p:pic>
                </p:oleObj>
              </mc:Fallback>
            </mc:AlternateContent>
          </a:graphicData>
        </a:graphic>
      </p:graphicFrame>
      <p:sp>
        <p:nvSpPr>
          <p:cNvPr id="4" name="TextBox 3"/>
          <p:cNvSpPr txBox="1"/>
          <p:nvPr/>
        </p:nvSpPr>
        <p:spPr>
          <a:xfrm>
            <a:off x="4226767" y="195942"/>
            <a:ext cx="4488025" cy="461665"/>
          </a:xfrm>
          <a:prstGeom prst="rect">
            <a:avLst/>
          </a:prstGeom>
          <a:noFill/>
        </p:spPr>
        <p:txBody>
          <a:bodyPr wrap="square" rtlCol="0">
            <a:spAutoFit/>
          </a:bodyPr>
          <a:lstStyle/>
          <a:p>
            <a:r>
              <a:rPr lang="en-US" sz="2400" i="1" dirty="0">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sym typeface="Mathematica1" panose="05000502060100000001" pitchFamily="2" charset="2"/>
              </a:rPr>
              <a:t>  limit:  </a:t>
            </a:r>
            <a:r>
              <a:rPr lang="en-US" sz="2400" i="1" dirty="0" err="1">
                <a:latin typeface="Times New Roman" panose="02020603050405020304" pitchFamily="18" charset="0"/>
                <a:cs typeface="Times New Roman" panose="02020603050405020304" pitchFamily="18" charset="0"/>
                <a:sym typeface="Mathematica1" panose="05000502060100000001" pitchFamily="2" charset="2"/>
              </a:rPr>
              <a:t>ak</a:t>
            </a:r>
            <a:r>
              <a:rPr lang="en-US" sz="2400" i="1" baseline="-25000" dirty="0" err="1">
                <a:latin typeface="Times New Roman" panose="02020603050405020304" pitchFamily="18" charset="0"/>
                <a:cs typeface="Times New Roman" panose="02020603050405020304" pitchFamily="18" charset="0"/>
                <a:sym typeface="Mathematica1" panose="05000502060100000001" pitchFamily="2" charset="2"/>
              </a:rPr>
              <a:t>F</a:t>
            </a:r>
            <a:r>
              <a:rPr lang="en-US" sz="2400" dirty="0">
                <a:latin typeface="Times New Roman" panose="02020603050405020304" pitchFamily="18" charset="0"/>
                <a:cs typeface="Times New Roman" panose="02020603050405020304" pitchFamily="18" charset="0"/>
                <a:sym typeface="Mathematica1" panose="05000502060100000001" pitchFamily="2" charset="2"/>
              </a:rPr>
              <a:t> &gt;&gt;1, </a:t>
            </a:r>
            <a:r>
              <a:rPr lang="en-US" sz="2400" i="1" dirty="0" err="1">
                <a:latin typeface="Times New Roman" panose="02020603050405020304" pitchFamily="18" charset="0"/>
                <a:cs typeface="Times New Roman" panose="02020603050405020304" pitchFamily="18" charset="0"/>
                <a:sym typeface="Mathematica1" panose="05000502060100000001" pitchFamily="2" charset="2"/>
              </a:rPr>
              <a:t>aQ</a:t>
            </a:r>
            <a:r>
              <a:rPr lang="en-US" sz="2400" dirty="0">
                <a:latin typeface="Times New Roman" panose="02020603050405020304" pitchFamily="18" charset="0"/>
                <a:cs typeface="Times New Roman" panose="02020603050405020304" pitchFamily="18" charset="0"/>
                <a:sym typeface="Mathematica1" panose="05000502060100000001" pitchFamily="2" charset="2"/>
              </a:rPr>
              <a:t>&gt;&gt;1</a:t>
            </a:r>
            <a:endParaRPr lang="ru-RU" sz="2400" dirty="0">
              <a:latin typeface="Times New Roman" panose="02020603050405020304" pitchFamily="18" charset="0"/>
              <a:cs typeface="Times New Roman" panose="02020603050405020304" pitchFamily="18" charset="0"/>
            </a:endParaRPr>
          </a:p>
        </p:txBody>
      </p:sp>
      <p:sp>
        <p:nvSpPr>
          <p:cNvPr id="5" name="Rectangle 4"/>
          <p:cNvSpPr>
            <a:spLocks noChangeArrowheads="1"/>
          </p:cNvSpPr>
          <p:nvPr/>
        </p:nvSpPr>
        <p:spPr bwMode="auto">
          <a:xfrm>
            <a:off x="3135086" y="201769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343037587"/>
              </p:ext>
            </p:extLst>
          </p:nvPr>
        </p:nvGraphicFramePr>
        <p:xfrm>
          <a:off x="170329" y="4098025"/>
          <a:ext cx="11655051" cy="747723"/>
        </p:xfrm>
        <a:graphic>
          <a:graphicData uri="http://schemas.openxmlformats.org/presentationml/2006/ole">
            <mc:AlternateContent xmlns:mc="http://schemas.openxmlformats.org/markup-compatibility/2006">
              <mc:Choice xmlns:v="urn:schemas-microsoft-com:vml" Requires="v">
                <p:oleObj name="Equation" r:id="rId4" imgW="7327800" imgH="469800" progId="Equation.DSMT4">
                  <p:embed/>
                </p:oleObj>
              </mc:Choice>
              <mc:Fallback>
                <p:oleObj name="Equation" r:id="rId4" imgW="7327800" imgH="469800" progId="Equation.DSMT4">
                  <p:embed/>
                  <p:pic>
                    <p:nvPicPr>
                      <p:cNvPr id="0" name=""/>
                      <p:cNvPicPr/>
                      <p:nvPr/>
                    </p:nvPicPr>
                    <p:blipFill>
                      <a:blip r:embed="rId5"/>
                      <a:stretch>
                        <a:fillRect/>
                      </a:stretch>
                    </p:blipFill>
                    <p:spPr>
                      <a:xfrm>
                        <a:off x="170329" y="4098025"/>
                        <a:ext cx="11655051" cy="747723"/>
                      </a:xfrm>
                      <a:prstGeom prst="rect">
                        <a:avLst/>
                      </a:prstGeom>
                    </p:spPr>
                  </p:pic>
                </p:oleObj>
              </mc:Fallback>
            </mc:AlternateContent>
          </a:graphicData>
        </a:graphic>
      </p:graphicFrame>
      <p:graphicFrame>
        <p:nvGraphicFramePr>
          <p:cNvPr id="9" name="Объект 8"/>
          <p:cNvGraphicFramePr>
            <a:graphicFrameLocks noChangeAspect="1"/>
          </p:cNvGraphicFramePr>
          <p:nvPr>
            <p:extLst>
              <p:ext uri="{D42A27DB-BD31-4B8C-83A1-F6EECF244321}">
                <p14:modId xmlns:p14="http://schemas.microsoft.com/office/powerpoint/2010/main" val="397758821"/>
              </p:ext>
            </p:extLst>
          </p:nvPr>
        </p:nvGraphicFramePr>
        <p:xfrm>
          <a:off x="3144051" y="2065551"/>
          <a:ext cx="4837968" cy="481702"/>
        </p:xfrm>
        <a:graphic>
          <a:graphicData uri="http://schemas.openxmlformats.org/presentationml/2006/ole">
            <mc:AlternateContent xmlns:mc="http://schemas.openxmlformats.org/markup-compatibility/2006">
              <mc:Choice xmlns:v="urn:schemas-microsoft-com:vml" Requires="v">
                <p:oleObj name="Equation" r:id="rId6" imgW="2933640" imgH="291960" progId="Equation.DSMT4">
                  <p:embed/>
                </p:oleObj>
              </mc:Choice>
              <mc:Fallback>
                <p:oleObj name="Equation" r:id="rId6" imgW="2933640" imgH="291960" progId="Equation.DSMT4">
                  <p:embed/>
                  <p:pic>
                    <p:nvPicPr>
                      <p:cNvPr id="0" name=""/>
                      <p:cNvPicPr/>
                      <p:nvPr/>
                    </p:nvPicPr>
                    <p:blipFill>
                      <a:blip r:embed="rId7"/>
                      <a:stretch>
                        <a:fillRect/>
                      </a:stretch>
                    </p:blipFill>
                    <p:spPr>
                      <a:xfrm>
                        <a:off x="3144051" y="2065551"/>
                        <a:ext cx="4837968" cy="481702"/>
                      </a:xfrm>
                      <a:prstGeom prst="rect">
                        <a:avLst/>
                      </a:prstGeom>
                    </p:spPr>
                  </p:pic>
                </p:oleObj>
              </mc:Fallback>
            </mc:AlternateContent>
          </a:graphicData>
        </a:graphic>
      </p:graphicFrame>
      <p:graphicFrame>
        <p:nvGraphicFramePr>
          <p:cNvPr id="10" name="Объект 9"/>
          <p:cNvGraphicFramePr>
            <a:graphicFrameLocks noChangeAspect="1"/>
          </p:cNvGraphicFramePr>
          <p:nvPr>
            <p:extLst>
              <p:ext uri="{D42A27DB-BD31-4B8C-83A1-F6EECF244321}">
                <p14:modId xmlns:p14="http://schemas.microsoft.com/office/powerpoint/2010/main" val="1730382950"/>
              </p:ext>
            </p:extLst>
          </p:nvPr>
        </p:nvGraphicFramePr>
        <p:xfrm>
          <a:off x="9015775" y="195942"/>
          <a:ext cx="1305975" cy="458237"/>
        </p:xfrm>
        <a:graphic>
          <a:graphicData uri="http://schemas.openxmlformats.org/presentationml/2006/ole">
            <mc:AlternateContent xmlns:mc="http://schemas.openxmlformats.org/markup-compatibility/2006">
              <mc:Choice xmlns:v="urn:schemas-microsoft-com:vml" Requires="v">
                <p:oleObj name="Equation" r:id="rId8" imgW="723600" imgH="253800" progId="Equation.DSMT4">
                  <p:embed/>
                </p:oleObj>
              </mc:Choice>
              <mc:Fallback>
                <p:oleObj name="Equation" r:id="rId8" imgW="723600" imgH="253800" progId="Equation.DSMT4">
                  <p:embed/>
                  <p:pic>
                    <p:nvPicPr>
                      <p:cNvPr id="0" name=""/>
                      <p:cNvPicPr/>
                      <p:nvPr/>
                    </p:nvPicPr>
                    <p:blipFill>
                      <a:blip r:embed="rId9"/>
                      <a:stretch>
                        <a:fillRect/>
                      </a:stretch>
                    </p:blipFill>
                    <p:spPr>
                      <a:xfrm>
                        <a:off x="9015775" y="195942"/>
                        <a:ext cx="1305975" cy="458237"/>
                      </a:xfrm>
                      <a:prstGeom prst="rect">
                        <a:avLst/>
                      </a:prstGeom>
                    </p:spPr>
                  </p:pic>
                </p:oleObj>
              </mc:Fallback>
            </mc:AlternateContent>
          </a:graphicData>
        </a:graphic>
      </p:graphicFrame>
      <p:graphicFrame>
        <p:nvGraphicFramePr>
          <p:cNvPr id="7" name="Объект 6">
            <a:extLst>
              <a:ext uri="{FF2B5EF4-FFF2-40B4-BE49-F238E27FC236}">
                <a16:creationId xmlns:a16="http://schemas.microsoft.com/office/drawing/2014/main" id="{52DDEA4E-1473-9123-7226-7CE327FD45E9}"/>
              </a:ext>
            </a:extLst>
          </p:cNvPr>
          <p:cNvGraphicFramePr>
            <a:graphicFrameLocks noChangeAspect="1"/>
          </p:cNvGraphicFramePr>
          <p:nvPr>
            <p:extLst>
              <p:ext uri="{D42A27DB-BD31-4B8C-83A1-F6EECF244321}">
                <p14:modId xmlns:p14="http://schemas.microsoft.com/office/powerpoint/2010/main" val="863465731"/>
              </p:ext>
            </p:extLst>
          </p:nvPr>
        </p:nvGraphicFramePr>
        <p:xfrm>
          <a:off x="883444" y="902523"/>
          <a:ext cx="10425112" cy="857250"/>
        </p:xfrm>
        <a:graphic>
          <a:graphicData uri="http://schemas.openxmlformats.org/presentationml/2006/ole">
            <mc:AlternateContent xmlns:mc="http://schemas.openxmlformats.org/markup-compatibility/2006">
              <mc:Choice xmlns:v="urn:schemas-microsoft-com:vml" Requires="v">
                <p:oleObj name="Equation" r:id="rId10" imgW="7264080" imgH="596880" progId="Equation.DSMT4">
                  <p:embed/>
                </p:oleObj>
              </mc:Choice>
              <mc:Fallback>
                <p:oleObj name="Equation" r:id="rId10" imgW="7264080" imgH="596880" progId="Equation.DSMT4">
                  <p:embed/>
                  <p:pic>
                    <p:nvPicPr>
                      <p:cNvPr id="0" name=""/>
                      <p:cNvPicPr/>
                      <p:nvPr/>
                    </p:nvPicPr>
                    <p:blipFill>
                      <a:blip r:embed="rId11"/>
                      <a:stretch>
                        <a:fillRect/>
                      </a:stretch>
                    </p:blipFill>
                    <p:spPr>
                      <a:xfrm>
                        <a:off x="883444" y="902523"/>
                        <a:ext cx="10425112" cy="857250"/>
                      </a:xfrm>
                      <a:prstGeom prst="rect">
                        <a:avLst/>
                      </a:prstGeom>
                    </p:spPr>
                  </p:pic>
                </p:oleObj>
              </mc:Fallback>
            </mc:AlternateContent>
          </a:graphicData>
        </a:graphic>
      </p:graphicFrame>
    </p:spTree>
    <p:extLst>
      <p:ext uri="{BB962C8B-B14F-4D97-AF65-F5344CB8AC3E}">
        <p14:creationId xmlns:p14="http://schemas.microsoft.com/office/powerpoint/2010/main" val="1669275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34000">
              <a:schemeClr val="accent1">
                <a:lumMod val="5000"/>
                <a:lumOff val="95000"/>
              </a:schemeClr>
            </a:gs>
            <a:gs pos="50000">
              <a:schemeClr val="accent1">
                <a:lumMod val="45000"/>
                <a:lumOff val="55000"/>
              </a:schemeClr>
            </a:gs>
            <a:gs pos="68000">
              <a:schemeClr val="accent1">
                <a:lumMod val="45000"/>
                <a:lumOff val="55000"/>
              </a:schemeClr>
            </a:gs>
            <a:gs pos="20000">
              <a:srgbClr val="FFFFCC"/>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17370" y="501445"/>
            <a:ext cx="6023584" cy="3559623"/>
          </a:xfrm>
          <a:prstGeom prst="rect">
            <a:avLst/>
          </a:prstGeom>
        </p:spPr>
      </p:pic>
      <p:sp>
        <p:nvSpPr>
          <p:cNvPr id="4" name="TextBox 3"/>
          <p:cNvSpPr txBox="1"/>
          <p:nvPr/>
        </p:nvSpPr>
        <p:spPr>
          <a:xfrm>
            <a:off x="6695768" y="678426"/>
            <a:ext cx="5211097"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Current decay for large thickness</a:t>
            </a:r>
            <a:endParaRPr lang="ru-RU" sz="2400" dirty="0">
              <a:latin typeface="Times New Roman" panose="02020603050405020304" pitchFamily="18" charset="0"/>
              <a:cs typeface="Times New Roman" panose="02020603050405020304" pitchFamily="18" charset="0"/>
            </a:endParaRPr>
          </a:p>
        </p:txBody>
      </p:sp>
      <p:graphicFrame>
        <p:nvGraphicFramePr>
          <p:cNvPr id="6" name="Объект 5"/>
          <p:cNvGraphicFramePr>
            <a:graphicFrameLocks noChangeAspect="1"/>
          </p:cNvGraphicFramePr>
          <p:nvPr>
            <p:extLst>
              <p:ext uri="{D42A27DB-BD31-4B8C-83A1-F6EECF244321}">
                <p14:modId xmlns:p14="http://schemas.microsoft.com/office/powerpoint/2010/main" val="2521017637"/>
              </p:ext>
            </p:extLst>
          </p:nvPr>
        </p:nvGraphicFramePr>
        <p:xfrm>
          <a:off x="3547165" y="782360"/>
          <a:ext cx="894328" cy="357731"/>
        </p:xfrm>
        <a:graphic>
          <a:graphicData uri="http://schemas.openxmlformats.org/presentationml/2006/ole">
            <mc:AlternateContent xmlns:mc="http://schemas.openxmlformats.org/markup-compatibility/2006">
              <mc:Choice xmlns:v="urn:schemas-microsoft-com:vml" Requires="v">
                <p:oleObj name="Equation" r:id="rId3" imgW="444240" imgH="177480" progId="Equation.DSMT4">
                  <p:embed/>
                </p:oleObj>
              </mc:Choice>
              <mc:Fallback>
                <p:oleObj name="Equation" r:id="rId3" imgW="444240" imgH="177480" progId="Equation.DSMT4">
                  <p:embed/>
                  <p:pic>
                    <p:nvPicPr>
                      <p:cNvPr id="0" name=""/>
                      <p:cNvPicPr/>
                      <p:nvPr/>
                    </p:nvPicPr>
                    <p:blipFill>
                      <a:blip r:embed="rId4"/>
                      <a:stretch>
                        <a:fillRect/>
                      </a:stretch>
                    </p:blipFill>
                    <p:spPr>
                      <a:xfrm>
                        <a:off x="3547165" y="782360"/>
                        <a:ext cx="894328" cy="357731"/>
                      </a:xfrm>
                      <a:prstGeom prst="rect">
                        <a:avLst/>
                      </a:prstGeom>
                    </p:spPr>
                  </p:pic>
                </p:oleObj>
              </mc:Fallback>
            </mc:AlternateContent>
          </a:graphicData>
        </a:graphic>
      </p:graphicFrame>
      <p:graphicFrame>
        <p:nvGraphicFramePr>
          <p:cNvPr id="3" name="Объект 2"/>
          <p:cNvGraphicFramePr>
            <a:graphicFrameLocks noChangeAspect="1"/>
          </p:cNvGraphicFramePr>
          <p:nvPr>
            <p:extLst>
              <p:ext uri="{D42A27DB-BD31-4B8C-83A1-F6EECF244321}">
                <p14:modId xmlns:p14="http://schemas.microsoft.com/office/powerpoint/2010/main" val="2671104817"/>
              </p:ext>
            </p:extLst>
          </p:nvPr>
        </p:nvGraphicFramePr>
        <p:xfrm>
          <a:off x="6695768" y="1588343"/>
          <a:ext cx="5089525" cy="476250"/>
        </p:xfrm>
        <a:graphic>
          <a:graphicData uri="http://schemas.openxmlformats.org/presentationml/2006/ole">
            <mc:AlternateContent xmlns:mc="http://schemas.openxmlformats.org/markup-compatibility/2006">
              <mc:Choice xmlns:v="urn:schemas-microsoft-com:vml" Requires="v">
                <p:oleObj name="Equation" r:id="rId5" imgW="2717640" imgH="253800" progId="Equation.DSMT4">
                  <p:embed/>
                </p:oleObj>
              </mc:Choice>
              <mc:Fallback>
                <p:oleObj name="Equation" r:id="rId5" imgW="2717640" imgH="253800" progId="Equation.DSMT4">
                  <p:embed/>
                  <p:pic>
                    <p:nvPicPr>
                      <p:cNvPr id="0" name=""/>
                      <p:cNvPicPr/>
                      <p:nvPr/>
                    </p:nvPicPr>
                    <p:blipFill>
                      <a:blip r:embed="rId6"/>
                      <a:stretch>
                        <a:fillRect/>
                      </a:stretch>
                    </p:blipFill>
                    <p:spPr>
                      <a:xfrm>
                        <a:off x="6695768" y="1588343"/>
                        <a:ext cx="5089525" cy="476250"/>
                      </a:xfrm>
                      <a:prstGeom prst="rect">
                        <a:avLst/>
                      </a:prstGeom>
                    </p:spPr>
                  </p:pic>
                </p:oleObj>
              </mc:Fallback>
            </mc:AlternateContent>
          </a:graphicData>
        </a:graphic>
      </p:graphicFrame>
      <p:graphicFrame>
        <p:nvGraphicFramePr>
          <p:cNvPr id="7" name="Объект 6"/>
          <p:cNvGraphicFramePr>
            <a:graphicFrameLocks noChangeAspect="1"/>
          </p:cNvGraphicFramePr>
          <p:nvPr>
            <p:extLst>
              <p:ext uri="{D42A27DB-BD31-4B8C-83A1-F6EECF244321}">
                <p14:modId xmlns:p14="http://schemas.microsoft.com/office/powerpoint/2010/main" val="773714191"/>
              </p:ext>
            </p:extLst>
          </p:nvPr>
        </p:nvGraphicFramePr>
        <p:xfrm>
          <a:off x="742983" y="4557356"/>
          <a:ext cx="5884862" cy="514350"/>
        </p:xfrm>
        <a:graphic>
          <a:graphicData uri="http://schemas.openxmlformats.org/presentationml/2006/ole">
            <mc:AlternateContent xmlns:mc="http://schemas.openxmlformats.org/markup-compatibility/2006">
              <mc:Choice xmlns:v="urn:schemas-microsoft-com:vml" Requires="v">
                <p:oleObj name="Equation" r:id="rId7" imgW="2908080" imgH="253800" progId="Equation.DSMT4">
                  <p:embed/>
                </p:oleObj>
              </mc:Choice>
              <mc:Fallback>
                <p:oleObj name="Equation" r:id="rId7" imgW="2908080" imgH="253800" progId="Equation.DSMT4">
                  <p:embed/>
                  <p:pic>
                    <p:nvPicPr>
                      <p:cNvPr id="0" name=""/>
                      <p:cNvPicPr/>
                      <p:nvPr/>
                    </p:nvPicPr>
                    <p:blipFill>
                      <a:blip r:embed="rId8"/>
                      <a:stretch>
                        <a:fillRect/>
                      </a:stretch>
                    </p:blipFill>
                    <p:spPr>
                      <a:xfrm>
                        <a:off x="742983" y="4557356"/>
                        <a:ext cx="5884862" cy="514350"/>
                      </a:xfrm>
                      <a:prstGeom prst="rect">
                        <a:avLst/>
                      </a:prstGeom>
                    </p:spPr>
                  </p:pic>
                </p:oleObj>
              </mc:Fallback>
            </mc:AlternateContent>
          </a:graphicData>
        </a:graphic>
      </p:graphicFrame>
    </p:spTree>
    <p:extLst>
      <p:ext uri="{BB962C8B-B14F-4D97-AF65-F5344CB8AC3E}">
        <p14:creationId xmlns:p14="http://schemas.microsoft.com/office/powerpoint/2010/main" val="44277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4000">
              <a:schemeClr val="accent1">
                <a:lumMod val="5000"/>
                <a:lumOff val="95000"/>
              </a:schemeClr>
            </a:gs>
            <a:gs pos="49000">
              <a:schemeClr val="accent1">
                <a:lumMod val="45000"/>
                <a:lumOff val="55000"/>
              </a:schemeClr>
            </a:gs>
            <a:gs pos="28000">
              <a:srgbClr val="FFFFCC"/>
            </a:gs>
            <a:gs pos="64000">
              <a:srgbClr val="FFFFCC"/>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3578941" y="491613"/>
            <a:ext cx="5142271"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SPIN ACCUMULATION</a:t>
            </a:r>
            <a:endParaRPr lang="ru-RU" sz="24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553496" y="4364229"/>
            <a:ext cx="3136491" cy="400110"/>
          </a:xfrm>
          <a:prstGeom prst="rect">
            <a:avLst/>
          </a:prstGeom>
          <a:noFill/>
        </p:spPr>
        <p:txBody>
          <a:bodyPr wrap="square" rtlCol="0">
            <a:spAutoFit/>
          </a:bodyPr>
          <a:lstStyle/>
          <a:p>
            <a:r>
              <a:rPr lang="en-US" sz="2000" dirty="0">
                <a:solidFill>
                  <a:srgbClr val="0000FF"/>
                </a:solidFill>
                <a:latin typeface="Times New Roman" panose="02020603050405020304" pitchFamily="18" charset="0"/>
                <a:cs typeface="Times New Roman" panose="02020603050405020304" pitchFamily="18" charset="0"/>
              </a:rPr>
              <a:t>Average spin accumulation:</a:t>
            </a:r>
            <a:endParaRPr lang="ru-RU" sz="2000" dirty="0">
              <a:solidFill>
                <a:srgbClr val="0000FF"/>
              </a:solidFill>
              <a:latin typeface="Times New Roman" panose="02020603050405020304" pitchFamily="18" charset="0"/>
              <a:cs typeface="Times New Roman" panose="02020603050405020304" pitchFamily="18" charset="0"/>
            </a:endParaRPr>
          </a:p>
        </p:txBody>
      </p:sp>
      <p:graphicFrame>
        <p:nvGraphicFramePr>
          <p:cNvPr id="8" name="Объект 7"/>
          <p:cNvGraphicFramePr>
            <a:graphicFrameLocks noChangeAspect="1"/>
          </p:cNvGraphicFramePr>
          <p:nvPr>
            <p:extLst>
              <p:ext uri="{D42A27DB-BD31-4B8C-83A1-F6EECF244321}">
                <p14:modId xmlns:p14="http://schemas.microsoft.com/office/powerpoint/2010/main" val="2405393911"/>
              </p:ext>
            </p:extLst>
          </p:nvPr>
        </p:nvGraphicFramePr>
        <p:xfrm>
          <a:off x="354013" y="1158875"/>
          <a:ext cx="9202737" cy="1665288"/>
        </p:xfrm>
        <a:graphic>
          <a:graphicData uri="http://schemas.openxmlformats.org/presentationml/2006/ole">
            <mc:AlternateContent xmlns:mc="http://schemas.openxmlformats.org/markup-compatibility/2006">
              <mc:Choice xmlns:v="urn:schemas-microsoft-com:vml" Requires="v">
                <p:oleObj name="Equation" r:id="rId2" imgW="5194080" imgH="939600" progId="Equation.DSMT4">
                  <p:embed/>
                </p:oleObj>
              </mc:Choice>
              <mc:Fallback>
                <p:oleObj name="Equation" r:id="rId2" imgW="5194080" imgH="939600" progId="Equation.DSMT4">
                  <p:embed/>
                  <p:pic>
                    <p:nvPicPr>
                      <p:cNvPr id="0" name=""/>
                      <p:cNvPicPr/>
                      <p:nvPr/>
                    </p:nvPicPr>
                    <p:blipFill>
                      <a:blip r:embed="rId3"/>
                      <a:stretch>
                        <a:fillRect/>
                      </a:stretch>
                    </p:blipFill>
                    <p:spPr>
                      <a:xfrm>
                        <a:off x="354013" y="1158875"/>
                        <a:ext cx="9202737" cy="1665288"/>
                      </a:xfrm>
                      <a:prstGeom prst="rect">
                        <a:avLst/>
                      </a:prstGeom>
                    </p:spPr>
                  </p:pic>
                </p:oleObj>
              </mc:Fallback>
            </mc:AlternateContent>
          </a:graphicData>
        </a:graphic>
      </p:graphicFrame>
      <p:graphicFrame>
        <p:nvGraphicFramePr>
          <p:cNvPr id="9" name="Объект 8"/>
          <p:cNvGraphicFramePr>
            <a:graphicFrameLocks noChangeAspect="1"/>
          </p:cNvGraphicFramePr>
          <p:nvPr>
            <p:extLst>
              <p:ext uri="{D42A27DB-BD31-4B8C-83A1-F6EECF244321}">
                <p14:modId xmlns:p14="http://schemas.microsoft.com/office/powerpoint/2010/main" val="1935931654"/>
              </p:ext>
            </p:extLst>
          </p:nvPr>
        </p:nvGraphicFramePr>
        <p:xfrm>
          <a:off x="5011701" y="4167065"/>
          <a:ext cx="2168598" cy="794437"/>
        </p:xfrm>
        <a:graphic>
          <a:graphicData uri="http://schemas.openxmlformats.org/presentationml/2006/ole">
            <mc:AlternateContent xmlns:mc="http://schemas.openxmlformats.org/markup-compatibility/2006">
              <mc:Choice xmlns:v="urn:schemas-microsoft-com:vml" Requires="v">
                <p:oleObj name="Equation" r:id="rId4" imgW="1282680" imgH="469800" progId="Equation.DSMT4">
                  <p:embed/>
                </p:oleObj>
              </mc:Choice>
              <mc:Fallback>
                <p:oleObj name="Equation" r:id="rId4" imgW="1282680" imgH="469800" progId="Equation.DSMT4">
                  <p:embed/>
                  <p:pic>
                    <p:nvPicPr>
                      <p:cNvPr id="0" name=""/>
                      <p:cNvPicPr/>
                      <p:nvPr/>
                    </p:nvPicPr>
                    <p:blipFill>
                      <a:blip r:embed="rId5"/>
                      <a:stretch>
                        <a:fillRect/>
                      </a:stretch>
                    </p:blipFill>
                    <p:spPr>
                      <a:xfrm>
                        <a:off x="5011701" y="4167065"/>
                        <a:ext cx="2168598" cy="794437"/>
                      </a:xfrm>
                      <a:prstGeom prst="rect">
                        <a:avLst/>
                      </a:prstGeom>
                    </p:spPr>
                  </p:pic>
                </p:oleObj>
              </mc:Fallback>
            </mc:AlternateContent>
          </a:graphicData>
        </a:graphic>
      </p:graphicFrame>
      <p:sp>
        <p:nvSpPr>
          <p:cNvPr id="10" name="Rectangle 2"/>
          <p:cNvSpPr>
            <a:spLocks noChangeArrowheads="1"/>
          </p:cNvSpPr>
          <p:nvPr/>
        </p:nvSpPr>
        <p:spPr bwMode="auto">
          <a:xfrm>
            <a:off x="1553496" y="283112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1" name="Объект 10"/>
          <p:cNvGraphicFramePr>
            <a:graphicFrameLocks noChangeAspect="1"/>
          </p:cNvGraphicFramePr>
          <p:nvPr>
            <p:extLst>
              <p:ext uri="{D42A27DB-BD31-4B8C-83A1-F6EECF244321}">
                <p14:modId xmlns:p14="http://schemas.microsoft.com/office/powerpoint/2010/main" val="135087874"/>
              </p:ext>
            </p:extLst>
          </p:nvPr>
        </p:nvGraphicFramePr>
        <p:xfrm>
          <a:off x="708864" y="3386595"/>
          <a:ext cx="9682162" cy="396875"/>
        </p:xfrm>
        <a:graphic>
          <a:graphicData uri="http://schemas.openxmlformats.org/presentationml/2006/ole">
            <mc:AlternateContent xmlns:mc="http://schemas.openxmlformats.org/markup-compatibility/2006">
              <mc:Choice xmlns:v="urn:schemas-microsoft-com:vml" Requires="v">
                <p:oleObj name="Equation" r:id="rId6" imgW="5740200" imgH="241200" progId="Equation.DSMT4">
                  <p:embed/>
                </p:oleObj>
              </mc:Choice>
              <mc:Fallback>
                <p:oleObj name="Equation" r:id="rId6" imgW="5740200" imgH="241200" progId="Equation.DSMT4">
                  <p:embed/>
                  <p:pic>
                    <p:nvPicPr>
                      <p:cNvPr id="0" name="Object 1"/>
                      <p:cNvPicPr>
                        <a:picLocks noChangeAspect="1" noChangeArrowheads="1"/>
                      </p:cNvPicPr>
                      <p:nvPr/>
                    </p:nvPicPr>
                    <p:blipFill>
                      <a:blip r:embed="rId7"/>
                      <a:srcRect/>
                      <a:stretch>
                        <a:fillRect/>
                      </a:stretch>
                    </p:blipFill>
                    <p:spPr bwMode="auto">
                      <a:xfrm>
                        <a:off x="708864" y="3386595"/>
                        <a:ext cx="9682162" cy="396875"/>
                      </a:xfrm>
                      <a:prstGeom prst="rect">
                        <a:avLst/>
                      </a:prstGeom>
                      <a:noFill/>
                    </p:spPr>
                  </p:pic>
                </p:oleObj>
              </mc:Fallback>
            </mc:AlternateContent>
          </a:graphicData>
        </a:graphic>
      </p:graphicFrame>
      <p:graphicFrame>
        <p:nvGraphicFramePr>
          <p:cNvPr id="2" name="Объект 1"/>
          <p:cNvGraphicFramePr>
            <a:graphicFrameLocks noChangeAspect="1"/>
          </p:cNvGraphicFramePr>
          <p:nvPr>
            <p:extLst>
              <p:ext uri="{D42A27DB-BD31-4B8C-83A1-F6EECF244321}">
                <p14:modId xmlns:p14="http://schemas.microsoft.com/office/powerpoint/2010/main" val="3549393907"/>
              </p:ext>
            </p:extLst>
          </p:nvPr>
        </p:nvGraphicFramePr>
        <p:xfrm>
          <a:off x="3913415" y="2878639"/>
          <a:ext cx="2610802" cy="397296"/>
        </p:xfrm>
        <a:graphic>
          <a:graphicData uri="http://schemas.openxmlformats.org/presentationml/2006/ole">
            <mc:AlternateContent xmlns:mc="http://schemas.openxmlformats.org/markup-compatibility/2006">
              <mc:Choice xmlns:v="urn:schemas-microsoft-com:vml" Requires="v">
                <p:oleObj name="Equation" r:id="rId8" imgW="1752480" imgH="266400" progId="Equation.DSMT4">
                  <p:embed/>
                </p:oleObj>
              </mc:Choice>
              <mc:Fallback>
                <p:oleObj name="Equation" r:id="rId8" imgW="1752480" imgH="266400" progId="Equation.DSMT4">
                  <p:embed/>
                  <p:pic>
                    <p:nvPicPr>
                      <p:cNvPr id="0" name=""/>
                      <p:cNvPicPr/>
                      <p:nvPr/>
                    </p:nvPicPr>
                    <p:blipFill>
                      <a:blip r:embed="rId9"/>
                      <a:stretch>
                        <a:fillRect/>
                      </a:stretch>
                    </p:blipFill>
                    <p:spPr>
                      <a:xfrm>
                        <a:off x="3913415" y="2878639"/>
                        <a:ext cx="2610802" cy="397296"/>
                      </a:xfrm>
                      <a:prstGeom prst="rect">
                        <a:avLst/>
                      </a:prstGeom>
                    </p:spPr>
                  </p:pic>
                </p:oleObj>
              </mc:Fallback>
            </mc:AlternateContent>
          </a:graphicData>
        </a:graphic>
      </p:graphicFrame>
    </p:spTree>
    <p:extLst>
      <p:ext uri="{BB962C8B-B14F-4D97-AF65-F5344CB8AC3E}">
        <p14:creationId xmlns:p14="http://schemas.microsoft.com/office/powerpoint/2010/main" val="1444847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4000">
              <a:schemeClr val="accent1">
                <a:lumMod val="5000"/>
                <a:lumOff val="95000"/>
              </a:schemeClr>
            </a:gs>
            <a:gs pos="49000">
              <a:schemeClr val="accent1">
                <a:lumMod val="45000"/>
                <a:lumOff val="55000"/>
              </a:schemeClr>
            </a:gs>
            <a:gs pos="28000">
              <a:srgbClr val="FFFFCC"/>
            </a:gs>
            <a:gs pos="64000">
              <a:srgbClr val="FFFFCC"/>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40993" y="1252809"/>
            <a:ext cx="6394263" cy="3648288"/>
          </a:xfrm>
          <a:prstGeom prst="rect">
            <a:avLst/>
          </a:prstGeom>
        </p:spPr>
      </p:pic>
      <p:sp>
        <p:nvSpPr>
          <p:cNvPr id="3" name="TextBox 2"/>
          <p:cNvSpPr txBox="1"/>
          <p:nvPr/>
        </p:nvSpPr>
        <p:spPr>
          <a:xfrm>
            <a:off x="2467897" y="383458"/>
            <a:ext cx="5938683"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Distribution of spin accumulation in FM layer</a:t>
            </a:r>
            <a:endParaRPr lang="ru-RU"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5758951" y="5212208"/>
            <a:ext cx="6353149" cy="432619"/>
          </a:xfrm>
          <a:prstGeom prst="rect">
            <a:avLst/>
          </a:prstGeom>
        </p:spPr>
      </p:pic>
      <p:pic>
        <p:nvPicPr>
          <p:cNvPr id="5" name="Рисунок 4"/>
          <p:cNvPicPr>
            <a:picLocks noChangeAspect="1"/>
          </p:cNvPicPr>
          <p:nvPr/>
        </p:nvPicPr>
        <p:blipFill>
          <a:blip r:embed="rId4"/>
          <a:stretch>
            <a:fillRect/>
          </a:stretch>
        </p:blipFill>
        <p:spPr>
          <a:xfrm>
            <a:off x="6329923" y="5914558"/>
            <a:ext cx="5211203" cy="323283"/>
          </a:xfrm>
          <a:prstGeom prst="rect">
            <a:avLst/>
          </a:prstGeom>
        </p:spPr>
      </p:pic>
      <p:graphicFrame>
        <p:nvGraphicFramePr>
          <p:cNvPr id="6" name="Объект 5"/>
          <p:cNvGraphicFramePr>
            <a:graphicFrameLocks noChangeAspect="1"/>
          </p:cNvGraphicFramePr>
          <p:nvPr>
            <p:extLst>
              <p:ext uri="{D42A27DB-BD31-4B8C-83A1-F6EECF244321}">
                <p14:modId xmlns:p14="http://schemas.microsoft.com/office/powerpoint/2010/main" val="4085053020"/>
              </p:ext>
            </p:extLst>
          </p:nvPr>
        </p:nvGraphicFramePr>
        <p:xfrm>
          <a:off x="7800258" y="993410"/>
          <a:ext cx="1462088" cy="611187"/>
        </p:xfrm>
        <a:graphic>
          <a:graphicData uri="http://schemas.openxmlformats.org/presentationml/2006/ole">
            <mc:AlternateContent xmlns:mc="http://schemas.openxmlformats.org/markup-compatibility/2006">
              <mc:Choice xmlns:v="urn:schemas-microsoft-com:vml" Requires="v">
                <p:oleObj name="Equation" r:id="rId5" imgW="609480" imgH="253800" progId="Equation.DSMT4">
                  <p:embed/>
                </p:oleObj>
              </mc:Choice>
              <mc:Fallback>
                <p:oleObj name="Equation" r:id="rId5" imgW="609480" imgH="253800" progId="Equation.DSMT4">
                  <p:embed/>
                  <p:pic>
                    <p:nvPicPr>
                      <p:cNvPr id="0" name=""/>
                      <p:cNvPicPr/>
                      <p:nvPr/>
                    </p:nvPicPr>
                    <p:blipFill>
                      <a:blip r:embed="rId6"/>
                      <a:stretch>
                        <a:fillRect/>
                      </a:stretch>
                    </p:blipFill>
                    <p:spPr>
                      <a:xfrm>
                        <a:off x="7800258" y="993410"/>
                        <a:ext cx="1462088" cy="611187"/>
                      </a:xfrm>
                      <a:prstGeom prst="rect">
                        <a:avLst/>
                      </a:prstGeom>
                    </p:spPr>
                  </p:pic>
                </p:oleObj>
              </mc:Fallback>
            </mc:AlternateContent>
          </a:graphicData>
        </a:graphic>
      </p:graphicFrame>
      <p:sp>
        <p:nvSpPr>
          <p:cNvPr id="7" name="TextBox 6"/>
          <p:cNvSpPr txBox="1"/>
          <p:nvPr/>
        </p:nvSpPr>
        <p:spPr>
          <a:xfrm>
            <a:off x="7618863" y="1645792"/>
            <a:ext cx="4493237" cy="2862322"/>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We can estimate effective field in the direction perpendicular to the initial magnetization of FM layer by formula </a:t>
            </a:r>
            <a:r>
              <a:rPr lang="en-US" i="1" dirty="0" err="1">
                <a:latin typeface="Times New Roman" panose="02020603050405020304" pitchFamily="18" charset="0"/>
                <a:cs typeface="Times New Roman" panose="02020603050405020304" pitchFamily="18" charset="0"/>
              </a:rPr>
              <a:t>H</a:t>
            </a:r>
            <a:r>
              <a:rPr lang="en-US" baseline="-25000" dirty="0" err="1">
                <a:latin typeface="Times New Roman" panose="02020603050405020304" pitchFamily="18" charset="0"/>
                <a:cs typeface="Times New Roman" panose="02020603050405020304" pitchFamily="18" charset="0"/>
              </a:rPr>
              <a:t>eff</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J</a:t>
            </a:r>
            <a:r>
              <a:rPr lang="en-US" dirty="0">
                <a:latin typeface="Times New Roman" panose="02020603050405020304" pitchFamily="18" charset="0"/>
                <a:cs typeface="Times New Roman" panose="02020603050405020304" pitchFamily="18" charset="0"/>
                <a:sym typeface="Mathematica1" panose="05000502060100000001" pitchFamily="2" charset="2"/>
              </a:rPr>
              <a:t></a:t>
            </a:r>
            <a:r>
              <a:rPr lang="en-US" i="1" dirty="0">
                <a:latin typeface="Times New Roman" panose="02020603050405020304" pitchFamily="18" charset="0"/>
                <a:cs typeface="Times New Roman" panose="02020603050405020304" pitchFamily="18" charset="0"/>
                <a:sym typeface="Mathematica1" panose="05000502060100000001" pitchFamily="2" charset="2"/>
              </a:rPr>
              <a:t>M</a:t>
            </a:r>
            <a:r>
              <a:rPr lang="en-US" sz="2000" baseline="-25000" dirty="0">
                <a:latin typeface="Times New Roman" panose="02020603050405020304" pitchFamily="18" charset="0"/>
                <a:cs typeface="Times New Roman" panose="02020603050405020304" pitchFamily="18" charset="0"/>
                <a:sym typeface="Mathematica3" panose="00000400000000000000" pitchFamily="2" charset="2"/>
              </a:rPr>
              <a:t></a:t>
            </a:r>
            <a:r>
              <a:rPr lang="en-US" dirty="0">
                <a:latin typeface="Times New Roman" panose="02020603050405020304" pitchFamily="18" charset="0"/>
                <a:cs typeface="Times New Roman" panose="02020603050405020304" pitchFamily="18" charset="0"/>
                <a:sym typeface="Mathematica1" panose="05000502060100000001" pitchFamily="2" charset="2"/>
              </a:rPr>
              <a:t>/</a:t>
            </a:r>
            <a:r>
              <a:rPr lang="el-GR" dirty="0">
                <a:latin typeface="Times New Roman" panose="02020603050405020304" pitchFamily="18" charset="0"/>
                <a:cs typeface="Times New Roman" panose="02020603050405020304" pitchFamily="18" charset="0"/>
                <a:sym typeface="Mathematica1" panose="05000502060100000001" pitchFamily="2" charset="2"/>
              </a:rPr>
              <a:t>μ</a:t>
            </a:r>
            <a:r>
              <a:rPr lang="en-US" baseline="-25000" dirty="0">
                <a:latin typeface="Times New Roman" panose="02020603050405020304" pitchFamily="18" charset="0"/>
                <a:cs typeface="Times New Roman" panose="02020603050405020304" pitchFamily="18" charset="0"/>
                <a:sym typeface="Mathematica1" panose="05000502060100000001" pitchFamily="2" charset="2"/>
              </a:rPr>
              <a:t>B</a:t>
            </a:r>
            <a:r>
              <a:rPr lang="en-US" dirty="0">
                <a:latin typeface="Times New Roman" panose="02020603050405020304" pitchFamily="18" charset="0"/>
                <a:cs typeface="Times New Roman" panose="02020603050405020304" pitchFamily="18" charset="0"/>
              </a:rPr>
              <a:t>. Taking into account that we get </a:t>
            </a:r>
            <a:r>
              <a:rPr lang="en-US" dirty="0">
                <a:latin typeface="Times New Roman" panose="02020603050405020304" pitchFamily="18" charset="0"/>
                <a:cs typeface="Times New Roman" panose="02020603050405020304" pitchFamily="18" charset="0"/>
                <a:sym typeface="Mathematica1" panose="05000502060100000001" pitchFamily="2" charset="2"/>
              </a:rPr>
              <a:t></a:t>
            </a:r>
            <a:r>
              <a:rPr lang="en-US" i="1" dirty="0">
                <a:latin typeface="Times New Roman" panose="02020603050405020304" pitchFamily="18" charset="0"/>
                <a:cs typeface="Times New Roman" panose="02020603050405020304" pitchFamily="18" charset="0"/>
              </a:rPr>
              <a:t>M</a:t>
            </a:r>
            <a:r>
              <a:rPr lang="en-US" sz="2000" baseline="-25000" dirty="0">
                <a:latin typeface="Times New Roman" panose="02020603050405020304" pitchFamily="18" charset="0"/>
                <a:cs typeface="Times New Roman" panose="02020603050405020304" pitchFamily="18" charset="0"/>
                <a:sym typeface="Mathematica3" panose="00000400000000000000" pitchFamily="2" charset="2"/>
              </a:rPr>
              <a:t></a:t>
            </a:r>
            <a:r>
              <a:rPr lang="en-US" dirty="0">
                <a:latin typeface="Times New Roman" panose="02020603050405020304" pitchFamily="18" charset="0"/>
                <a:cs typeface="Times New Roman" panose="02020603050405020304" pitchFamily="18" charset="0"/>
                <a:sym typeface="Mathematica1" panose="05000502060100000001" pitchFamily="2" charset="2"/>
              </a:rPr>
              <a:t> </a:t>
            </a:r>
            <a:r>
              <a:rPr lang="en-US" dirty="0">
                <a:latin typeface="Times New Roman" panose="02020603050405020304" pitchFamily="18" charset="0"/>
                <a:cs typeface="Times New Roman" panose="02020603050405020304" pitchFamily="18" charset="0"/>
              </a:rPr>
              <a:t>as large as in our calculations, we estimate </a:t>
            </a:r>
            <a:r>
              <a:rPr lang="en-US" i="1" dirty="0" err="1">
                <a:latin typeface="Times New Roman" panose="02020603050405020304" pitchFamily="18" charset="0"/>
                <a:cs typeface="Times New Roman" panose="02020603050405020304" pitchFamily="18" charset="0"/>
              </a:rPr>
              <a:t>H</a:t>
            </a:r>
            <a:r>
              <a:rPr lang="en-US" i="1" baseline="-25000" dirty="0" err="1">
                <a:latin typeface="Times New Roman" panose="02020603050405020304" pitchFamily="18" charset="0"/>
                <a:cs typeface="Times New Roman" panose="02020603050405020304" pitchFamily="18" charset="0"/>
              </a:rPr>
              <a:t>eff</a:t>
            </a:r>
            <a:r>
              <a:rPr lang="en-US" dirty="0">
                <a:latin typeface="Times New Roman" panose="02020603050405020304" pitchFamily="18" charset="0"/>
                <a:cs typeface="Times New Roman" panose="02020603050405020304" pitchFamily="18" charset="0"/>
              </a:rPr>
              <a:t> as 2‧10</a:t>
            </a:r>
            <a:r>
              <a:rPr lang="en-US" baseline="30000"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 G. This field is of the same order as that in the estimation in the work [</a:t>
            </a:r>
            <a:r>
              <a:rPr lang="en-US" dirty="0"/>
              <a:t>A. </a:t>
            </a:r>
            <a:r>
              <a:rPr lang="en-US" dirty="0" err="1"/>
              <a:t>Manchon</a:t>
            </a:r>
            <a:r>
              <a:rPr lang="en-US" dirty="0"/>
              <a:t> and </a:t>
            </a:r>
            <a:r>
              <a:rPr lang="en-US" dirty="0" err="1"/>
              <a:t>S.Zhang</a:t>
            </a:r>
            <a:r>
              <a:rPr lang="en-US" dirty="0"/>
              <a:t>, Physical Review B 79, 094422 </a:t>
            </a:r>
            <a:r>
              <a:rPr lang="ru-RU" dirty="0"/>
              <a:t>(2009)</a:t>
            </a:r>
            <a:r>
              <a:rPr lang="en-US" dirty="0">
                <a:latin typeface="Times New Roman" panose="02020603050405020304" pitchFamily="18" charset="0"/>
                <a:cs typeface="Times New Roman" panose="02020603050405020304" pitchFamily="18" charset="0"/>
              </a:rPr>
              <a:t>], so, the magnetization switching can be realized in such two-layer system.</a:t>
            </a:r>
            <a:endParaRPr lang="ru-RU" dirty="0">
              <a:latin typeface="Times New Roman" panose="02020603050405020304" pitchFamily="18" charset="0"/>
              <a:cs typeface="Times New Roman" panose="02020603050405020304" pitchFamily="18" charset="0"/>
            </a:endParaRPr>
          </a:p>
        </p:txBody>
      </p:sp>
      <p:graphicFrame>
        <p:nvGraphicFramePr>
          <p:cNvPr id="9" name="Объект 8"/>
          <p:cNvGraphicFramePr>
            <a:graphicFrameLocks noChangeAspect="1"/>
          </p:cNvGraphicFramePr>
          <p:nvPr>
            <p:extLst>
              <p:ext uri="{D42A27DB-BD31-4B8C-83A1-F6EECF244321}">
                <p14:modId xmlns:p14="http://schemas.microsoft.com/office/powerpoint/2010/main" val="1038693915"/>
              </p:ext>
            </p:extLst>
          </p:nvPr>
        </p:nvGraphicFramePr>
        <p:xfrm>
          <a:off x="8092027" y="4627168"/>
          <a:ext cx="2525666" cy="338809"/>
        </p:xfrm>
        <a:graphic>
          <a:graphicData uri="http://schemas.openxmlformats.org/presentationml/2006/ole">
            <mc:AlternateContent xmlns:mc="http://schemas.openxmlformats.org/markup-compatibility/2006">
              <mc:Choice xmlns:v="urn:schemas-microsoft-com:vml" Requires="v">
                <p:oleObj name="Equation" r:id="rId7" imgW="1511280" imgH="203040" progId="Equation.DSMT4">
                  <p:embed/>
                </p:oleObj>
              </mc:Choice>
              <mc:Fallback>
                <p:oleObj name="Equation" r:id="rId7" imgW="1511280" imgH="203040" progId="Equation.DSMT4">
                  <p:embed/>
                  <p:pic>
                    <p:nvPicPr>
                      <p:cNvPr id="0" name=""/>
                      <p:cNvPicPr>
                        <a:picLocks noChangeAspect="1" noChangeArrowheads="1"/>
                      </p:cNvPicPr>
                      <p:nvPr/>
                    </p:nvPicPr>
                    <p:blipFill>
                      <a:blip r:embed="rId8"/>
                      <a:srcRect/>
                      <a:stretch>
                        <a:fillRect/>
                      </a:stretch>
                    </p:blipFill>
                    <p:spPr bwMode="auto">
                      <a:xfrm>
                        <a:off x="8092027" y="4627168"/>
                        <a:ext cx="2525666" cy="338809"/>
                      </a:xfrm>
                      <a:prstGeom prst="rect">
                        <a:avLst/>
                      </a:prstGeom>
                      <a:noFill/>
                    </p:spPr>
                  </p:pic>
                </p:oleObj>
              </mc:Fallback>
            </mc:AlternateContent>
          </a:graphicData>
        </a:graphic>
      </p:graphicFrame>
      <p:sp>
        <p:nvSpPr>
          <p:cNvPr id="8" name="TextBox 7">
            <a:extLst>
              <a:ext uri="{FF2B5EF4-FFF2-40B4-BE49-F238E27FC236}">
                <a16:creationId xmlns:a16="http://schemas.microsoft.com/office/drawing/2014/main" id="{3B2FE6E4-AB4F-7E75-4EF6-3A371F63FB33}"/>
              </a:ext>
            </a:extLst>
          </p:cNvPr>
          <p:cNvSpPr txBox="1"/>
          <p:nvPr/>
        </p:nvSpPr>
        <p:spPr>
          <a:xfrm>
            <a:off x="703585" y="5244717"/>
            <a:ext cx="2720934" cy="400110"/>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Oscillation period  </a:t>
            </a:r>
            <a:r>
              <a:rPr lang="en-US" sz="2000" dirty="0">
                <a:latin typeface="Times New Roman" panose="02020603050405020304" pitchFamily="18" charset="0"/>
                <a:cs typeface="Times New Roman" panose="02020603050405020304" pitchFamily="18" charset="0"/>
                <a:sym typeface="Mathematica1" panose="05000502060100000001" pitchFamily="2" charset="2"/>
              </a:rPr>
              <a:t> </a:t>
            </a:r>
            <a:r>
              <a:rPr lang="en-US"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graphicFrame>
        <p:nvGraphicFramePr>
          <p:cNvPr id="10" name="Объект 9">
            <a:extLst>
              <a:ext uri="{FF2B5EF4-FFF2-40B4-BE49-F238E27FC236}">
                <a16:creationId xmlns:a16="http://schemas.microsoft.com/office/drawing/2014/main" id="{804CAFA5-F4CF-A590-3C1C-9665CA2B3EEC}"/>
              </a:ext>
            </a:extLst>
          </p:cNvPr>
          <p:cNvGraphicFramePr>
            <a:graphicFrameLocks noChangeAspect="1"/>
          </p:cNvGraphicFramePr>
          <p:nvPr>
            <p:extLst>
              <p:ext uri="{D42A27DB-BD31-4B8C-83A1-F6EECF244321}">
                <p14:modId xmlns:p14="http://schemas.microsoft.com/office/powerpoint/2010/main" val="1101021851"/>
              </p:ext>
            </p:extLst>
          </p:nvPr>
        </p:nvGraphicFramePr>
        <p:xfrm>
          <a:off x="208091" y="5644827"/>
          <a:ext cx="4519612" cy="757237"/>
        </p:xfrm>
        <a:graphic>
          <a:graphicData uri="http://schemas.openxmlformats.org/presentationml/2006/ole">
            <mc:AlternateContent xmlns:mc="http://schemas.openxmlformats.org/markup-compatibility/2006">
              <mc:Choice xmlns:v="urn:schemas-microsoft-com:vml" Requires="v">
                <p:oleObj name="Equation" r:id="rId9" imgW="2806560" imgH="469800" progId="Equation.DSMT4">
                  <p:embed/>
                </p:oleObj>
              </mc:Choice>
              <mc:Fallback>
                <p:oleObj name="Equation" r:id="rId9" imgW="2806560" imgH="469800" progId="Equation.DSMT4">
                  <p:embed/>
                  <p:pic>
                    <p:nvPicPr>
                      <p:cNvPr id="12" name="Объект 11"/>
                      <p:cNvPicPr/>
                      <p:nvPr/>
                    </p:nvPicPr>
                    <p:blipFill>
                      <a:blip r:embed="rId10"/>
                      <a:stretch>
                        <a:fillRect/>
                      </a:stretch>
                    </p:blipFill>
                    <p:spPr>
                      <a:xfrm>
                        <a:off x="208091" y="5644827"/>
                        <a:ext cx="4519612" cy="757237"/>
                      </a:xfrm>
                      <a:prstGeom prst="rect">
                        <a:avLst/>
                      </a:prstGeom>
                    </p:spPr>
                  </p:pic>
                </p:oleObj>
              </mc:Fallback>
            </mc:AlternateContent>
          </a:graphicData>
        </a:graphic>
      </p:graphicFrame>
    </p:spTree>
    <p:extLst>
      <p:ext uri="{BB962C8B-B14F-4D97-AF65-F5344CB8AC3E}">
        <p14:creationId xmlns:p14="http://schemas.microsoft.com/office/powerpoint/2010/main" val="513582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6000">
              <a:schemeClr val="accent1">
                <a:lumMod val="5000"/>
                <a:lumOff val="95000"/>
              </a:schemeClr>
            </a:gs>
            <a:gs pos="49000">
              <a:schemeClr val="accent1">
                <a:lumMod val="45000"/>
                <a:lumOff val="55000"/>
              </a:schemeClr>
            </a:gs>
            <a:gs pos="19000">
              <a:srgbClr val="FFFFCC"/>
            </a:gs>
            <a:gs pos="80000">
              <a:srgbClr val="FFFFCC"/>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432619" y="216310"/>
            <a:ext cx="10196052" cy="461665"/>
          </a:xfrm>
          <a:prstGeom prst="rect">
            <a:avLst/>
          </a:prstGeom>
          <a:noFill/>
        </p:spPr>
        <p:txBody>
          <a:bodyPr wrap="square" rtlCol="0">
            <a:spAutoFit/>
          </a:bodyPr>
          <a:lstStyle/>
          <a:p>
            <a:r>
              <a:rPr lang="ru-RU" sz="2400" dirty="0">
                <a:latin typeface="Times New Roman" panose="02020603050405020304" pitchFamily="18" charset="0"/>
                <a:cs typeface="Times New Roman" panose="02020603050405020304" pitchFamily="18" charset="0"/>
                <a:sym typeface="Mathematica1" panose="05000502060100000001" pitchFamily="2" charset="2"/>
              </a:rPr>
              <a:t></a:t>
            </a:r>
            <a:r>
              <a:rPr lang="en-US" sz="2400" dirty="0">
                <a:latin typeface="Times New Roman" panose="02020603050405020304" pitchFamily="18" charset="0"/>
                <a:cs typeface="Times New Roman" panose="02020603050405020304" pitchFamily="18" charset="0"/>
                <a:sym typeface="Mathematica1" panose="05000502060100000001" pitchFamily="2" charset="2"/>
              </a:rPr>
              <a:t>M</a:t>
            </a:r>
            <a:r>
              <a:rPr lang="en-US" sz="2400" baseline="-42000" dirty="0">
                <a:latin typeface="Times New Roman" panose="02020603050405020304" pitchFamily="18" charset="0"/>
                <a:cs typeface="Times New Roman" panose="02020603050405020304" pitchFamily="18" charset="0"/>
                <a:sym typeface="Mathematica3" panose="00000400000000000000" pitchFamily="2" charset="2"/>
              </a:rPr>
              <a:t></a:t>
            </a:r>
            <a:r>
              <a:rPr lang="en-US" sz="2400" dirty="0">
                <a:latin typeface="Times New Roman" panose="02020603050405020304" pitchFamily="18" charset="0"/>
                <a:cs typeface="Times New Roman" panose="02020603050405020304" pitchFamily="18" charset="0"/>
                <a:sym typeface="Mathematica1" panose="05000502060100000001" pitchFamily="2" charset="2"/>
              </a:rPr>
              <a:t> </a:t>
            </a:r>
            <a:r>
              <a:rPr lang="en-US" sz="2000" dirty="0">
                <a:latin typeface="Times New Roman" panose="02020603050405020304" pitchFamily="18" charset="0"/>
                <a:cs typeface="Times New Roman" panose="02020603050405020304" pitchFamily="18" charset="0"/>
                <a:sym typeface="Mathematica1" panose="05000502060100000001" pitchFamily="2" charset="2"/>
              </a:rPr>
              <a:t>as the function of magnetization angle </a:t>
            </a:r>
            <a:r>
              <a:rPr lang="el-GR" sz="2000" i="1" dirty="0">
                <a:latin typeface="Times New Roman" panose="02020603050405020304" pitchFamily="18" charset="0"/>
                <a:cs typeface="Times New Roman" panose="02020603050405020304" pitchFamily="18" charset="0"/>
                <a:sym typeface="Mathematica1" panose="05000502060100000001" pitchFamily="2" charset="2"/>
              </a:rPr>
              <a:t>φ</a:t>
            </a:r>
            <a:r>
              <a:rPr lang="en-US" sz="2000" dirty="0">
                <a:latin typeface="Times New Roman" panose="02020603050405020304" pitchFamily="18" charset="0"/>
                <a:cs typeface="Times New Roman" panose="02020603050405020304" pitchFamily="18" charset="0"/>
                <a:sym typeface="Mathematica1" panose="05000502060100000001" pitchFamily="2" charset="2"/>
              </a:rPr>
              <a:t>.</a:t>
            </a:r>
            <a:endParaRPr lang="ru-RU" sz="2000" dirty="0">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ChangeAspect="1"/>
          </p:cNvGraphicFramePr>
          <p:nvPr>
            <p:extLst>
              <p:ext uri="{D42A27DB-BD31-4B8C-83A1-F6EECF244321}">
                <p14:modId xmlns:p14="http://schemas.microsoft.com/office/powerpoint/2010/main" val="2617082568"/>
              </p:ext>
            </p:extLst>
          </p:nvPr>
        </p:nvGraphicFramePr>
        <p:xfrm>
          <a:off x="6413115" y="957356"/>
          <a:ext cx="4789487" cy="817562"/>
        </p:xfrm>
        <a:graphic>
          <a:graphicData uri="http://schemas.openxmlformats.org/presentationml/2006/ole">
            <mc:AlternateContent xmlns:mc="http://schemas.openxmlformats.org/markup-compatibility/2006">
              <mc:Choice xmlns:v="urn:schemas-microsoft-com:vml" Requires="v">
                <p:oleObj name="Equation" r:id="rId2" imgW="2666880" imgH="457200" progId="Equation.DSMT4">
                  <p:embed/>
                </p:oleObj>
              </mc:Choice>
              <mc:Fallback>
                <p:oleObj name="Equation" r:id="rId2" imgW="2666880" imgH="457200" progId="Equation.DSMT4">
                  <p:embed/>
                  <p:pic>
                    <p:nvPicPr>
                      <p:cNvPr id="0" name=""/>
                      <p:cNvPicPr/>
                      <p:nvPr/>
                    </p:nvPicPr>
                    <p:blipFill>
                      <a:blip r:embed="rId3"/>
                      <a:stretch>
                        <a:fillRect/>
                      </a:stretch>
                    </p:blipFill>
                    <p:spPr>
                      <a:xfrm>
                        <a:off x="6413115" y="957356"/>
                        <a:ext cx="4789487" cy="817562"/>
                      </a:xfrm>
                      <a:prstGeom prst="rect">
                        <a:avLst/>
                      </a:prstGeom>
                    </p:spPr>
                  </p:pic>
                </p:oleObj>
              </mc:Fallback>
            </mc:AlternateContent>
          </a:graphicData>
        </a:graphic>
      </p:graphicFrame>
      <p:sp>
        <p:nvSpPr>
          <p:cNvPr id="6" name="TextBox 5"/>
          <p:cNvSpPr txBox="1"/>
          <p:nvPr/>
        </p:nvSpPr>
        <p:spPr>
          <a:xfrm>
            <a:off x="6846888" y="2281084"/>
            <a:ext cx="5217398" cy="3139321"/>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When there are no anisotropy axes in </a:t>
            </a:r>
            <a:r>
              <a:rPr lang="en-US" dirty="0" err="1">
                <a:latin typeface="Times New Roman" panose="02020603050405020304" pitchFamily="18" charset="0"/>
                <a:cs typeface="Times New Roman" panose="02020603050405020304" pitchFamily="18" charset="0"/>
              </a:rPr>
              <a:t>ferromagnet</a:t>
            </a:r>
            <a:r>
              <a:rPr lang="en-US" dirty="0">
                <a:latin typeface="Times New Roman" panose="02020603050405020304" pitchFamily="18" charset="0"/>
                <a:cs typeface="Times New Roman" panose="02020603050405020304" pitchFamily="18" charset="0"/>
              </a:rPr>
              <a:t>, those values of </a:t>
            </a:r>
            <a:r>
              <a:rPr lang="el-GR" i="1"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 for which </a:t>
            </a:r>
            <a:r>
              <a:rPr lang="en-US" dirty="0">
                <a:latin typeface="Times New Roman" panose="02020603050405020304" pitchFamily="18" charset="0"/>
                <a:cs typeface="Times New Roman" panose="02020603050405020304" pitchFamily="18" charset="0"/>
                <a:sym typeface="Mathematica1" panose="05000502060100000001" pitchFamily="2" charset="2"/>
              </a:rPr>
              <a:t></a:t>
            </a:r>
            <a:r>
              <a:rPr lang="en-US" i="1" dirty="0">
                <a:latin typeface="Times New Roman" panose="02020603050405020304" pitchFamily="18" charset="0"/>
                <a:cs typeface="Times New Roman" panose="02020603050405020304" pitchFamily="18" charset="0"/>
                <a:sym typeface="Mathematica1" panose="05000502060100000001" pitchFamily="2" charset="2"/>
              </a:rPr>
              <a:t>M</a:t>
            </a:r>
            <a:r>
              <a:rPr lang="en-US" baseline="-25000" dirty="0">
                <a:latin typeface="Times New Roman" panose="02020603050405020304" pitchFamily="18" charset="0"/>
                <a:cs typeface="Times New Roman" panose="02020603050405020304" pitchFamily="18" charset="0"/>
                <a:sym typeface="Mathematica3" panose="00000400000000000000" pitchFamily="2" charset="2"/>
              </a:rPr>
              <a:t></a:t>
            </a:r>
            <a:r>
              <a:rPr lang="en-US" dirty="0">
                <a:latin typeface="Times New Roman" panose="02020603050405020304" pitchFamily="18" charset="0"/>
                <a:cs typeface="Times New Roman" panose="02020603050405020304" pitchFamily="18" charset="0"/>
                <a:sym typeface="Mathematica1" panose="05000502060100000001" pitchFamily="2" charset="2"/>
              </a:rPr>
              <a:t>=0</a:t>
            </a:r>
            <a:r>
              <a:rPr lang="en-US" dirty="0">
                <a:latin typeface="Times New Roman" panose="02020603050405020304" pitchFamily="18" charset="0"/>
                <a:cs typeface="Times New Roman" panose="02020603050405020304" pitchFamily="18" charset="0"/>
              </a:rPr>
              <a:t> can be considered as preferential directions of magnetization. Therefore, SOC together with the applied bias lead to the appearance of effective easy axes. Indeed, nonzero spin-accumulation in the direction perpendicular to the initial magnetization results in precession (the precession can be described by Landau-</a:t>
            </a:r>
            <a:r>
              <a:rPr lang="en-US" dirty="0" err="1">
                <a:latin typeface="Times New Roman" panose="02020603050405020304" pitchFamily="18" charset="0"/>
                <a:cs typeface="Times New Roman" panose="02020603050405020304" pitchFamily="18" charset="0"/>
              </a:rPr>
              <a:t>Lifshitz</a:t>
            </a:r>
            <a:r>
              <a:rPr lang="en-US" dirty="0">
                <a:latin typeface="Times New Roman" panose="02020603050405020304" pitchFamily="18" charset="0"/>
                <a:cs typeface="Times New Roman" panose="02020603050405020304" pitchFamily="18" charset="0"/>
              </a:rPr>
              <a:t> equation) which goes on until angle </a:t>
            </a:r>
            <a:r>
              <a:rPr lang="en-US" i="1"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 reaches the value for which the perpendicular component is absent.</a:t>
            </a:r>
            <a:endParaRPr lang="ru-RU"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4"/>
          <a:stretch>
            <a:fillRect/>
          </a:stretch>
        </p:blipFill>
        <p:spPr>
          <a:xfrm>
            <a:off x="432619" y="843313"/>
            <a:ext cx="5225571" cy="4671015"/>
          </a:xfrm>
          <a:prstGeom prst="rect">
            <a:avLst/>
          </a:prstGeom>
        </p:spPr>
      </p:pic>
    </p:spTree>
    <p:extLst>
      <p:ext uri="{BB962C8B-B14F-4D97-AF65-F5344CB8AC3E}">
        <p14:creationId xmlns:p14="http://schemas.microsoft.com/office/powerpoint/2010/main" val="157181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6000">
              <a:schemeClr val="accent1">
                <a:lumMod val="5000"/>
                <a:lumOff val="95000"/>
              </a:schemeClr>
            </a:gs>
            <a:gs pos="49000">
              <a:schemeClr val="accent1">
                <a:lumMod val="45000"/>
                <a:lumOff val="55000"/>
              </a:schemeClr>
            </a:gs>
            <a:gs pos="19000">
              <a:srgbClr val="FFFFCC"/>
            </a:gs>
            <a:gs pos="80000">
              <a:srgbClr val="FFFFCC"/>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295127"/>
            <a:ext cx="6715431" cy="4805789"/>
          </a:xfrm>
          <a:prstGeom prst="rect">
            <a:avLst/>
          </a:prstGeom>
        </p:spPr>
      </p:pic>
      <p:sp>
        <p:nvSpPr>
          <p:cNvPr id="3" name="TextBox 2"/>
          <p:cNvSpPr txBox="1"/>
          <p:nvPr/>
        </p:nvSpPr>
        <p:spPr>
          <a:xfrm>
            <a:off x="0" y="367934"/>
            <a:ext cx="7452852"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Dependence of </a:t>
            </a:r>
            <a:r>
              <a:rPr lang="en-US" sz="2000" dirty="0">
                <a:latin typeface="Times New Roman" panose="02020603050405020304" pitchFamily="18" charset="0"/>
                <a:cs typeface="Times New Roman" panose="02020603050405020304" pitchFamily="18" charset="0"/>
                <a:sym typeface="Mathematica1" panose="05000502060100000001" pitchFamily="2" charset="2"/>
              </a:rPr>
              <a:t></a:t>
            </a:r>
            <a:r>
              <a:rPr lang="en-US" sz="2000" dirty="0">
                <a:latin typeface="Times New Roman" panose="02020603050405020304" pitchFamily="18" charset="0"/>
                <a:cs typeface="Times New Roman" panose="02020603050405020304" pitchFamily="18" charset="0"/>
              </a:rPr>
              <a:t>M</a:t>
            </a:r>
            <a:r>
              <a:rPr lang="en-US" sz="2000" baseline="-34000" dirty="0">
                <a:latin typeface="Times New Roman" panose="02020603050405020304" pitchFamily="18" charset="0"/>
                <a:cs typeface="Times New Roman" panose="02020603050405020304" pitchFamily="18" charset="0"/>
                <a:sym typeface="Mathematica3" panose="00000400000000000000" pitchFamily="2" charset="2"/>
              </a:rPr>
              <a:t></a:t>
            </a:r>
            <a:r>
              <a:rPr lang="en-US" sz="2000" dirty="0">
                <a:latin typeface="Times New Roman" panose="02020603050405020304" pitchFamily="18" charset="0"/>
                <a:cs typeface="Times New Roman" panose="02020603050405020304" pitchFamily="18" charset="0"/>
                <a:sym typeface="Mathematica1" panose="05000502060100000001" pitchFamily="2" charset="2"/>
              </a:rPr>
              <a:t> on </a:t>
            </a:r>
            <a:r>
              <a:rPr lang="el-GR" sz="2000" dirty="0">
                <a:latin typeface="Times New Roman" panose="02020603050405020304" pitchFamily="18" charset="0"/>
                <a:cs typeface="Times New Roman" panose="02020603050405020304" pitchFamily="18" charset="0"/>
                <a:sym typeface="Mathematica1" panose="05000502060100000001" pitchFamily="2" charset="2"/>
              </a:rPr>
              <a:t>λ</a:t>
            </a:r>
            <a:r>
              <a:rPr lang="en-US" sz="2000" baseline="-25000" dirty="0">
                <a:latin typeface="Times New Roman" panose="02020603050405020304" pitchFamily="18" charset="0"/>
                <a:cs typeface="Times New Roman" panose="02020603050405020304" pitchFamily="18" charset="0"/>
                <a:sym typeface="Mathematica1" panose="05000502060100000001" pitchFamily="2" charset="2"/>
              </a:rPr>
              <a:t>R</a:t>
            </a:r>
            <a:r>
              <a:rPr lang="en-US" sz="2000" dirty="0">
                <a:latin typeface="Times New Roman" panose="02020603050405020304" pitchFamily="18" charset="0"/>
                <a:cs typeface="Times New Roman" panose="02020603050405020304" pitchFamily="18" charset="0"/>
                <a:sym typeface="Mathematica1" panose="05000502060100000001" pitchFamily="2" charset="2"/>
              </a:rPr>
              <a:t> and </a:t>
            </a:r>
            <a:r>
              <a:rPr lang="el-GR" sz="2000" dirty="0">
                <a:latin typeface="Times New Roman" panose="02020603050405020304" pitchFamily="18" charset="0"/>
                <a:cs typeface="Times New Roman" panose="02020603050405020304" pitchFamily="18" charset="0"/>
                <a:sym typeface="Mathematica1" panose="05000502060100000001" pitchFamily="2" charset="2"/>
              </a:rPr>
              <a:t>λ</a:t>
            </a:r>
            <a:r>
              <a:rPr lang="en-US" sz="2000" baseline="-25000" dirty="0">
                <a:latin typeface="Times New Roman" panose="02020603050405020304" pitchFamily="18" charset="0"/>
                <a:cs typeface="Times New Roman" panose="02020603050405020304" pitchFamily="18" charset="0"/>
                <a:sym typeface="Mathematica1" panose="05000502060100000001" pitchFamily="2" charset="2"/>
              </a:rPr>
              <a:t>D</a:t>
            </a:r>
            <a:r>
              <a:rPr lang="en-US" sz="2000" dirty="0">
                <a:latin typeface="Times New Roman" panose="02020603050405020304" pitchFamily="18" charset="0"/>
                <a:cs typeface="Times New Roman" panose="02020603050405020304" pitchFamily="18" charset="0"/>
                <a:sym typeface="Mathematica1" panose="05000502060100000001" pitchFamily="2" charset="2"/>
              </a:rPr>
              <a:t> such that |</a:t>
            </a:r>
            <a:r>
              <a:rPr lang="el-GR" sz="2000" dirty="0">
                <a:latin typeface="Times New Roman" panose="02020603050405020304" pitchFamily="18" charset="0"/>
                <a:cs typeface="Times New Roman" panose="02020603050405020304" pitchFamily="18" charset="0"/>
                <a:sym typeface="Mathematica1" panose="05000502060100000001" pitchFamily="2" charset="2"/>
              </a:rPr>
              <a:t> λ</a:t>
            </a:r>
            <a:r>
              <a:rPr lang="en-US" sz="2000" baseline="-25000" dirty="0">
                <a:latin typeface="Times New Roman" panose="02020603050405020304" pitchFamily="18" charset="0"/>
                <a:cs typeface="Times New Roman" panose="02020603050405020304" pitchFamily="18" charset="0"/>
                <a:sym typeface="Mathematica1" panose="05000502060100000001" pitchFamily="2" charset="2"/>
              </a:rPr>
              <a:t>R</a:t>
            </a:r>
            <a:r>
              <a:rPr lang="en-US" sz="2000" dirty="0">
                <a:latin typeface="Times New Roman" panose="02020603050405020304" pitchFamily="18" charset="0"/>
                <a:cs typeface="Times New Roman" panose="02020603050405020304" pitchFamily="18" charset="0"/>
                <a:sym typeface="Mathematica1" panose="05000502060100000001" pitchFamily="2" charset="2"/>
              </a:rPr>
              <a:t> |+|</a:t>
            </a:r>
            <a:r>
              <a:rPr lang="el-GR" sz="2000" dirty="0">
                <a:latin typeface="Times New Roman" panose="02020603050405020304" pitchFamily="18" charset="0"/>
                <a:cs typeface="Times New Roman" panose="02020603050405020304" pitchFamily="18" charset="0"/>
                <a:sym typeface="Mathematica1" panose="05000502060100000001" pitchFamily="2" charset="2"/>
              </a:rPr>
              <a:t> λ</a:t>
            </a:r>
            <a:r>
              <a:rPr lang="en-US" sz="2000" baseline="-25000" dirty="0">
                <a:latin typeface="Times New Roman" panose="02020603050405020304" pitchFamily="18" charset="0"/>
                <a:cs typeface="Times New Roman" panose="02020603050405020304" pitchFamily="18" charset="0"/>
                <a:sym typeface="Mathematica1" panose="05000502060100000001" pitchFamily="2" charset="2"/>
              </a:rPr>
              <a:t>D </a:t>
            </a:r>
            <a:r>
              <a:rPr lang="en-US" sz="2000" dirty="0">
                <a:latin typeface="Times New Roman" panose="02020603050405020304" pitchFamily="18" charset="0"/>
                <a:cs typeface="Times New Roman" panose="02020603050405020304" pitchFamily="18" charset="0"/>
                <a:sym typeface="Mathematica1" panose="05000502060100000001" pitchFamily="2" charset="2"/>
              </a:rPr>
              <a:t>| = 1 </a:t>
            </a:r>
            <a:r>
              <a:rPr lang="en-US" sz="2000" dirty="0" err="1">
                <a:latin typeface="Times New Roman" panose="02020603050405020304" pitchFamily="18" charset="0"/>
                <a:cs typeface="Times New Roman" panose="02020603050405020304" pitchFamily="18" charset="0"/>
                <a:sym typeface="Mathematica1" panose="05000502060100000001" pitchFamily="2" charset="2"/>
              </a:rPr>
              <a:t>eV‧Å</a:t>
            </a:r>
            <a:r>
              <a:rPr lang="en-US" sz="2000" dirty="0">
                <a:latin typeface="Times New Roman" panose="02020603050405020304" pitchFamily="18" charset="0"/>
                <a:cs typeface="Times New Roman" panose="02020603050405020304" pitchFamily="18" charset="0"/>
                <a:sym typeface="Mathematica1" panose="05000502060100000001" pitchFamily="2" charset="2"/>
              </a:rPr>
              <a:t>. </a:t>
            </a:r>
          </a:p>
          <a:p>
            <a:r>
              <a:rPr lang="en-US" sz="2000" dirty="0">
                <a:latin typeface="Times New Roman" panose="02020603050405020304" pitchFamily="18" charset="0"/>
                <a:cs typeface="Times New Roman" panose="02020603050405020304" pitchFamily="18" charset="0"/>
                <a:sym typeface="Mathematica1" panose="05000502060100000001" pitchFamily="2" charset="2"/>
              </a:rPr>
              <a:t>Each loop represents </a:t>
            </a:r>
            <a:r>
              <a:rPr lang="en-US" sz="2000" dirty="0">
                <a:latin typeface="Times New Roman" panose="02020603050405020304" pitchFamily="18" charset="0"/>
                <a:cs typeface="Times New Roman" panose="02020603050405020304" pitchFamily="18" charset="0"/>
              </a:rPr>
              <a:t>M</a:t>
            </a:r>
            <a:r>
              <a:rPr lang="en-US" sz="2000" baseline="-34000" dirty="0">
                <a:latin typeface="Times New Roman" panose="02020603050405020304" pitchFamily="18" charset="0"/>
                <a:cs typeface="Times New Roman" panose="02020603050405020304" pitchFamily="18" charset="0"/>
                <a:sym typeface="Mathematica3" panose="00000400000000000000" pitchFamily="2" charset="2"/>
              </a:rPr>
              <a:t></a:t>
            </a:r>
            <a:r>
              <a:rPr lang="en-US" sz="2000" dirty="0">
                <a:latin typeface="Times New Roman" panose="02020603050405020304" pitchFamily="18" charset="0"/>
                <a:cs typeface="Times New Roman" panose="02020603050405020304" pitchFamily="18" charset="0"/>
                <a:sym typeface="Mathematica1" panose="05000502060100000001" pitchFamily="2" charset="2"/>
              </a:rPr>
              <a:t> for </a:t>
            </a:r>
            <a:r>
              <a:rPr lang="el-GR" sz="2000" dirty="0">
                <a:latin typeface="Times New Roman" panose="02020603050405020304" pitchFamily="18" charset="0"/>
                <a:cs typeface="Times New Roman" panose="02020603050405020304" pitchFamily="18" charset="0"/>
                <a:sym typeface="Mathematica1" panose="05000502060100000001" pitchFamily="2" charset="2"/>
              </a:rPr>
              <a:t>λ</a:t>
            </a:r>
            <a:r>
              <a:rPr lang="en-US" sz="2000" baseline="-25000" dirty="0">
                <a:latin typeface="Times New Roman" panose="02020603050405020304" pitchFamily="18" charset="0"/>
                <a:cs typeface="Times New Roman" panose="02020603050405020304" pitchFamily="18" charset="0"/>
                <a:sym typeface="Mathematica1" panose="05000502060100000001" pitchFamily="2" charset="2"/>
              </a:rPr>
              <a:t>R</a:t>
            </a:r>
            <a:r>
              <a:rPr lang="en-US" sz="2000" dirty="0">
                <a:latin typeface="Times New Roman" panose="02020603050405020304" pitchFamily="18" charset="0"/>
                <a:cs typeface="Times New Roman" panose="02020603050405020304" pitchFamily="18" charset="0"/>
                <a:sym typeface="Mathematica1" panose="05000502060100000001" pitchFamily="2" charset="2"/>
              </a:rPr>
              <a:t> &gt; 0 and </a:t>
            </a:r>
            <a:r>
              <a:rPr lang="el-GR" sz="2000" dirty="0">
                <a:latin typeface="Times New Roman" panose="02020603050405020304" pitchFamily="18" charset="0"/>
                <a:cs typeface="Times New Roman" panose="02020603050405020304" pitchFamily="18" charset="0"/>
                <a:sym typeface="Mathematica1" panose="05000502060100000001" pitchFamily="2" charset="2"/>
              </a:rPr>
              <a:t>λ</a:t>
            </a:r>
            <a:r>
              <a:rPr lang="en-US" sz="2000" baseline="-25000" dirty="0">
                <a:latin typeface="Times New Roman" panose="02020603050405020304" pitchFamily="18" charset="0"/>
                <a:cs typeface="Times New Roman" panose="02020603050405020304" pitchFamily="18" charset="0"/>
                <a:sym typeface="Mathematica1" panose="05000502060100000001" pitchFamily="2" charset="2"/>
              </a:rPr>
              <a:t>R </a:t>
            </a:r>
            <a:r>
              <a:rPr lang="en-US" sz="2000" dirty="0">
                <a:latin typeface="Times New Roman" panose="02020603050405020304" pitchFamily="18" charset="0"/>
                <a:cs typeface="Times New Roman" panose="02020603050405020304" pitchFamily="18" charset="0"/>
                <a:sym typeface="Mathematica1" panose="05000502060100000001" pitchFamily="2" charset="2"/>
              </a:rPr>
              <a:t>&lt; 0</a:t>
            </a:r>
            <a:r>
              <a:rPr lang="en-US"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875771" y="1536833"/>
            <a:ext cx="4856085" cy="1938992"/>
          </a:xfrm>
          <a:prstGeom prst="rect">
            <a:avLst/>
          </a:prstGeom>
          <a:noFill/>
        </p:spPr>
        <p:txBody>
          <a:bodyPr wrap="square" rtlCol="0">
            <a:spAutoFit/>
          </a:bodyPr>
          <a:lstStyle/>
          <a:p>
            <a:pPr algn="just"/>
            <a:r>
              <a:rPr lang="en-US" sz="2000" dirty="0">
                <a:latin typeface="Times New Roman" panose="02020603050405020304" pitchFamily="18" charset="0"/>
                <a:cs typeface="Times New Roman" panose="02020603050405020304" pitchFamily="18" charset="0"/>
              </a:rPr>
              <a:t>The form of the curves is determined by the interplay of several factors, namely, the applied bias, dispersion law asymmetry, SOC, and magnetization. As a result, the form of the curves in</a:t>
            </a:r>
            <a:r>
              <a:rPr lang="ru-RU"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 Figure is not symmetric.</a:t>
            </a:r>
            <a:endParaRPr lang="ru-RU" sz="2000" dirty="0">
              <a:latin typeface="Times New Roman" panose="02020603050405020304" pitchFamily="18" charset="0"/>
              <a:cs typeface="Times New Roman" panose="02020603050405020304" pitchFamily="18" charset="0"/>
            </a:endParaRPr>
          </a:p>
        </p:txBody>
      </p:sp>
      <p:graphicFrame>
        <p:nvGraphicFramePr>
          <p:cNvPr id="6" name="Объект 5"/>
          <p:cNvGraphicFramePr>
            <a:graphicFrameLocks noChangeAspect="1"/>
          </p:cNvGraphicFramePr>
          <p:nvPr>
            <p:extLst>
              <p:ext uri="{D42A27DB-BD31-4B8C-83A1-F6EECF244321}">
                <p14:modId xmlns:p14="http://schemas.microsoft.com/office/powerpoint/2010/main" val="4098099034"/>
              </p:ext>
            </p:extLst>
          </p:nvPr>
        </p:nvGraphicFramePr>
        <p:xfrm>
          <a:off x="7868092" y="1075821"/>
          <a:ext cx="2871444" cy="385194"/>
        </p:xfrm>
        <a:graphic>
          <a:graphicData uri="http://schemas.openxmlformats.org/presentationml/2006/ole">
            <mc:AlternateContent xmlns:mc="http://schemas.openxmlformats.org/markup-compatibility/2006">
              <mc:Choice xmlns:v="urn:schemas-microsoft-com:vml" Requires="v">
                <p:oleObj name="Equation" r:id="rId3" imgW="1511280" imgH="203040" progId="Equation.DSMT4">
                  <p:embed/>
                </p:oleObj>
              </mc:Choice>
              <mc:Fallback>
                <p:oleObj name="Equation" r:id="rId3" imgW="1511280" imgH="203040" progId="Equation.DSMT4">
                  <p:embed/>
                  <p:pic>
                    <p:nvPicPr>
                      <p:cNvPr id="0" name=""/>
                      <p:cNvPicPr>
                        <a:picLocks noChangeAspect="1" noChangeArrowheads="1"/>
                      </p:cNvPicPr>
                      <p:nvPr/>
                    </p:nvPicPr>
                    <p:blipFill>
                      <a:blip r:embed="rId4"/>
                      <a:srcRect/>
                      <a:stretch>
                        <a:fillRect/>
                      </a:stretch>
                    </p:blipFill>
                    <p:spPr bwMode="auto">
                      <a:xfrm>
                        <a:off x="7868092" y="1075821"/>
                        <a:ext cx="2871444" cy="385194"/>
                      </a:xfrm>
                      <a:prstGeom prst="rect">
                        <a:avLst/>
                      </a:prstGeom>
                      <a:noFill/>
                    </p:spPr>
                  </p:pic>
                </p:oleObj>
              </mc:Fallback>
            </mc:AlternateContent>
          </a:graphicData>
        </a:graphic>
      </p:graphicFrame>
    </p:spTree>
    <p:extLst>
      <p:ext uri="{BB962C8B-B14F-4D97-AF65-F5344CB8AC3E}">
        <p14:creationId xmlns:p14="http://schemas.microsoft.com/office/powerpoint/2010/main" val="3008504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6000">
              <a:schemeClr val="accent1">
                <a:lumMod val="5000"/>
                <a:lumOff val="95000"/>
              </a:schemeClr>
            </a:gs>
            <a:gs pos="49000">
              <a:schemeClr val="accent1">
                <a:lumMod val="45000"/>
                <a:lumOff val="55000"/>
              </a:schemeClr>
            </a:gs>
            <a:gs pos="19000">
              <a:srgbClr val="FFFFCC"/>
            </a:gs>
            <a:gs pos="80000">
              <a:srgbClr val="FFFFCC"/>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31457" y="2145730"/>
            <a:ext cx="5161935" cy="3371558"/>
          </a:xfrm>
          <a:prstGeom prst="rect">
            <a:avLst/>
          </a:prstGeom>
        </p:spPr>
      </p:pic>
      <p:pic>
        <p:nvPicPr>
          <p:cNvPr id="3" name="Рисунок 2"/>
          <p:cNvPicPr>
            <a:picLocks noChangeAspect="1"/>
          </p:cNvPicPr>
          <p:nvPr/>
        </p:nvPicPr>
        <p:blipFill>
          <a:blip r:embed="rId3"/>
          <a:stretch>
            <a:fillRect/>
          </a:stretch>
        </p:blipFill>
        <p:spPr>
          <a:xfrm>
            <a:off x="6420967" y="2145730"/>
            <a:ext cx="5058264" cy="3619593"/>
          </a:xfrm>
          <a:prstGeom prst="rect">
            <a:avLst/>
          </a:prstGeom>
        </p:spPr>
      </p:pic>
      <p:sp>
        <p:nvSpPr>
          <p:cNvPr id="4" name="TextBox 3"/>
          <p:cNvSpPr txBox="1"/>
          <p:nvPr/>
        </p:nvSpPr>
        <p:spPr>
          <a:xfrm>
            <a:off x="2979174" y="78658"/>
            <a:ext cx="5181601" cy="461665"/>
          </a:xfrm>
          <a:prstGeom prst="rect">
            <a:avLst/>
          </a:prstGeom>
          <a:noFill/>
        </p:spPr>
        <p:txBody>
          <a:bodyPr wrap="square" rtlCol="0">
            <a:spAutoFit/>
          </a:bodyPr>
          <a:lstStyle/>
          <a:p>
            <a:r>
              <a:rPr lang="en-US" sz="2400" dirty="0">
                <a:solidFill>
                  <a:srgbClr val="00B050"/>
                </a:solidFill>
                <a:latin typeface="Times New Roman" panose="02020603050405020304" pitchFamily="18" charset="0"/>
                <a:cs typeface="Times New Roman" panose="02020603050405020304" pitchFamily="18" charset="0"/>
              </a:rPr>
              <a:t>Spin Hall current in ferromagnetic layer </a:t>
            </a:r>
            <a:endParaRPr lang="ru-RU" sz="2400" dirty="0">
              <a:solidFill>
                <a:srgbClr val="00B050"/>
              </a:solidFill>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ChangeAspect="1"/>
          </p:cNvGraphicFramePr>
          <p:nvPr>
            <p:extLst>
              <p:ext uri="{D42A27DB-BD31-4B8C-83A1-F6EECF244321}">
                <p14:modId xmlns:p14="http://schemas.microsoft.com/office/powerpoint/2010/main" val="3811414091"/>
              </p:ext>
            </p:extLst>
          </p:nvPr>
        </p:nvGraphicFramePr>
        <p:xfrm>
          <a:off x="9886539" y="2436897"/>
          <a:ext cx="1440221" cy="356010"/>
        </p:xfrm>
        <a:graphic>
          <a:graphicData uri="http://schemas.openxmlformats.org/presentationml/2006/ole">
            <mc:AlternateContent xmlns:mc="http://schemas.openxmlformats.org/markup-compatibility/2006">
              <mc:Choice xmlns:v="urn:schemas-microsoft-com:vml" Requires="v">
                <p:oleObj name="Equation" r:id="rId4" imgW="1130040" imgH="279360" progId="Equation.DSMT4">
                  <p:embed/>
                </p:oleObj>
              </mc:Choice>
              <mc:Fallback>
                <p:oleObj name="Equation" r:id="rId4" imgW="1130040" imgH="279360" progId="Equation.DSMT4">
                  <p:embed/>
                  <p:pic>
                    <p:nvPicPr>
                      <p:cNvPr id="0" name=""/>
                      <p:cNvPicPr/>
                      <p:nvPr/>
                    </p:nvPicPr>
                    <p:blipFill>
                      <a:blip r:embed="rId5"/>
                      <a:stretch>
                        <a:fillRect/>
                      </a:stretch>
                    </p:blipFill>
                    <p:spPr>
                      <a:xfrm>
                        <a:off x="9886539" y="2436897"/>
                        <a:ext cx="1440221" cy="356010"/>
                      </a:xfrm>
                      <a:prstGeom prst="rect">
                        <a:avLst/>
                      </a:prstGeom>
                    </p:spPr>
                  </p:pic>
                </p:oleObj>
              </mc:Fallback>
            </mc:AlternateContent>
          </a:graphicData>
        </a:graphic>
      </p:graphicFrame>
      <p:sp>
        <p:nvSpPr>
          <p:cNvPr id="6" name="TextBox 5"/>
          <p:cNvSpPr txBox="1"/>
          <p:nvPr/>
        </p:nvSpPr>
        <p:spPr>
          <a:xfrm>
            <a:off x="68825" y="5712542"/>
            <a:ext cx="5093109" cy="1015663"/>
          </a:xfrm>
          <a:prstGeom prst="rect">
            <a:avLst/>
          </a:prstGeom>
          <a:noFill/>
        </p:spPr>
        <p:txBody>
          <a:bodyPr wrap="square" rtlCol="0">
            <a:spAutoFit/>
          </a:bodyPr>
          <a:lstStyle/>
          <a:p>
            <a:pPr algn="just"/>
            <a:r>
              <a:rPr lang="en-US" sz="2000" dirty="0">
                <a:solidFill>
                  <a:srgbClr val="00B050"/>
                </a:solidFill>
                <a:latin typeface="Times New Roman" panose="02020603050405020304" pitchFamily="18" charset="0"/>
                <a:cs typeface="Times New Roman" panose="02020603050405020304" pitchFamily="18" charset="0"/>
              </a:rPr>
              <a:t>Spin Hall current in the system that we are considered appears only if both factors, namely,</a:t>
            </a:r>
          </a:p>
          <a:p>
            <a:pPr algn="just"/>
            <a:r>
              <a:rPr lang="en-US" sz="2000" dirty="0">
                <a:solidFill>
                  <a:srgbClr val="00B050"/>
                </a:solidFill>
                <a:latin typeface="Times New Roman" panose="02020603050405020304" pitchFamily="18" charset="0"/>
                <a:cs typeface="Times New Roman" panose="02020603050405020304" pitchFamily="18" charset="0"/>
              </a:rPr>
              <a:t>SOC and applied bias, are present.</a:t>
            </a:r>
            <a:endParaRPr lang="ru-RU" sz="2000" dirty="0">
              <a:solidFill>
                <a:srgbClr val="00B050"/>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6"/>
          <a:stretch>
            <a:fillRect/>
          </a:stretch>
        </p:blipFill>
        <p:spPr>
          <a:xfrm>
            <a:off x="755880" y="540323"/>
            <a:ext cx="10634451" cy="1534283"/>
          </a:xfrm>
          <a:prstGeom prst="rect">
            <a:avLst/>
          </a:prstGeom>
        </p:spPr>
      </p:pic>
      <p:sp>
        <p:nvSpPr>
          <p:cNvPr id="8" name="TextBox 7"/>
          <p:cNvSpPr txBox="1"/>
          <p:nvPr/>
        </p:nvSpPr>
        <p:spPr>
          <a:xfrm>
            <a:off x="6204857" y="5756029"/>
            <a:ext cx="5822302"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Dependence of S⊥,</a:t>
            </a:r>
            <a:r>
              <a:rPr lang="el-GR" sz="2000" dirty="0">
                <a:latin typeface="Times New Roman" panose="02020603050405020304" pitchFamily="18" charset="0"/>
                <a:cs typeface="Times New Roman" panose="02020603050405020304" pitchFamily="18" charset="0"/>
              </a:rPr>
              <a:t>ν</a:t>
            </a:r>
            <a:r>
              <a:rPr lang="en-US" sz="2000" dirty="0">
                <a:latin typeface="Times New Roman" panose="02020603050405020304" pitchFamily="18" charset="0"/>
                <a:cs typeface="Times New Roman" panose="02020603050405020304" pitchFamily="18" charset="0"/>
              </a:rPr>
              <a:t> </a:t>
            </a:r>
            <a:r>
              <a:rPr lang="el-GR"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on </a:t>
            </a:r>
            <a:r>
              <a:rPr lang="en-US" sz="2000" dirty="0">
                <a:latin typeface="Times New Roman" panose="02020603050405020304" pitchFamily="18" charset="0"/>
                <a:cs typeface="Times New Roman" panose="02020603050405020304" pitchFamily="18" charset="0"/>
                <a:sym typeface="Mathematica1" panose="05000502060100000001" pitchFamily="2" charset="2"/>
              </a:rPr>
              <a:t> </a:t>
            </a:r>
            <a:r>
              <a:rPr lang="en-US" sz="2000" dirty="0">
                <a:latin typeface="Times New Roman" panose="02020603050405020304" pitchFamily="18" charset="0"/>
                <a:cs typeface="Times New Roman" panose="02020603050405020304" pitchFamily="18" charset="0"/>
              </a:rPr>
              <a:t>for EF = 4.0 eV, J = 2.0 eV, U = EF + 0.5 eV, </a:t>
            </a:r>
            <a:r>
              <a:rPr lang="el-GR" sz="2000" dirty="0">
                <a:latin typeface="Times New Roman" panose="02020603050405020304" pitchFamily="18" charset="0"/>
                <a:cs typeface="Times New Roman" panose="02020603050405020304" pitchFamily="18" charset="0"/>
              </a:rPr>
              <a:t>λ</a:t>
            </a:r>
            <a:r>
              <a:rPr lang="en-US" sz="2000" dirty="0">
                <a:latin typeface="Times New Roman" panose="02020603050405020304" pitchFamily="18" charset="0"/>
                <a:cs typeface="Times New Roman" panose="02020603050405020304" pitchFamily="18" charset="0"/>
              </a:rPr>
              <a:t>D = 0.8 eV</a:t>
            </a:r>
            <a:r>
              <a:rPr lang="en-US" sz="800" baseline="-25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Å, </a:t>
            </a:r>
            <a:r>
              <a:rPr lang="el-GR" sz="2000" dirty="0">
                <a:latin typeface="Times New Roman" panose="02020603050405020304" pitchFamily="18" charset="0"/>
                <a:cs typeface="Times New Roman" panose="02020603050405020304" pitchFamily="18" charset="0"/>
              </a:rPr>
              <a:t>λ</a:t>
            </a:r>
            <a:r>
              <a:rPr lang="en-US" sz="2000" dirty="0">
                <a:latin typeface="Times New Roman" panose="02020603050405020304" pitchFamily="18" charset="0"/>
                <a:cs typeface="Times New Roman" panose="02020603050405020304" pitchFamily="18" charset="0"/>
              </a:rPr>
              <a:t>R = 0.2 eV</a:t>
            </a:r>
            <a:r>
              <a:rPr lang="en-US" sz="800" baseline="-25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Å, </a:t>
            </a:r>
          </a:p>
          <a:p>
            <a:r>
              <a:rPr lang="en-US" sz="2000" dirty="0">
                <a:latin typeface="Times New Roman" panose="02020603050405020304" pitchFamily="18" charset="0"/>
                <a:cs typeface="Times New Roman" panose="02020603050405020304" pitchFamily="18" charset="0"/>
              </a:rPr>
              <a:t>a = 15 Å, T = 5 × 10</a:t>
            </a:r>
            <a:r>
              <a:rPr lang="en-US" sz="2000" baseline="30000" dirty="0">
                <a:latin typeface="Times New Roman" panose="02020603050405020304" pitchFamily="18" charset="0"/>
                <a:cs typeface="Times New Roman" panose="02020603050405020304" pitchFamily="18" charset="0"/>
              </a:rPr>
              <a:t>−3</a:t>
            </a:r>
            <a:r>
              <a:rPr lang="en-US" sz="2000" dirty="0">
                <a:latin typeface="Times New Roman" panose="02020603050405020304" pitchFamily="18" charset="0"/>
                <a:cs typeface="Times New Roman" panose="02020603050405020304" pitchFamily="18" charset="0"/>
              </a:rPr>
              <a:t> eV, V = 1 V.</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852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44000">
              <a:srgbClr val="FFFF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3018503" y="560438"/>
            <a:ext cx="679409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Dependence of Spin Accumulation on FM layer thickness</a:t>
            </a:r>
            <a:endParaRPr lang="ru-RU" sz="20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941710" y="1110328"/>
            <a:ext cx="6259897" cy="4332282"/>
          </a:xfrm>
          <a:prstGeom prst="rect">
            <a:avLst/>
          </a:prstGeom>
        </p:spPr>
      </p:pic>
      <p:sp>
        <p:nvSpPr>
          <p:cNvPr id="5" name="Прямоугольник 4"/>
          <p:cNvSpPr/>
          <p:nvPr/>
        </p:nvSpPr>
        <p:spPr>
          <a:xfrm>
            <a:off x="2108718" y="4758612"/>
            <a:ext cx="765111" cy="3079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 name="Рисунок 3">
            <a:extLst>
              <a:ext uri="{FF2B5EF4-FFF2-40B4-BE49-F238E27FC236}">
                <a16:creationId xmlns:a16="http://schemas.microsoft.com/office/drawing/2014/main" id="{0F42EBBB-D4EB-4B64-5FD8-88245917EFA3}"/>
              </a:ext>
            </a:extLst>
          </p:cNvPr>
          <p:cNvPicPr>
            <a:picLocks noChangeAspect="1"/>
          </p:cNvPicPr>
          <p:nvPr/>
        </p:nvPicPr>
        <p:blipFill>
          <a:blip r:embed="rId3"/>
          <a:stretch>
            <a:fillRect/>
          </a:stretch>
        </p:blipFill>
        <p:spPr>
          <a:xfrm>
            <a:off x="6545767" y="5876901"/>
            <a:ext cx="5590478" cy="841321"/>
          </a:xfrm>
          <a:prstGeom prst="rect">
            <a:avLst/>
          </a:prstGeom>
        </p:spPr>
      </p:pic>
    </p:spTree>
    <p:extLst>
      <p:ext uri="{BB962C8B-B14F-4D97-AF65-F5344CB8AC3E}">
        <p14:creationId xmlns:p14="http://schemas.microsoft.com/office/powerpoint/2010/main" val="1142318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8000">
              <a:srgbClr val="FFFFCC"/>
            </a:gs>
            <a:gs pos="50000">
              <a:schemeClr val="accent1">
                <a:lumMod val="45000"/>
                <a:lumOff val="55000"/>
              </a:schemeClr>
            </a:gs>
            <a:gs pos="70000">
              <a:schemeClr val="accent1">
                <a:lumMod val="45000"/>
                <a:lumOff val="55000"/>
              </a:schemeClr>
            </a:gs>
            <a:gs pos="100000">
              <a:srgbClr val="FFFFCC"/>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8884C6-8FCC-DECB-65E3-B72951A706DD}"/>
              </a:ext>
            </a:extLst>
          </p:cNvPr>
          <p:cNvSpPr txBox="1"/>
          <p:nvPr/>
        </p:nvSpPr>
        <p:spPr>
          <a:xfrm>
            <a:off x="635620" y="200722"/>
            <a:ext cx="1999785" cy="523220"/>
          </a:xfrm>
          <a:prstGeom prst="rect">
            <a:avLst/>
          </a:prstGeom>
          <a:noFill/>
        </p:spPr>
        <p:txBody>
          <a:bodyPr wrap="square" rtlCol="0">
            <a:spAutoFit/>
          </a:bodyPr>
          <a:lstStyle/>
          <a:p>
            <a:r>
              <a:rPr lang="en-US" sz="2800" i="1" dirty="0">
                <a:solidFill>
                  <a:srgbClr val="3333CC"/>
                </a:solidFill>
                <a:latin typeface="Times New Roman" panose="02020603050405020304" pitchFamily="18" charset="0"/>
                <a:cs typeface="Times New Roman" panose="02020603050405020304" pitchFamily="18" charset="0"/>
              </a:rPr>
              <a:t>J</a:t>
            </a:r>
            <a:r>
              <a:rPr lang="en-US" sz="2800" dirty="0">
                <a:solidFill>
                  <a:srgbClr val="3333CC"/>
                </a:solidFill>
                <a:latin typeface="Times New Roman" panose="02020603050405020304" pitchFamily="18" charset="0"/>
                <a:cs typeface="Times New Roman" panose="02020603050405020304" pitchFamily="18" charset="0"/>
                <a:sym typeface="Mathematica1" panose="05000502060100000001" pitchFamily="2" charset="2"/>
              </a:rPr>
              <a:t>0   limit</a:t>
            </a:r>
            <a:endParaRPr lang="ru-RU" sz="2800" dirty="0">
              <a:solidFill>
                <a:srgbClr val="3333CC"/>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989288CB-D2DF-0C87-4028-E777E847CBAD}"/>
              </a:ext>
            </a:extLst>
          </p:cNvPr>
          <p:cNvSpPr/>
          <p:nvPr/>
        </p:nvSpPr>
        <p:spPr>
          <a:xfrm>
            <a:off x="318220" y="762342"/>
            <a:ext cx="11255296" cy="1353832"/>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rPr>
              <a:t>P</a:t>
            </a:r>
            <a:r>
              <a:rPr lang="en-US" sz="2400" dirty="0">
                <a:latin typeface="Times New Roman" panose="02020603050405020304" pitchFamily="18" charset="0"/>
                <a:ea typeface="Calibri" panose="020F0502020204030204" pitchFamily="34" charset="0"/>
              </a:rPr>
              <a:t>. Gambardella, I.M. </a:t>
            </a:r>
            <a:r>
              <a:rPr lang="en-US" sz="2400" dirty="0" err="1">
                <a:latin typeface="Times New Roman" panose="02020603050405020304" pitchFamily="18" charset="0"/>
                <a:ea typeface="Calibri" panose="020F0502020204030204" pitchFamily="34" charset="0"/>
              </a:rPr>
              <a:t>Miron</a:t>
            </a:r>
            <a:r>
              <a:rPr lang="en-US" sz="2400" dirty="0">
                <a:latin typeface="Times New Roman" panose="02020603050405020304" pitchFamily="18" charset="0"/>
                <a:ea typeface="Calibri" panose="020F0502020204030204" pitchFamily="34" charset="0"/>
              </a:rPr>
              <a:t>, Phil. Trans. R. Soc. A (2011) </a:t>
            </a:r>
            <a:r>
              <a:rPr lang="en-US" sz="2400" b="1" dirty="0">
                <a:latin typeface="Times New Roman" panose="02020603050405020304" pitchFamily="18" charset="0"/>
                <a:ea typeface="Calibri" panose="020F0502020204030204" pitchFamily="34" charset="0"/>
              </a:rPr>
              <a:t>369</a:t>
            </a:r>
            <a:r>
              <a:rPr lang="en-US" sz="2400" dirty="0">
                <a:latin typeface="Times New Roman" panose="02020603050405020304" pitchFamily="18" charset="0"/>
                <a:ea typeface="Calibri" panose="020F0502020204030204" pitchFamily="34" charset="0"/>
              </a:rPr>
              <a:t>, 3175–3197</a:t>
            </a:r>
          </a:p>
          <a:p>
            <a:pPr>
              <a:lnSpc>
                <a:spcPct val="107000"/>
              </a:lnSpc>
              <a:spcAft>
                <a:spcPts val="800"/>
              </a:spcAft>
            </a:pPr>
            <a:r>
              <a:rPr lang="en-US" sz="2400" dirty="0">
                <a:latin typeface="Times New Roman" panose="02020603050405020304" pitchFamily="18" charset="0"/>
                <a:ea typeface="Calibri" panose="020F0502020204030204" pitchFamily="34" charset="0"/>
              </a:rPr>
              <a:t>Sometimes, </a:t>
            </a:r>
            <a:r>
              <a:rPr lang="en-US" sz="2400" dirty="0">
                <a:effectLst/>
                <a:latin typeface="Times New Roman" panose="02020603050405020304" pitchFamily="18" charset="0"/>
                <a:ea typeface="Calibri" panose="020F0502020204030204" pitchFamily="34" charset="0"/>
              </a:rPr>
              <a:t>we do</a:t>
            </a:r>
            <a:r>
              <a:rPr lang="en-US" sz="2400" dirty="0">
                <a:latin typeface="Times New Roman" panose="02020603050405020304" pitchFamily="18" charset="0"/>
                <a:ea typeface="Calibri" panose="020F0502020204030204" pitchFamily="34" charset="0"/>
              </a:rPr>
              <a:t> not need exchange splitting to get AHE. The applied buas together with SOC results in spin accumulation which in turn leads to the appearance of Hall current</a:t>
            </a:r>
            <a:endParaRPr lang="ru-RU" sz="2400" dirty="0">
              <a:effectLst/>
              <a:latin typeface="Times New Roman" panose="02020603050405020304" pitchFamily="18" charset="0"/>
              <a:ea typeface="Calibri" panose="020F0502020204030204" pitchFamily="34" charset="0"/>
            </a:endParaRPr>
          </a:p>
        </p:txBody>
      </p:sp>
      <p:graphicFrame>
        <p:nvGraphicFramePr>
          <p:cNvPr id="4" name="Объект 3">
            <a:extLst>
              <a:ext uri="{FF2B5EF4-FFF2-40B4-BE49-F238E27FC236}">
                <a16:creationId xmlns:a16="http://schemas.microsoft.com/office/drawing/2014/main" id="{FF709685-CAE1-F8C5-CF01-98D0F6B4C3FC}"/>
              </a:ext>
            </a:extLst>
          </p:cNvPr>
          <p:cNvGraphicFramePr>
            <a:graphicFrameLocks noChangeAspect="1"/>
          </p:cNvGraphicFramePr>
          <p:nvPr>
            <p:extLst>
              <p:ext uri="{D42A27DB-BD31-4B8C-83A1-F6EECF244321}">
                <p14:modId xmlns:p14="http://schemas.microsoft.com/office/powerpoint/2010/main" val="3560398379"/>
              </p:ext>
            </p:extLst>
          </p:nvPr>
        </p:nvGraphicFramePr>
        <p:xfrm>
          <a:off x="635620" y="2240582"/>
          <a:ext cx="10105360" cy="1874218"/>
        </p:xfrm>
        <a:graphic>
          <a:graphicData uri="http://schemas.openxmlformats.org/presentationml/2006/ole">
            <mc:AlternateContent xmlns:mc="http://schemas.openxmlformats.org/markup-compatibility/2006">
              <mc:Choice xmlns:v="urn:schemas-microsoft-com:vml" Requires="v">
                <p:oleObj name="Equation" r:id="rId2" imgW="5143320" imgH="939600" progId="Equation.DSMT4">
                  <p:embed/>
                </p:oleObj>
              </mc:Choice>
              <mc:Fallback>
                <p:oleObj name="Equation" r:id="rId2" imgW="5143320" imgH="939600" progId="Equation.DSMT4">
                  <p:embed/>
                  <p:pic>
                    <p:nvPicPr>
                      <p:cNvPr id="3" name="Объект 2"/>
                      <p:cNvPicPr>
                        <a:picLocks noChangeAspect="1" noChangeArrowheads="1"/>
                      </p:cNvPicPr>
                      <p:nvPr/>
                    </p:nvPicPr>
                    <p:blipFill>
                      <a:blip r:embed="rId3"/>
                      <a:srcRect/>
                      <a:stretch>
                        <a:fillRect/>
                      </a:stretch>
                    </p:blipFill>
                    <p:spPr bwMode="auto">
                      <a:xfrm>
                        <a:off x="635620" y="2240582"/>
                        <a:ext cx="10105360" cy="1874218"/>
                      </a:xfrm>
                      <a:prstGeom prst="rect">
                        <a:avLst/>
                      </a:prstGeom>
                      <a:noFill/>
                    </p:spPr>
                  </p:pic>
                </p:oleObj>
              </mc:Fallback>
            </mc:AlternateContent>
          </a:graphicData>
        </a:graphic>
      </p:graphicFrame>
      <p:graphicFrame>
        <p:nvGraphicFramePr>
          <p:cNvPr id="5" name="Объект 4">
            <a:extLst>
              <a:ext uri="{FF2B5EF4-FFF2-40B4-BE49-F238E27FC236}">
                <a16:creationId xmlns:a16="http://schemas.microsoft.com/office/drawing/2014/main" id="{6F7D9DCD-4353-A2F7-2DCE-5C7DF7CE47E7}"/>
              </a:ext>
            </a:extLst>
          </p:cNvPr>
          <p:cNvGraphicFramePr>
            <a:graphicFrameLocks noChangeAspect="1"/>
          </p:cNvGraphicFramePr>
          <p:nvPr>
            <p:extLst>
              <p:ext uri="{D42A27DB-BD31-4B8C-83A1-F6EECF244321}">
                <p14:modId xmlns:p14="http://schemas.microsoft.com/office/powerpoint/2010/main" val="3460658266"/>
              </p:ext>
            </p:extLst>
          </p:nvPr>
        </p:nvGraphicFramePr>
        <p:xfrm>
          <a:off x="318220" y="4615050"/>
          <a:ext cx="10901363" cy="1092200"/>
        </p:xfrm>
        <a:graphic>
          <a:graphicData uri="http://schemas.openxmlformats.org/presentationml/2006/ole">
            <mc:AlternateContent xmlns:mc="http://schemas.openxmlformats.org/markup-compatibility/2006">
              <mc:Choice xmlns:v="urn:schemas-microsoft-com:vml" Requires="v">
                <p:oleObj name="Equation" r:id="rId4" imgW="4940280" imgH="495000" progId="Equation.DSMT4">
                  <p:embed/>
                </p:oleObj>
              </mc:Choice>
              <mc:Fallback>
                <p:oleObj name="Equation" r:id="rId4" imgW="4940280" imgH="495000" progId="Equation.DSMT4">
                  <p:embed/>
                  <p:pic>
                    <p:nvPicPr>
                      <p:cNvPr id="0" name=""/>
                      <p:cNvPicPr/>
                      <p:nvPr/>
                    </p:nvPicPr>
                    <p:blipFill>
                      <a:blip r:embed="rId5"/>
                      <a:stretch>
                        <a:fillRect/>
                      </a:stretch>
                    </p:blipFill>
                    <p:spPr>
                      <a:xfrm>
                        <a:off x="318220" y="4615050"/>
                        <a:ext cx="10901363" cy="1092200"/>
                      </a:xfrm>
                      <a:prstGeom prst="rect">
                        <a:avLst/>
                      </a:prstGeom>
                    </p:spPr>
                  </p:pic>
                </p:oleObj>
              </mc:Fallback>
            </mc:AlternateContent>
          </a:graphicData>
        </a:graphic>
      </p:graphicFrame>
    </p:spTree>
    <p:extLst>
      <p:ext uri="{BB962C8B-B14F-4D97-AF65-F5344CB8AC3E}">
        <p14:creationId xmlns:p14="http://schemas.microsoft.com/office/powerpoint/2010/main" val="1502696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14000">
              <a:schemeClr val="accent1">
                <a:lumMod val="5000"/>
                <a:lumOff val="95000"/>
              </a:schemeClr>
            </a:gs>
            <a:gs pos="48000">
              <a:srgbClr val="FFFFCC"/>
            </a:gs>
            <a:gs pos="78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7" name="Объект 6">
            <a:extLst>
              <a:ext uri="{FF2B5EF4-FFF2-40B4-BE49-F238E27FC236}">
                <a16:creationId xmlns:a16="http://schemas.microsoft.com/office/drawing/2014/main" id="{56EC8ACC-B355-4B37-0F5A-632CF75818F1}"/>
              </a:ext>
            </a:extLst>
          </p:cNvPr>
          <p:cNvGraphicFramePr>
            <a:graphicFrameLocks noChangeAspect="1"/>
          </p:cNvGraphicFramePr>
          <p:nvPr>
            <p:extLst>
              <p:ext uri="{D42A27DB-BD31-4B8C-83A1-F6EECF244321}">
                <p14:modId xmlns:p14="http://schemas.microsoft.com/office/powerpoint/2010/main" val="3636240890"/>
              </p:ext>
            </p:extLst>
          </p:nvPr>
        </p:nvGraphicFramePr>
        <p:xfrm>
          <a:off x="184150" y="784936"/>
          <a:ext cx="1227138" cy="417513"/>
        </p:xfrm>
        <a:graphic>
          <a:graphicData uri="http://schemas.openxmlformats.org/presentationml/2006/ole">
            <mc:AlternateContent xmlns:mc="http://schemas.openxmlformats.org/markup-compatibility/2006">
              <mc:Choice xmlns:v="urn:schemas-microsoft-com:vml" Requires="v">
                <p:oleObj name="Equation" r:id="rId2" imgW="596880" imgH="203040" progId="Equation.DSMT4">
                  <p:embed/>
                </p:oleObj>
              </mc:Choice>
              <mc:Fallback>
                <p:oleObj name="Equation" r:id="rId2" imgW="596880" imgH="203040" progId="Equation.DSMT4">
                  <p:embed/>
                  <p:pic>
                    <p:nvPicPr>
                      <p:cNvPr id="0" name=""/>
                      <p:cNvPicPr/>
                      <p:nvPr/>
                    </p:nvPicPr>
                    <p:blipFill>
                      <a:blip r:embed="rId3"/>
                      <a:stretch>
                        <a:fillRect/>
                      </a:stretch>
                    </p:blipFill>
                    <p:spPr>
                      <a:xfrm>
                        <a:off x="184150" y="784936"/>
                        <a:ext cx="1227138" cy="417513"/>
                      </a:xfrm>
                      <a:prstGeom prst="rect">
                        <a:avLst/>
                      </a:prstGeom>
                    </p:spPr>
                  </p:pic>
                </p:oleObj>
              </mc:Fallback>
            </mc:AlternateContent>
          </a:graphicData>
        </a:graphic>
      </p:graphicFrame>
      <p:graphicFrame>
        <p:nvGraphicFramePr>
          <p:cNvPr id="4" name="Объект 3">
            <a:extLst>
              <a:ext uri="{FF2B5EF4-FFF2-40B4-BE49-F238E27FC236}">
                <a16:creationId xmlns:a16="http://schemas.microsoft.com/office/drawing/2014/main" id="{75547D36-FEFB-DA45-BCF8-B276404C1BE2}"/>
              </a:ext>
            </a:extLst>
          </p:cNvPr>
          <p:cNvGraphicFramePr>
            <a:graphicFrameLocks noChangeAspect="1"/>
          </p:cNvGraphicFramePr>
          <p:nvPr>
            <p:extLst>
              <p:ext uri="{D42A27DB-BD31-4B8C-83A1-F6EECF244321}">
                <p14:modId xmlns:p14="http://schemas.microsoft.com/office/powerpoint/2010/main" val="2615227504"/>
              </p:ext>
            </p:extLst>
          </p:nvPr>
        </p:nvGraphicFramePr>
        <p:xfrm>
          <a:off x="6776627" y="2384297"/>
          <a:ext cx="5048697" cy="882611"/>
        </p:xfrm>
        <a:graphic>
          <a:graphicData uri="http://schemas.openxmlformats.org/presentationml/2006/ole">
            <mc:AlternateContent xmlns:mc="http://schemas.openxmlformats.org/markup-compatibility/2006">
              <mc:Choice xmlns:v="urn:schemas-microsoft-com:vml" Requires="v">
                <p:oleObj name="Equation" r:id="rId4" imgW="2844720" imgH="495000" progId="Equation.DSMT4">
                  <p:embed/>
                </p:oleObj>
              </mc:Choice>
              <mc:Fallback>
                <p:oleObj name="Equation" r:id="rId4" imgW="2844720" imgH="495000" progId="Equation.DSMT4">
                  <p:embed/>
                  <p:pic>
                    <p:nvPicPr>
                      <p:cNvPr id="0" name=""/>
                      <p:cNvPicPr/>
                      <p:nvPr/>
                    </p:nvPicPr>
                    <p:blipFill>
                      <a:blip r:embed="rId5"/>
                      <a:stretch>
                        <a:fillRect/>
                      </a:stretch>
                    </p:blipFill>
                    <p:spPr>
                      <a:xfrm>
                        <a:off x="6776627" y="2384297"/>
                        <a:ext cx="5048697" cy="882611"/>
                      </a:xfrm>
                      <a:prstGeom prst="rect">
                        <a:avLst/>
                      </a:prstGeom>
                    </p:spPr>
                  </p:pic>
                </p:oleObj>
              </mc:Fallback>
            </mc:AlternateContent>
          </a:graphicData>
        </a:graphic>
      </p:graphicFrame>
      <p:pic>
        <p:nvPicPr>
          <p:cNvPr id="12" name="Рисунок 11">
            <a:extLst>
              <a:ext uri="{FF2B5EF4-FFF2-40B4-BE49-F238E27FC236}">
                <a16:creationId xmlns:a16="http://schemas.microsoft.com/office/drawing/2014/main" id="{DDC22155-1B3D-D69D-11E5-42AE997E6916}"/>
              </a:ext>
            </a:extLst>
          </p:cNvPr>
          <p:cNvPicPr>
            <a:picLocks noChangeAspect="1"/>
          </p:cNvPicPr>
          <p:nvPr/>
        </p:nvPicPr>
        <p:blipFill>
          <a:blip r:embed="rId6"/>
          <a:stretch>
            <a:fillRect/>
          </a:stretch>
        </p:blipFill>
        <p:spPr>
          <a:xfrm>
            <a:off x="184150" y="1315932"/>
            <a:ext cx="6514467" cy="3873593"/>
          </a:xfrm>
          <a:prstGeom prst="rect">
            <a:avLst/>
          </a:prstGeom>
        </p:spPr>
      </p:pic>
      <p:graphicFrame>
        <p:nvGraphicFramePr>
          <p:cNvPr id="13" name="Объект 12">
            <a:extLst>
              <a:ext uri="{FF2B5EF4-FFF2-40B4-BE49-F238E27FC236}">
                <a16:creationId xmlns:a16="http://schemas.microsoft.com/office/drawing/2014/main" id="{4B24DD3E-5838-2EC5-CA7C-8BB1FA5A6983}"/>
              </a:ext>
            </a:extLst>
          </p:cNvPr>
          <p:cNvGraphicFramePr>
            <a:graphicFrameLocks noChangeAspect="1"/>
          </p:cNvGraphicFramePr>
          <p:nvPr>
            <p:extLst>
              <p:ext uri="{D42A27DB-BD31-4B8C-83A1-F6EECF244321}">
                <p14:modId xmlns:p14="http://schemas.microsoft.com/office/powerpoint/2010/main" val="1171464944"/>
              </p:ext>
            </p:extLst>
          </p:nvPr>
        </p:nvGraphicFramePr>
        <p:xfrm>
          <a:off x="473399" y="4878221"/>
          <a:ext cx="5477517" cy="424787"/>
        </p:xfrm>
        <a:graphic>
          <a:graphicData uri="http://schemas.openxmlformats.org/presentationml/2006/ole">
            <mc:AlternateContent xmlns:mc="http://schemas.openxmlformats.org/markup-compatibility/2006">
              <mc:Choice xmlns:v="urn:schemas-microsoft-com:vml" Requires="v">
                <p:oleObj name="Equation" r:id="rId7" imgW="3111480" imgH="241200" progId="Equation.DSMT4">
                  <p:embed/>
                </p:oleObj>
              </mc:Choice>
              <mc:Fallback>
                <p:oleObj name="Equation" r:id="rId7" imgW="3111480" imgH="241200" progId="Equation.DSMT4">
                  <p:embed/>
                  <p:pic>
                    <p:nvPicPr>
                      <p:cNvPr id="8" name="Объект 7">
                        <a:extLst>
                          <a:ext uri="{FF2B5EF4-FFF2-40B4-BE49-F238E27FC236}">
                            <a16:creationId xmlns:a16="http://schemas.microsoft.com/office/drawing/2014/main" id="{613607F7-1283-0304-1B5F-3FA67E95B2F2}"/>
                          </a:ext>
                        </a:extLst>
                      </p:cNvPr>
                      <p:cNvPicPr/>
                      <p:nvPr/>
                    </p:nvPicPr>
                    <p:blipFill>
                      <a:blip r:embed="rId8"/>
                      <a:stretch>
                        <a:fillRect/>
                      </a:stretch>
                    </p:blipFill>
                    <p:spPr>
                      <a:xfrm>
                        <a:off x="473399" y="4878221"/>
                        <a:ext cx="5477517" cy="424787"/>
                      </a:xfrm>
                      <a:prstGeom prst="rect">
                        <a:avLst/>
                      </a:prstGeom>
                    </p:spPr>
                  </p:pic>
                </p:oleObj>
              </mc:Fallback>
            </mc:AlternateContent>
          </a:graphicData>
        </a:graphic>
      </p:graphicFrame>
      <p:graphicFrame>
        <p:nvGraphicFramePr>
          <p:cNvPr id="14" name="Объект 13">
            <a:extLst>
              <a:ext uri="{FF2B5EF4-FFF2-40B4-BE49-F238E27FC236}">
                <a16:creationId xmlns:a16="http://schemas.microsoft.com/office/drawing/2014/main" id="{4FF3EBD3-E96E-738F-6414-46E9B46F8D2A}"/>
              </a:ext>
            </a:extLst>
          </p:cNvPr>
          <p:cNvGraphicFramePr>
            <a:graphicFrameLocks noChangeAspect="1"/>
          </p:cNvGraphicFramePr>
          <p:nvPr>
            <p:extLst>
              <p:ext uri="{D42A27DB-BD31-4B8C-83A1-F6EECF244321}">
                <p14:modId xmlns:p14="http://schemas.microsoft.com/office/powerpoint/2010/main" val="2454117060"/>
              </p:ext>
            </p:extLst>
          </p:nvPr>
        </p:nvGraphicFramePr>
        <p:xfrm>
          <a:off x="5237634" y="3987515"/>
          <a:ext cx="333762" cy="424788"/>
        </p:xfrm>
        <a:graphic>
          <a:graphicData uri="http://schemas.openxmlformats.org/presentationml/2006/ole">
            <mc:AlternateContent xmlns:mc="http://schemas.openxmlformats.org/markup-compatibility/2006">
              <mc:Choice xmlns:v="urn:schemas-microsoft-com:vml" Requires="v">
                <p:oleObj name="Equation" r:id="rId9" imgW="139680" imgH="177480" progId="Equation.DSMT4">
                  <p:embed/>
                </p:oleObj>
              </mc:Choice>
              <mc:Fallback>
                <p:oleObj name="Equation" r:id="rId9" imgW="139680" imgH="177480" progId="Equation.DSMT4">
                  <p:embed/>
                  <p:pic>
                    <p:nvPicPr>
                      <p:cNvPr id="6" name="Объект 5">
                        <a:extLst>
                          <a:ext uri="{FF2B5EF4-FFF2-40B4-BE49-F238E27FC236}">
                            <a16:creationId xmlns:a16="http://schemas.microsoft.com/office/drawing/2014/main" id="{19121E51-1131-FEC8-E87C-0206653E94D7}"/>
                          </a:ext>
                        </a:extLst>
                      </p:cNvPr>
                      <p:cNvPicPr/>
                      <p:nvPr/>
                    </p:nvPicPr>
                    <p:blipFill>
                      <a:blip r:embed="rId10"/>
                      <a:stretch>
                        <a:fillRect/>
                      </a:stretch>
                    </p:blipFill>
                    <p:spPr>
                      <a:xfrm>
                        <a:off x="5237634" y="3987515"/>
                        <a:ext cx="333762" cy="424788"/>
                      </a:xfrm>
                      <a:prstGeom prst="rect">
                        <a:avLst/>
                      </a:prstGeom>
                    </p:spPr>
                  </p:pic>
                </p:oleObj>
              </mc:Fallback>
            </mc:AlternateContent>
          </a:graphicData>
        </a:graphic>
      </p:graphicFrame>
      <p:graphicFrame>
        <p:nvGraphicFramePr>
          <p:cNvPr id="16" name="Объект 15">
            <a:extLst>
              <a:ext uri="{FF2B5EF4-FFF2-40B4-BE49-F238E27FC236}">
                <a16:creationId xmlns:a16="http://schemas.microsoft.com/office/drawing/2014/main" id="{75E954F0-91E3-34EB-855A-FECF66861F37}"/>
              </a:ext>
            </a:extLst>
          </p:cNvPr>
          <p:cNvGraphicFramePr>
            <a:graphicFrameLocks noChangeAspect="1"/>
          </p:cNvGraphicFramePr>
          <p:nvPr>
            <p:extLst>
              <p:ext uri="{D42A27DB-BD31-4B8C-83A1-F6EECF244321}">
                <p14:modId xmlns:p14="http://schemas.microsoft.com/office/powerpoint/2010/main" val="3491434475"/>
              </p:ext>
            </p:extLst>
          </p:nvPr>
        </p:nvGraphicFramePr>
        <p:xfrm>
          <a:off x="6776627" y="1315932"/>
          <a:ext cx="4892675" cy="882650"/>
        </p:xfrm>
        <a:graphic>
          <a:graphicData uri="http://schemas.openxmlformats.org/presentationml/2006/ole">
            <mc:AlternateContent xmlns:mc="http://schemas.openxmlformats.org/markup-compatibility/2006">
              <mc:Choice xmlns:v="urn:schemas-microsoft-com:vml" Requires="v">
                <p:oleObj name="Equation" r:id="rId11" imgW="2755800" imgH="495000" progId="Equation.DSMT4">
                  <p:embed/>
                </p:oleObj>
              </mc:Choice>
              <mc:Fallback>
                <p:oleObj name="Equation" r:id="rId11" imgW="2755800" imgH="495000" progId="Equation.DSMT4">
                  <p:embed/>
                  <p:pic>
                    <p:nvPicPr>
                      <p:cNvPr id="4" name="Объект 3">
                        <a:extLst>
                          <a:ext uri="{FF2B5EF4-FFF2-40B4-BE49-F238E27FC236}">
                            <a16:creationId xmlns:a16="http://schemas.microsoft.com/office/drawing/2014/main" id="{75547D36-FEFB-DA45-BCF8-B276404C1BE2}"/>
                          </a:ext>
                        </a:extLst>
                      </p:cNvPr>
                      <p:cNvPicPr/>
                      <p:nvPr/>
                    </p:nvPicPr>
                    <p:blipFill>
                      <a:blip r:embed="rId12"/>
                      <a:stretch>
                        <a:fillRect/>
                      </a:stretch>
                    </p:blipFill>
                    <p:spPr>
                      <a:xfrm>
                        <a:off x="6776627" y="1315932"/>
                        <a:ext cx="4892675" cy="882650"/>
                      </a:xfrm>
                      <a:prstGeom prst="rect">
                        <a:avLst/>
                      </a:prstGeom>
                    </p:spPr>
                  </p:pic>
                </p:oleObj>
              </mc:Fallback>
            </mc:AlternateContent>
          </a:graphicData>
        </a:graphic>
      </p:graphicFrame>
      <p:cxnSp>
        <p:nvCxnSpPr>
          <p:cNvPr id="17" name="Прямая соединительная линия 16">
            <a:extLst>
              <a:ext uri="{FF2B5EF4-FFF2-40B4-BE49-F238E27FC236}">
                <a16:creationId xmlns:a16="http://schemas.microsoft.com/office/drawing/2014/main" id="{BC147EC3-9D77-5683-9E87-D42A7465D214}"/>
              </a:ext>
            </a:extLst>
          </p:cNvPr>
          <p:cNvCxnSpPr/>
          <p:nvPr/>
        </p:nvCxnSpPr>
        <p:spPr>
          <a:xfrm>
            <a:off x="5844820" y="1660093"/>
            <a:ext cx="775785" cy="0"/>
          </a:xfrm>
          <a:prstGeom prst="line">
            <a:avLst/>
          </a:prstGeom>
          <a:ln w="76200">
            <a:solidFill>
              <a:srgbClr val="FF3399"/>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a:extLst>
              <a:ext uri="{FF2B5EF4-FFF2-40B4-BE49-F238E27FC236}">
                <a16:creationId xmlns:a16="http://schemas.microsoft.com/office/drawing/2014/main" id="{BB01EE8B-1B94-8208-3A81-43E1FAEAA98D}"/>
              </a:ext>
            </a:extLst>
          </p:cNvPr>
          <p:cNvCxnSpPr/>
          <p:nvPr/>
        </p:nvCxnSpPr>
        <p:spPr>
          <a:xfrm>
            <a:off x="5844819" y="2825602"/>
            <a:ext cx="775785"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4F0FC958-C0DB-EC5D-32CB-A8F32EE15D06}"/>
              </a:ext>
            </a:extLst>
          </p:cNvPr>
          <p:cNvPicPr>
            <a:picLocks noChangeAspect="1"/>
          </p:cNvPicPr>
          <p:nvPr/>
        </p:nvPicPr>
        <p:blipFill>
          <a:blip r:embed="rId13"/>
          <a:stretch>
            <a:fillRect/>
          </a:stretch>
        </p:blipFill>
        <p:spPr>
          <a:xfrm>
            <a:off x="6894810" y="3452623"/>
            <a:ext cx="4892675" cy="3524567"/>
          </a:xfrm>
          <a:prstGeom prst="rect">
            <a:avLst/>
          </a:prstGeom>
        </p:spPr>
      </p:pic>
      <p:graphicFrame>
        <p:nvGraphicFramePr>
          <p:cNvPr id="5" name="Объект 4">
            <a:extLst>
              <a:ext uri="{FF2B5EF4-FFF2-40B4-BE49-F238E27FC236}">
                <a16:creationId xmlns:a16="http://schemas.microsoft.com/office/drawing/2014/main" id="{0D924FFE-F17D-E1C1-8543-12B6536A5D74}"/>
              </a:ext>
            </a:extLst>
          </p:cNvPr>
          <p:cNvGraphicFramePr>
            <a:graphicFrameLocks noChangeAspect="1"/>
          </p:cNvGraphicFramePr>
          <p:nvPr>
            <p:extLst>
              <p:ext uri="{D42A27DB-BD31-4B8C-83A1-F6EECF244321}">
                <p14:modId xmlns:p14="http://schemas.microsoft.com/office/powerpoint/2010/main" val="4175588399"/>
              </p:ext>
            </p:extLst>
          </p:nvPr>
        </p:nvGraphicFramePr>
        <p:xfrm>
          <a:off x="9541435" y="4268822"/>
          <a:ext cx="1004364" cy="286961"/>
        </p:xfrm>
        <a:graphic>
          <a:graphicData uri="http://schemas.openxmlformats.org/presentationml/2006/ole">
            <mc:AlternateContent xmlns:mc="http://schemas.openxmlformats.org/markup-compatibility/2006">
              <mc:Choice xmlns:v="urn:schemas-microsoft-com:vml" Requires="v">
                <p:oleObj name="Equation" r:id="rId14" imgW="711000" imgH="203040" progId="Equation.DSMT4">
                  <p:embed/>
                </p:oleObj>
              </mc:Choice>
              <mc:Fallback>
                <p:oleObj name="Equation" r:id="rId14" imgW="711000" imgH="203040" progId="Equation.DSMT4">
                  <p:embed/>
                  <p:pic>
                    <p:nvPicPr>
                      <p:cNvPr id="0" name=""/>
                      <p:cNvPicPr/>
                      <p:nvPr/>
                    </p:nvPicPr>
                    <p:blipFill>
                      <a:blip r:embed="rId15"/>
                      <a:stretch>
                        <a:fillRect/>
                      </a:stretch>
                    </p:blipFill>
                    <p:spPr>
                      <a:xfrm>
                        <a:off x="9541435" y="4268822"/>
                        <a:ext cx="1004364" cy="286961"/>
                      </a:xfrm>
                      <a:prstGeom prst="rect">
                        <a:avLst/>
                      </a:prstGeom>
                    </p:spPr>
                  </p:pic>
                </p:oleObj>
              </mc:Fallback>
            </mc:AlternateContent>
          </a:graphicData>
        </a:graphic>
      </p:graphicFrame>
      <p:graphicFrame>
        <p:nvGraphicFramePr>
          <p:cNvPr id="6" name="Объект 5">
            <a:extLst>
              <a:ext uri="{FF2B5EF4-FFF2-40B4-BE49-F238E27FC236}">
                <a16:creationId xmlns:a16="http://schemas.microsoft.com/office/drawing/2014/main" id="{67100F6A-BA2E-4F43-0424-C804F15FC0E5}"/>
              </a:ext>
            </a:extLst>
          </p:cNvPr>
          <p:cNvGraphicFramePr>
            <a:graphicFrameLocks noChangeAspect="1"/>
          </p:cNvGraphicFramePr>
          <p:nvPr>
            <p:extLst>
              <p:ext uri="{D42A27DB-BD31-4B8C-83A1-F6EECF244321}">
                <p14:modId xmlns:p14="http://schemas.microsoft.com/office/powerpoint/2010/main" val="578481537"/>
              </p:ext>
            </p:extLst>
          </p:nvPr>
        </p:nvGraphicFramePr>
        <p:xfrm>
          <a:off x="10625423" y="4946879"/>
          <a:ext cx="244597" cy="311305"/>
        </p:xfrm>
        <a:graphic>
          <a:graphicData uri="http://schemas.openxmlformats.org/presentationml/2006/ole">
            <mc:AlternateContent xmlns:mc="http://schemas.openxmlformats.org/markup-compatibility/2006">
              <mc:Choice xmlns:v="urn:schemas-microsoft-com:vml" Requires="v">
                <p:oleObj name="Equation" r:id="rId9" imgW="139680" imgH="177480" progId="Equation.DSMT4">
                  <p:embed/>
                </p:oleObj>
              </mc:Choice>
              <mc:Fallback>
                <p:oleObj name="Equation" r:id="rId9" imgW="139680" imgH="177480" progId="Equation.DSMT4">
                  <p:embed/>
                  <p:pic>
                    <p:nvPicPr>
                      <p:cNvPr id="14" name="Объект 13">
                        <a:extLst>
                          <a:ext uri="{FF2B5EF4-FFF2-40B4-BE49-F238E27FC236}">
                            <a16:creationId xmlns:a16="http://schemas.microsoft.com/office/drawing/2014/main" id="{4FF3EBD3-E96E-738F-6414-46E9B46F8D2A}"/>
                          </a:ext>
                        </a:extLst>
                      </p:cNvPr>
                      <p:cNvPicPr/>
                      <p:nvPr/>
                    </p:nvPicPr>
                    <p:blipFill>
                      <a:blip r:embed="rId10"/>
                      <a:stretch>
                        <a:fillRect/>
                      </a:stretch>
                    </p:blipFill>
                    <p:spPr>
                      <a:xfrm>
                        <a:off x="10625423" y="4946879"/>
                        <a:ext cx="244597" cy="311305"/>
                      </a:xfrm>
                      <a:prstGeom prst="rect">
                        <a:avLst/>
                      </a:prstGeom>
                    </p:spPr>
                  </p:pic>
                </p:oleObj>
              </mc:Fallback>
            </mc:AlternateContent>
          </a:graphicData>
        </a:graphic>
      </p:graphicFrame>
      <p:graphicFrame>
        <p:nvGraphicFramePr>
          <p:cNvPr id="8" name="Объект 7">
            <a:extLst>
              <a:ext uri="{FF2B5EF4-FFF2-40B4-BE49-F238E27FC236}">
                <a16:creationId xmlns:a16="http://schemas.microsoft.com/office/drawing/2014/main" id="{B80BE0C2-0BC7-BA60-3AC2-4D5B741474C8}"/>
              </a:ext>
            </a:extLst>
          </p:cNvPr>
          <p:cNvGraphicFramePr>
            <a:graphicFrameLocks noChangeAspect="1"/>
          </p:cNvGraphicFramePr>
          <p:nvPr>
            <p:extLst>
              <p:ext uri="{D42A27DB-BD31-4B8C-83A1-F6EECF244321}">
                <p14:modId xmlns:p14="http://schemas.microsoft.com/office/powerpoint/2010/main" val="2007298580"/>
              </p:ext>
            </p:extLst>
          </p:nvPr>
        </p:nvGraphicFramePr>
        <p:xfrm>
          <a:off x="7481710" y="3849685"/>
          <a:ext cx="321602" cy="275659"/>
        </p:xfrm>
        <a:graphic>
          <a:graphicData uri="http://schemas.openxmlformats.org/presentationml/2006/ole">
            <mc:AlternateContent xmlns:mc="http://schemas.openxmlformats.org/markup-compatibility/2006">
              <mc:Choice xmlns:v="urn:schemas-microsoft-com:vml" Requires="v">
                <p:oleObj name="Equation" r:id="rId16" imgW="266400" imgH="228600" progId="Equation.DSMT4">
                  <p:embed/>
                </p:oleObj>
              </mc:Choice>
              <mc:Fallback>
                <p:oleObj name="Equation" r:id="rId16" imgW="266400" imgH="228600" progId="Equation.DSMT4">
                  <p:embed/>
                  <p:pic>
                    <p:nvPicPr>
                      <p:cNvPr id="0" name=""/>
                      <p:cNvPicPr/>
                      <p:nvPr/>
                    </p:nvPicPr>
                    <p:blipFill>
                      <a:blip r:embed="rId17"/>
                      <a:stretch>
                        <a:fillRect/>
                      </a:stretch>
                    </p:blipFill>
                    <p:spPr>
                      <a:xfrm>
                        <a:off x="7481710" y="3849685"/>
                        <a:ext cx="321602" cy="275659"/>
                      </a:xfrm>
                      <a:prstGeom prst="rect">
                        <a:avLst/>
                      </a:prstGeom>
                    </p:spPr>
                  </p:pic>
                </p:oleObj>
              </mc:Fallback>
            </mc:AlternateContent>
          </a:graphicData>
        </a:graphic>
      </p:graphicFrame>
    </p:spTree>
    <p:extLst>
      <p:ext uri="{BB962C8B-B14F-4D97-AF65-F5344CB8AC3E}">
        <p14:creationId xmlns:p14="http://schemas.microsoft.com/office/powerpoint/2010/main" val="449114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14000">
              <a:schemeClr val="accent1">
                <a:lumMod val="5000"/>
                <a:lumOff val="95000"/>
              </a:schemeClr>
            </a:gs>
            <a:gs pos="48000">
              <a:srgbClr val="FFFFCC"/>
            </a:gs>
            <a:gs pos="78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1C975BA-47A4-D692-1789-B2172EDC980C}"/>
              </a:ext>
            </a:extLst>
          </p:cNvPr>
          <p:cNvSpPr txBox="1"/>
          <p:nvPr/>
        </p:nvSpPr>
        <p:spPr>
          <a:xfrm>
            <a:off x="2042204" y="6569"/>
            <a:ext cx="7736541" cy="523220"/>
          </a:xfrm>
          <a:prstGeom prst="rect">
            <a:avLst/>
          </a:prstGeom>
          <a:noFill/>
        </p:spPr>
        <p:txBody>
          <a:bodyPr wrap="square" rtlCol="0">
            <a:spAutoFit/>
          </a:bodyPr>
          <a:lstStyle/>
          <a:p>
            <a:r>
              <a:rPr lang="en-US" sz="2800" dirty="0">
                <a:solidFill>
                  <a:srgbClr val="7030A0"/>
                </a:solidFill>
                <a:latin typeface="Comic Sans MS" panose="030F0702030302020204" pitchFamily="66" charset="0"/>
              </a:rPr>
              <a:t>Berry connection, bundles, </a:t>
            </a:r>
            <a:r>
              <a:rPr lang="en-US" sz="2800" dirty="0" err="1">
                <a:solidFill>
                  <a:srgbClr val="7030A0"/>
                </a:solidFill>
                <a:latin typeface="Comic Sans MS" panose="030F0702030302020204" pitchFamily="66" charset="0"/>
              </a:rPr>
              <a:t>anomal</a:t>
            </a:r>
            <a:r>
              <a:rPr lang="en-US" sz="2800" dirty="0">
                <a:solidFill>
                  <a:srgbClr val="7030A0"/>
                </a:solidFill>
                <a:latin typeface="Comic Sans MS" panose="030F0702030302020204" pitchFamily="66" charset="0"/>
              </a:rPr>
              <a:t> velocity…</a:t>
            </a:r>
            <a:endParaRPr lang="ru-RU" sz="2800" dirty="0">
              <a:solidFill>
                <a:srgbClr val="7030A0"/>
              </a:solidFill>
              <a:latin typeface="Comic Sans MS" panose="030F0702030302020204" pitchFamily="66" charset="0"/>
            </a:endParaRPr>
          </a:p>
        </p:txBody>
      </p:sp>
      <p:pic>
        <p:nvPicPr>
          <p:cNvPr id="6" name="Рисунок 5">
            <a:extLst>
              <a:ext uri="{FF2B5EF4-FFF2-40B4-BE49-F238E27FC236}">
                <a16:creationId xmlns:a16="http://schemas.microsoft.com/office/drawing/2014/main" id="{257BCC73-0727-EDBE-5CCB-75A8E97C601B}"/>
              </a:ext>
            </a:extLst>
          </p:cNvPr>
          <p:cNvPicPr>
            <a:picLocks noChangeAspect="1"/>
          </p:cNvPicPr>
          <p:nvPr/>
        </p:nvPicPr>
        <p:blipFill>
          <a:blip r:embed="rId2"/>
          <a:stretch>
            <a:fillRect/>
          </a:stretch>
        </p:blipFill>
        <p:spPr>
          <a:xfrm>
            <a:off x="535573" y="947854"/>
            <a:ext cx="7415247" cy="1865084"/>
          </a:xfrm>
          <a:prstGeom prst="rect">
            <a:avLst/>
          </a:prstGeom>
          <a:solidFill>
            <a:srgbClr val="99CCFF"/>
          </a:solidFill>
        </p:spPr>
      </p:pic>
      <p:graphicFrame>
        <p:nvGraphicFramePr>
          <p:cNvPr id="7" name="Объект 6">
            <a:extLst>
              <a:ext uri="{FF2B5EF4-FFF2-40B4-BE49-F238E27FC236}">
                <a16:creationId xmlns:a16="http://schemas.microsoft.com/office/drawing/2014/main" id="{A05DF579-3A5A-6127-5D83-0504BA39B33E}"/>
              </a:ext>
            </a:extLst>
          </p:cNvPr>
          <p:cNvGraphicFramePr>
            <a:graphicFrameLocks noChangeAspect="1"/>
          </p:cNvGraphicFramePr>
          <p:nvPr/>
        </p:nvGraphicFramePr>
        <p:xfrm>
          <a:off x="211931" y="3153622"/>
          <a:ext cx="11768138" cy="523875"/>
        </p:xfrm>
        <a:graphic>
          <a:graphicData uri="http://schemas.openxmlformats.org/presentationml/2006/ole">
            <mc:AlternateContent xmlns:mc="http://schemas.openxmlformats.org/markup-compatibility/2006">
              <mc:Choice xmlns:v="urn:schemas-microsoft-com:vml" Requires="v">
                <p:oleObj name="Equation" r:id="rId3" imgW="7137360" imgH="317160" progId="Equation.DSMT4">
                  <p:embed/>
                </p:oleObj>
              </mc:Choice>
              <mc:Fallback>
                <p:oleObj name="Equation" r:id="rId3" imgW="7137360" imgH="317160" progId="Equation.DSMT4">
                  <p:embed/>
                  <p:pic>
                    <p:nvPicPr>
                      <p:cNvPr id="7" name="Объект 6">
                        <a:extLst>
                          <a:ext uri="{FF2B5EF4-FFF2-40B4-BE49-F238E27FC236}">
                            <a16:creationId xmlns:a16="http://schemas.microsoft.com/office/drawing/2014/main" id="{A05DF579-3A5A-6127-5D83-0504BA39B33E}"/>
                          </a:ext>
                        </a:extLst>
                      </p:cNvPr>
                      <p:cNvPicPr/>
                      <p:nvPr/>
                    </p:nvPicPr>
                    <p:blipFill>
                      <a:blip r:embed="rId4"/>
                      <a:stretch>
                        <a:fillRect/>
                      </a:stretch>
                    </p:blipFill>
                    <p:spPr>
                      <a:xfrm>
                        <a:off x="211931" y="3153622"/>
                        <a:ext cx="11768138" cy="523875"/>
                      </a:xfrm>
                      <a:prstGeom prst="rect">
                        <a:avLst/>
                      </a:prstGeom>
                    </p:spPr>
                  </p:pic>
                </p:oleObj>
              </mc:Fallback>
            </mc:AlternateContent>
          </a:graphicData>
        </a:graphic>
      </p:graphicFrame>
      <p:graphicFrame>
        <p:nvGraphicFramePr>
          <p:cNvPr id="8" name="Объект 7">
            <a:extLst>
              <a:ext uri="{FF2B5EF4-FFF2-40B4-BE49-F238E27FC236}">
                <a16:creationId xmlns:a16="http://schemas.microsoft.com/office/drawing/2014/main" id="{D0AAD333-7BA7-2BAC-8697-C77A8978C351}"/>
              </a:ext>
            </a:extLst>
          </p:cNvPr>
          <p:cNvGraphicFramePr>
            <a:graphicFrameLocks noChangeAspect="1"/>
          </p:cNvGraphicFramePr>
          <p:nvPr/>
        </p:nvGraphicFramePr>
        <p:xfrm>
          <a:off x="502447" y="3766946"/>
          <a:ext cx="10218738" cy="922338"/>
        </p:xfrm>
        <a:graphic>
          <a:graphicData uri="http://schemas.openxmlformats.org/presentationml/2006/ole">
            <mc:AlternateContent xmlns:mc="http://schemas.openxmlformats.org/markup-compatibility/2006">
              <mc:Choice xmlns:v="urn:schemas-microsoft-com:vml" Requires="v">
                <p:oleObj name="Equation" r:id="rId5" imgW="6337080" imgH="571320" progId="Equation.DSMT4">
                  <p:embed/>
                </p:oleObj>
              </mc:Choice>
              <mc:Fallback>
                <p:oleObj name="Equation" r:id="rId5" imgW="6337080" imgH="571320" progId="Equation.DSMT4">
                  <p:embed/>
                  <p:pic>
                    <p:nvPicPr>
                      <p:cNvPr id="8" name="Объект 7">
                        <a:extLst>
                          <a:ext uri="{FF2B5EF4-FFF2-40B4-BE49-F238E27FC236}">
                            <a16:creationId xmlns:a16="http://schemas.microsoft.com/office/drawing/2014/main" id="{D0AAD333-7BA7-2BAC-8697-C77A8978C351}"/>
                          </a:ext>
                        </a:extLst>
                      </p:cNvPr>
                      <p:cNvPicPr/>
                      <p:nvPr/>
                    </p:nvPicPr>
                    <p:blipFill>
                      <a:blip r:embed="rId6"/>
                      <a:stretch>
                        <a:fillRect/>
                      </a:stretch>
                    </p:blipFill>
                    <p:spPr>
                      <a:xfrm>
                        <a:off x="502447" y="3766946"/>
                        <a:ext cx="10218738" cy="922338"/>
                      </a:xfrm>
                      <a:prstGeom prst="rect">
                        <a:avLst/>
                      </a:prstGeom>
                    </p:spPr>
                  </p:pic>
                </p:oleObj>
              </mc:Fallback>
            </mc:AlternateContent>
          </a:graphicData>
        </a:graphic>
      </p:graphicFrame>
      <p:cxnSp>
        <p:nvCxnSpPr>
          <p:cNvPr id="10" name="Прямая со стрелкой 9">
            <a:extLst>
              <a:ext uri="{FF2B5EF4-FFF2-40B4-BE49-F238E27FC236}">
                <a16:creationId xmlns:a16="http://schemas.microsoft.com/office/drawing/2014/main" id="{F767280B-41BD-E76C-D7E2-BD2F611C6E6B}"/>
              </a:ext>
            </a:extLst>
          </p:cNvPr>
          <p:cNvCxnSpPr>
            <a:cxnSpLocks/>
          </p:cNvCxnSpPr>
          <p:nvPr/>
        </p:nvCxnSpPr>
        <p:spPr>
          <a:xfrm>
            <a:off x="8497229" y="2389057"/>
            <a:ext cx="2665142"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a:extLst>
              <a:ext uri="{FF2B5EF4-FFF2-40B4-BE49-F238E27FC236}">
                <a16:creationId xmlns:a16="http://schemas.microsoft.com/office/drawing/2014/main" id="{8A1D1F31-83F1-460A-D919-E3BCF6F15078}"/>
              </a:ext>
            </a:extLst>
          </p:cNvPr>
          <p:cNvCxnSpPr/>
          <p:nvPr/>
        </p:nvCxnSpPr>
        <p:spPr>
          <a:xfrm flipH="1">
            <a:off x="8430322" y="1880396"/>
            <a:ext cx="1215483" cy="1018921"/>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a:extLst>
              <a:ext uri="{FF2B5EF4-FFF2-40B4-BE49-F238E27FC236}">
                <a16:creationId xmlns:a16="http://schemas.microsoft.com/office/drawing/2014/main" id="{E534B684-8588-E37E-6074-06E88B75B8DB}"/>
              </a:ext>
            </a:extLst>
          </p:cNvPr>
          <p:cNvCxnSpPr/>
          <p:nvPr/>
        </p:nvCxnSpPr>
        <p:spPr>
          <a:xfrm flipV="1">
            <a:off x="9038063" y="769434"/>
            <a:ext cx="0" cy="183995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6" name="Объект 15">
            <a:extLst>
              <a:ext uri="{FF2B5EF4-FFF2-40B4-BE49-F238E27FC236}">
                <a16:creationId xmlns:a16="http://schemas.microsoft.com/office/drawing/2014/main" id="{489D72C7-D239-9DA8-00AF-04C8CA4E1429}"/>
              </a:ext>
            </a:extLst>
          </p:cNvPr>
          <p:cNvGraphicFramePr>
            <a:graphicFrameLocks noChangeAspect="1"/>
          </p:cNvGraphicFramePr>
          <p:nvPr/>
        </p:nvGraphicFramePr>
        <p:xfrm>
          <a:off x="8117707" y="2643363"/>
          <a:ext cx="423381" cy="370458"/>
        </p:xfrm>
        <a:graphic>
          <a:graphicData uri="http://schemas.openxmlformats.org/presentationml/2006/ole">
            <mc:AlternateContent xmlns:mc="http://schemas.openxmlformats.org/markup-compatibility/2006">
              <mc:Choice xmlns:v="urn:schemas-microsoft-com:vml" Requires="v">
                <p:oleObj name="Equation" r:id="rId7" imgW="203040" imgH="177480" progId="Equation.DSMT4">
                  <p:embed/>
                </p:oleObj>
              </mc:Choice>
              <mc:Fallback>
                <p:oleObj name="Equation" r:id="rId7" imgW="203040" imgH="177480" progId="Equation.DSMT4">
                  <p:embed/>
                  <p:pic>
                    <p:nvPicPr>
                      <p:cNvPr id="16" name="Объект 15">
                        <a:extLst>
                          <a:ext uri="{FF2B5EF4-FFF2-40B4-BE49-F238E27FC236}">
                            <a16:creationId xmlns:a16="http://schemas.microsoft.com/office/drawing/2014/main" id="{489D72C7-D239-9DA8-00AF-04C8CA4E1429}"/>
                          </a:ext>
                        </a:extLst>
                      </p:cNvPr>
                      <p:cNvPicPr/>
                      <p:nvPr/>
                    </p:nvPicPr>
                    <p:blipFill>
                      <a:blip r:embed="rId8"/>
                      <a:stretch>
                        <a:fillRect/>
                      </a:stretch>
                    </p:blipFill>
                    <p:spPr>
                      <a:xfrm>
                        <a:off x="8117707" y="2643363"/>
                        <a:ext cx="423381" cy="370458"/>
                      </a:xfrm>
                      <a:prstGeom prst="rect">
                        <a:avLst/>
                      </a:prstGeom>
                    </p:spPr>
                  </p:pic>
                </p:oleObj>
              </mc:Fallback>
            </mc:AlternateContent>
          </a:graphicData>
        </a:graphic>
      </p:graphicFrame>
      <p:graphicFrame>
        <p:nvGraphicFramePr>
          <p:cNvPr id="17" name="Объект 16">
            <a:extLst>
              <a:ext uri="{FF2B5EF4-FFF2-40B4-BE49-F238E27FC236}">
                <a16:creationId xmlns:a16="http://schemas.microsoft.com/office/drawing/2014/main" id="{2A304D56-0457-9EDC-73C1-181487C2BAA7}"/>
              </a:ext>
            </a:extLst>
          </p:cNvPr>
          <p:cNvGraphicFramePr>
            <a:graphicFrameLocks noChangeAspect="1"/>
          </p:cNvGraphicFramePr>
          <p:nvPr/>
        </p:nvGraphicFramePr>
        <p:xfrm>
          <a:off x="11201400" y="1938338"/>
          <a:ext cx="317500" cy="369887"/>
        </p:xfrm>
        <a:graphic>
          <a:graphicData uri="http://schemas.openxmlformats.org/presentationml/2006/ole">
            <mc:AlternateContent xmlns:mc="http://schemas.openxmlformats.org/markup-compatibility/2006">
              <mc:Choice xmlns:v="urn:schemas-microsoft-com:vml" Requires="v">
                <p:oleObj name="Equation" r:id="rId9" imgW="152280" imgH="177480" progId="Equation.DSMT4">
                  <p:embed/>
                </p:oleObj>
              </mc:Choice>
              <mc:Fallback>
                <p:oleObj name="Equation" r:id="rId9" imgW="152280" imgH="177480" progId="Equation.DSMT4">
                  <p:embed/>
                  <p:pic>
                    <p:nvPicPr>
                      <p:cNvPr id="17" name="Объект 16">
                        <a:extLst>
                          <a:ext uri="{FF2B5EF4-FFF2-40B4-BE49-F238E27FC236}">
                            <a16:creationId xmlns:a16="http://schemas.microsoft.com/office/drawing/2014/main" id="{2A304D56-0457-9EDC-73C1-181487C2BAA7}"/>
                          </a:ext>
                        </a:extLst>
                      </p:cNvPr>
                      <p:cNvPicPr/>
                      <p:nvPr/>
                    </p:nvPicPr>
                    <p:blipFill>
                      <a:blip r:embed="rId10"/>
                      <a:stretch>
                        <a:fillRect/>
                      </a:stretch>
                    </p:blipFill>
                    <p:spPr>
                      <a:xfrm>
                        <a:off x="11201400" y="1938338"/>
                        <a:ext cx="317500" cy="369887"/>
                      </a:xfrm>
                      <a:prstGeom prst="rect">
                        <a:avLst/>
                      </a:prstGeom>
                    </p:spPr>
                  </p:pic>
                </p:oleObj>
              </mc:Fallback>
            </mc:AlternateContent>
          </a:graphicData>
        </a:graphic>
      </p:graphicFrame>
      <p:graphicFrame>
        <p:nvGraphicFramePr>
          <p:cNvPr id="18" name="Объект 17">
            <a:extLst>
              <a:ext uri="{FF2B5EF4-FFF2-40B4-BE49-F238E27FC236}">
                <a16:creationId xmlns:a16="http://schemas.microsoft.com/office/drawing/2014/main" id="{3B283762-0583-DAA2-C61C-0FDA136D6B07}"/>
              </a:ext>
            </a:extLst>
          </p:cNvPr>
          <p:cNvGraphicFramePr>
            <a:graphicFrameLocks noChangeAspect="1"/>
          </p:cNvGraphicFramePr>
          <p:nvPr/>
        </p:nvGraphicFramePr>
        <p:xfrm>
          <a:off x="8704263" y="592138"/>
          <a:ext cx="342900" cy="369887"/>
        </p:xfrm>
        <a:graphic>
          <a:graphicData uri="http://schemas.openxmlformats.org/presentationml/2006/ole">
            <mc:AlternateContent xmlns:mc="http://schemas.openxmlformats.org/markup-compatibility/2006">
              <mc:Choice xmlns:v="urn:schemas-microsoft-com:vml" Requires="v">
                <p:oleObj name="Equation" r:id="rId11" imgW="164880" imgH="177480" progId="Equation.DSMT4">
                  <p:embed/>
                </p:oleObj>
              </mc:Choice>
              <mc:Fallback>
                <p:oleObj name="Equation" r:id="rId11" imgW="164880" imgH="177480" progId="Equation.DSMT4">
                  <p:embed/>
                  <p:pic>
                    <p:nvPicPr>
                      <p:cNvPr id="18" name="Объект 17">
                        <a:extLst>
                          <a:ext uri="{FF2B5EF4-FFF2-40B4-BE49-F238E27FC236}">
                            <a16:creationId xmlns:a16="http://schemas.microsoft.com/office/drawing/2014/main" id="{3B283762-0583-DAA2-C61C-0FDA136D6B07}"/>
                          </a:ext>
                        </a:extLst>
                      </p:cNvPr>
                      <p:cNvPicPr/>
                      <p:nvPr/>
                    </p:nvPicPr>
                    <p:blipFill>
                      <a:blip r:embed="rId12"/>
                      <a:stretch>
                        <a:fillRect/>
                      </a:stretch>
                    </p:blipFill>
                    <p:spPr>
                      <a:xfrm>
                        <a:off x="8704263" y="592138"/>
                        <a:ext cx="342900" cy="369887"/>
                      </a:xfrm>
                      <a:prstGeom prst="rect">
                        <a:avLst/>
                      </a:prstGeom>
                    </p:spPr>
                  </p:pic>
                </p:oleObj>
              </mc:Fallback>
            </mc:AlternateContent>
          </a:graphicData>
        </a:graphic>
      </p:graphicFrame>
      <p:sp>
        <p:nvSpPr>
          <p:cNvPr id="19" name="Полилиния: фигура 18">
            <a:extLst>
              <a:ext uri="{FF2B5EF4-FFF2-40B4-BE49-F238E27FC236}">
                <a16:creationId xmlns:a16="http://schemas.microsoft.com/office/drawing/2014/main" id="{A87A66DE-A97C-3A67-CCAF-FB1271F28479}"/>
              </a:ext>
            </a:extLst>
          </p:cNvPr>
          <p:cNvSpPr/>
          <p:nvPr/>
        </p:nvSpPr>
        <p:spPr>
          <a:xfrm>
            <a:off x="9703345" y="853798"/>
            <a:ext cx="1644140" cy="1186414"/>
          </a:xfrm>
          <a:custGeom>
            <a:avLst/>
            <a:gdLst>
              <a:gd name="connsiteX0" fmla="*/ 544626 w 1644140"/>
              <a:gd name="connsiteY0" fmla="*/ 60602 h 1186414"/>
              <a:gd name="connsiteX1" fmla="*/ 20518 w 1644140"/>
              <a:gd name="connsiteY1" fmla="*/ 395139 h 1186414"/>
              <a:gd name="connsiteX2" fmla="*/ 198938 w 1644140"/>
              <a:gd name="connsiteY2" fmla="*/ 1086514 h 1186414"/>
              <a:gd name="connsiteX3" fmla="*/ 1046431 w 1644140"/>
              <a:gd name="connsiteY3" fmla="*/ 1153422 h 1186414"/>
              <a:gd name="connsiteX4" fmla="*/ 1258304 w 1644140"/>
              <a:gd name="connsiteY4" fmla="*/ 807734 h 1186414"/>
              <a:gd name="connsiteX5" fmla="*/ 1637445 w 1644140"/>
              <a:gd name="connsiteY5" fmla="*/ 450895 h 1186414"/>
              <a:gd name="connsiteX6" fmla="*/ 1470177 w 1644140"/>
              <a:gd name="connsiteY6" fmla="*/ 27148 h 1186414"/>
              <a:gd name="connsiteX7" fmla="*/ 1091035 w 1644140"/>
              <a:gd name="connsiteY7" fmla="*/ 49451 h 1186414"/>
              <a:gd name="connsiteX8" fmla="*/ 801104 w 1644140"/>
              <a:gd name="connsiteY8" fmla="*/ 105207 h 1186414"/>
              <a:gd name="connsiteX9" fmla="*/ 544626 w 1644140"/>
              <a:gd name="connsiteY9" fmla="*/ 60602 h 1186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4140" h="1186414">
                <a:moveTo>
                  <a:pt x="544626" y="60602"/>
                </a:moveTo>
                <a:cubicBezTo>
                  <a:pt x="414528" y="108924"/>
                  <a:pt x="78133" y="224154"/>
                  <a:pt x="20518" y="395139"/>
                </a:cubicBezTo>
                <a:cubicBezTo>
                  <a:pt x="-37097" y="566124"/>
                  <a:pt x="27953" y="960134"/>
                  <a:pt x="198938" y="1086514"/>
                </a:cubicBezTo>
                <a:cubicBezTo>
                  <a:pt x="369923" y="1212894"/>
                  <a:pt x="869870" y="1199885"/>
                  <a:pt x="1046431" y="1153422"/>
                </a:cubicBezTo>
                <a:cubicBezTo>
                  <a:pt x="1222992" y="1106959"/>
                  <a:pt x="1159802" y="924822"/>
                  <a:pt x="1258304" y="807734"/>
                </a:cubicBezTo>
                <a:cubicBezTo>
                  <a:pt x="1356806" y="690646"/>
                  <a:pt x="1602133" y="580993"/>
                  <a:pt x="1637445" y="450895"/>
                </a:cubicBezTo>
                <a:cubicBezTo>
                  <a:pt x="1672757" y="320797"/>
                  <a:pt x="1561245" y="94055"/>
                  <a:pt x="1470177" y="27148"/>
                </a:cubicBezTo>
                <a:cubicBezTo>
                  <a:pt x="1379109" y="-39759"/>
                  <a:pt x="1202547" y="36441"/>
                  <a:pt x="1091035" y="49451"/>
                </a:cubicBezTo>
                <a:cubicBezTo>
                  <a:pt x="979523" y="62461"/>
                  <a:pt x="886597" y="103349"/>
                  <a:pt x="801104" y="105207"/>
                </a:cubicBezTo>
                <a:cubicBezTo>
                  <a:pt x="715611" y="107065"/>
                  <a:pt x="674724" y="12280"/>
                  <a:pt x="544626" y="60602"/>
                </a:cubicBezTo>
                <a:close/>
              </a:path>
            </a:pathLst>
          </a:cu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0" name="Овал 19">
            <a:extLst>
              <a:ext uri="{FF2B5EF4-FFF2-40B4-BE49-F238E27FC236}">
                <a16:creationId xmlns:a16="http://schemas.microsoft.com/office/drawing/2014/main" id="{EE398EAF-0D13-85E2-1E47-55DA005536E7}"/>
              </a:ext>
            </a:extLst>
          </p:cNvPr>
          <p:cNvSpPr/>
          <p:nvPr/>
        </p:nvSpPr>
        <p:spPr>
          <a:xfrm>
            <a:off x="10158761" y="853798"/>
            <a:ext cx="122663" cy="108227"/>
          </a:xfrm>
          <a:prstGeom prst="ellipse">
            <a:avLst/>
          </a:prstGeom>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1" name="Объект 20">
            <a:extLst>
              <a:ext uri="{FF2B5EF4-FFF2-40B4-BE49-F238E27FC236}">
                <a16:creationId xmlns:a16="http://schemas.microsoft.com/office/drawing/2014/main" id="{5DA6A417-BF89-C6EA-F239-70A0052C58B1}"/>
              </a:ext>
            </a:extLst>
          </p:cNvPr>
          <p:cNvGraphicFramePr>
            <a:graphicFrameLocks noChangeAspect="1"/>
          </p:cNvGraphicFramePr>
          <p:nvPr/>
        </p:nvGraphicFramePr>
        <p:xfrm>
          <a:off x="9602986" y="450501"/>
          <a:ext cx="1229103" cy="363537"/>
        </p:xfrm>
        <a:graphic>
          <a:graphicData uri="http://schemas.openxmlformats.org/presentationml/2006/ole">
            <mc:AlternateContent xmlns:mc="http://schemas.openxmlformats.org/markup-compatibility/2006">
              <mc:Choice xmlns:v="urn:schemas-microsoft-com:vml" Requires="v">
                <p:oleObj name="Equation" r:id="rId13" imgW="901440" imgH="266400" progId="Equation.DSMT4">
                  <p:embed/>
                </p:oleObj>
              </mc:Choice>
              <mc:Fallback>
                <p:oleObj name="Equation" r:id="rId13" imgW="901440" imgH="266400" progId="Equation.DSMT4">
                  <p:embed/>
                  <p:pic>
                    <p:nvPicPr>
                      <p:cNvPr id="21" name="Объект 20">
                        <a:extLst>
                          <a:ext uri="{FF2B5EF4-FFF2-40B4-BE49-F238E27FC236}">
                            <a16:creationId xmlns:a16="http://schemas.microsoft.com/office/drawing/2014/main" id="{5DA6A417-BF89-C6EA-F239-70A0052C58B1}"/>
                          </a:ext>
                        </a:extLst>
                      </p:cNvPr>
                      <p:cNvPicPr/>
                      <p:nvPr/>
                    </p:nvPicPr>
                    <p:blipFill>
                      <a:blip r:embed="rId14"/>
                      <a:stretch>
                        <a:fillRect/>
                      </a:stretch>
                    </p:blipFill>
                    <p:spPr>
                      <a:xfrm>
                        <a:off x="9602986" y="450501"/>
                        <a:ext cx="1229103" cy="363537"/>
                      </a:xfrm>
                      <a:prstGeom prst="rect">
                        <a:avLst/>
                      </a:prstGeom>
                    </p:spPr>
                  </p:pic>
                </p:oleObj>
              </mc:Fallback>
            </mc:AlternateContent>
          </a:graphicData>
        </a:graphic>
      </p:graphicFrame>
      <p:graphicFrame>
        <p:nvGraphicFramePr>
          <p:cNvPr id="22" name="Объект 21">
            <a:extLst>
              <a:ext uri="{FF2B5EF4-FFF2-40B4-BE49-F238E27FC236}">
                <a16:creationId xmlns:a16="http://schemas.microsoft.com/office/drawing/2014/main" id="{5C7BA100-6E1F-A366-2314-6E674B0F74AD}"/>
              </a:ext>
            </a:extLst>
          </p:cNvPr>
          <p:cNvGraphicFramePr>
            <a:graphicFrameLocks noChangeAspect="1"/>
          </p:cNvGraphicFramePr>
          <p:nvPr/>
        </p:nvGraphicFramePr>
        <p:xfrm>
          <a:off x="502447" y="4674670"/>
          <a:ext cx="9455592" cy="820048"/>
        </p:xfrm>
        <a:graphic>
          <a:graphicData uri="http://schemas.openxmlformats.org/presentationml/2006/ole">
            <mc:AlternateContent xmlns:mc="http://schemas.openxmlformats.org/markup-compatibility/2006">
              <mc:Choice xmlns:v="urn:schemas-microsoft-com:vml" Requires="v">
                <p:oleObj name="Equation" r:id="rId15" imgW="5841720" imgH="507960" progId="Equation.DSMT4">
                  <p:embed/>
                </p:oleObj>
              </mc:Choice>
              <mc:Fallback>
                <p:oleObj name="Equation" r:id="rId15" imgW="5841720" imgH="507960" progId="Equation.DSMT4">
                  <p:embed/>
                  <p:pic>
                    <p:nvPicPr>
                      <p:cNvPr id="22" name="Объект 21">
                        <a:extLst>
                          <a:ext uri="{FF2B5EF4-FFF2-40B4-BE49-F238E27FC236}">
                            <a16:creationId xmlns:a16="http://schemas.microsoft.com/office/drawing/2014/main" id="{5C7BA100-6E1F-A366-2314-6E674B0F74AD}"/>
                          </a:ext>
                        </a:extLst>
                      </p:cNvPr>
                      <p:cNvPicPr/>
                      <p:nvPr/>
                    </p:nvPicPr>
                    <p:blipFill>
                      <a:blip r:embed="rId16"/>
                      <a:stretch>
                        <a:fillRect/>
                      </a:stretch>
                    </p:blipFill>
                    <p:spPr>
                      <a:xfrm>
                        <a:off x="502447" y="4674670"/>
                        <a:ext cx="9455592" cy="820048"/>
                      </a:xfrm>
                      <a:prstGeom prst="rect">
                        <a:avLst/>
                      </a:prstGeom>
                    </p:spPr>
                  </p:pic>
                </p:oleObj>
              </mc:Fallback>
            </mc:AlternateContent>
          </a:graphicData>
        </a:graphic>
      </p:graphicFrame>
      <p:graphicFrame>
        <p:nvGraphicFramePr>
          <p:cNvPr id="24" name="Объект 23">
            <a:extLst>
              <a:ext uri="{FF2B5EF4-FFF2-40B4-BE49-F238E27FC236}">
                <a16:creationId xmlns:a16="http://schemas.microsoft.com/office/drawing/2014/main" id="{1C74E037-F640-C030-3D33-1D3ADC27C5F8}"/>
              </a:ext>
            </a:extLst>
          </p:cNvPr>
          <p:cNvGraphicFramePr>
            <a:graphicFrameLocks noChangeAspect="1"/>
          </p:cNvGraphicFramePr>
          <p:nvPr/>
        </p:nvGraphicFramePr>
        <p:xfrm>
          <a:off x="100480" y="5436771"/>
          <a:ext cx="6524625" cy="596900"/>
        </p:xfrm>
        <a:graphic>
          <a:graphicData uri="http://schemas.openxmlformats.org/presentationml/2006/ole">
            <mc:AlternateContent xmlns:mc="http://schemas.openxmlformats.org/markup-compatibility/2006">
              <mc:Choice xmlns:v="urn:schemas-microsoft-com:vml" Requires="v">
                <p:oleObj name="Equation" r:id="rId17" imgW="3466800" imgH="317160" progId="Equation.DSMT4">
                  <p:embed/>
                </p:oleObj>
              </mc:Choice>
              <mc:Fallback>
                <p:oleObj name="Equation" r:id="rId17" imgW="3466800" imgH="317160" progId="Equation.DSMT4">
                  <p:embed/>
                  <p:pic>
                    <p:nvPicPr>
                      <p:cNvPr id="24" name="Объект 23">
                        <a:extLst>
                          <a:ext uri="{FF2B5EF4-FFF2-40B4-BE49-F238E27FC236}">
                            <a16:creationId xmlns:a16="http://schemas.microsoft.com/office/drawing/2014/main" id="{1C74E037-F640-C030-3D33-1D3ADC27C5F8}"/>
                          </a:ext>
                        </a:extLst>
                      </p:cNvPr>
                      <p:cNvPicPr/>
                      <p:nvPr/>
                    </p:nvPicPr>
                    <p:blipFill>
                      <a:blip r:embed="rId18"/>
                      <a:stretch>
                        <a:fillRect/>
                      </a:stretch>
                    </p:blipFill>
                    <p:spPr>
                      <a:xfrm>
                        <a:off x="100480" y="5436771"/>
                        <a:ext cx="6524625" cy="596900"/>
                      </a:xfrm>
                      <a:prstGeom prst="rect">
                        <a:avLst/>
                      </a:prstGeom>
                    </p:spPr>
                  </p:pic>
                </p:oleObj>
              </mc:Fallback>
            </mc:AlternateContent>
          </a:graphicData>
        </a:graphic>
      </p:graphicFrame>
      <p:graphicFrame>
        <p:nvGraphicFramePr>
          <p:cNvPr id="2" name="Объект 1">
            <a:extLst>
              <a:ext uri="{FF2B5EF4-FFF2-40B4-BE49-F238E27FC236}">
                <a16:creationId xmlns:a16="http://schemas.microsoft.com/office/drawing/2014/main" id="{917E3B3B-9DDC-E737-9933-1CCB4A9F999F}"/>
              </a:ext>
            </a:extLst>
          </p:cNvPr>
          <p:cNvGraphicFramePr>
            <a:graphicFrameLocks noChangeAspect="1"/>
          </p:cNvGraphicFramePr>
          <p:nvPr/>
        </p:nvGraphicFramePr>
        <p:xfrm>
          <a:off x="182563" y="6007100"/>
          <a:ext cx="6789737" cy="747713"/>
        </p:xfrm>
        <a:graphic>
          <a:graphicData uri="http://schemas.openxmlformats.org/presentationml/2006/ole">
            <mc:AlternateContent xmlns:mc="http://schemas.openxmlformats.org/markup-compatibility/2006">
              <mc:Choice xmlns:v="urn:schemas-microsoft-com:vml" Requires="v">
                <p:oleObj name="Equation" r:id="rId19" imgW="4152600" imgH="457200" progId="Equation.DSMT4">
                  <p:embed/>
                </p:oleObj>
              </mc:Choice>
              <mc:Fallback>
                <p:oleObj name="Equation" r:id="rId19" imgW="4152600" imgH="457200" progId="Equation.DSMT4">
                  <p:embed/>
                  <p:pic>
                    <p:nvPicPr>
                      <p:cNvPr id="2" name="Объект 1">
                        <a:extLst>
                          <a:ext uri="{FF2B5EF4-FFF2-40B4-BE49-F238E27FC236}">
                            <a16:creationId xmlns:a16="http://schemas.microsoft.com/office/drawing/2014/main" id="{917E3B3B-9DDC-E737-9933-1CCB4A9F999F}"/>
                          </a:ext>
                        </a:extLst>
                      </p:cNvPr>
                      <p:cNvPicPr/>
                      <p:nvPr/>
                    </p:nvPicPr>
                    <p:blipFill>
                      <a:blip r:embed="rId20"/>
                      <a:stretch>
                        <a:fillRect/>
                      </a:stretch>
                    </p:blipFill>
                    <p:spPr>
                      <a:xfrm>
                        <a:off x="182563" y="6007100"/>
                        <a:ext cx="6789737" cy="747713"/>
                      </a:xfrm>
                      <a:prstGeom prst="rect">
                        <a:avLst/>
                      </a:prstGeom>
                    </p:spPr>
                  </p:pic>
                </p:oleObj>
              </mc:Fallback>
            </mc:AlternateContent>
          </a:graphicData>
        </a:graphic>
      </p:graphicFrame>
    </p:spTree>
    <p:extLst>
      <p:ext uri="{BB962C8B-B14F-4D97-AF65-F5344CB8AC3E}">
        <p14:creationId xmlns:p14="http://schemas.microsoft.com/office/powerpoint/2010/main" val="136591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14000">
              <a:schemeClr val="accent1">
                <a:lumMod val="5000"/>
                <a:lumOff val="95000"/>
              </a:schemeClr>
            </a:gs>
            <a:gs pos="48000">
              <a:srgbClr val="FFFFCC"/>
            </a:gs>
            <a:gs pos="68000">
              <a:schemeClr val="accent1">
                <a:lumMod val="45000"/>
                <a:lumOff val="55000"/>
              </a:schemeClr>
            </a:gs>
            <a:gs pos="100000">
              <a:srgbClr val="FFFFCC"/>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CB17C6-6F15-C199-EE04-BF36E69D6986}"/>
              </a:ext>
            </a:extLst>
          </p:cNvPr>
          <p:cNvSpPr txBox="1"/>
          <p:nvPr/>
        </p:nvSpPr>
        <p:spPr>
          <a:xfrm>
            <a:off x="336395" y="144966"/>
            <a:ext cx="11519209" cy="830997"/>
          </a:xfrm>
          <a:prstGeom prst="rect">
            <a:avLst/>
          </a:prstGeom>
          <a:noFill/>
        </p:spPr>
        <p:txBody>
          <a:bodyPr wrap="square" rtlCol="0">
            <a:spAutoFit/>
          </a:bodyPr>
          <a:lstStyle/>
          <a:p>
            <a:r>
              <a:rPr lang="en-US" sz="2400" dirty="0">
                <a:solidFill>
                  <a:srgbClr val="FF6600"/>
                </a:solidFill>
                <a:latin typeface="Times New Roman" panose="02020603050405020304" pitchFamily="18" charset="0"/>
                <a:cs typeface="Times New Roman" panose="02020603050405020304" pitchFamily="18" charset="0"/>
              </a:rPr>
              <a:t>”Connection” supposes that we deal with a </a:t>
            </a:r>
            <a:r>
              <a:rPr lang="en-US" sz="2400" dirty="0">
                <a:solidFill>
                  <a:srgbClr val="FF0000"/>
                </a:solidFill>
                <a:latin typeface="Times New Roman" panose="02020603050405020304" pitchFamily="18" charset="0"/>
                <a:cs typeface="Times New Roman" panose="02020603050405020304" pitchFamily="18" charset="0"/>
              </a:rPr>
              <a:t>bundle</a:t>
            </a:r>
            <a:r>
              <a:rPr lang="en-US" sz="2400" dirty="0">
                <a:solidFill>
                  <a:srgbClr val="FF6600"/>
                </a:solidFill>
                <a:latin typeface="Times New Roman" panose="02020603050405020304" pitchFamily="18" charset="0"/>
                <a:cs typeface="Times New Roman" panose="02020603050405020304" pitchFamily="18" charset="0"/>
              </a:rPr>
              <a:t>. What is the </a:t>
            </a:r>
            <a:r>
              <a:rPr lang="en-US" sz="2400" dirty="0">
                <a:solidFill>
                  <a:srgbClr val="FF0000"/>
                </a:solidFill>
                <a:latin typeface="Times New Roman" panose="02020603050405020304" pitchFamily="18" charset="0"/>
                <a:cs typeface="Times New Roman" panose="02020603050405020304" pitchFamily="18" charset="0"/>
              </a:rPr>
              <a:t>bundle</a:t>
            </a:r>
            <a:r>
              <a:rPr lang="en-US" sz="2400" dirty="0">
                <a:solidFill>
                  <a:srgbClr val="FF6600"/>
                </a:solidFill>
                <a:latin typeface="Times New Roman" panose="02020603050405020304" pitchFamily="18" charset="0"/>
                <a:cs typeface="Times New Roman" panose="02020603050405020304" pitchFamily="18" charset="0"/>
              </a:rPr>
              <a:t>?</a:t>
            </a:r>
          </a:p>
          <a:p>
            <a:r>
              <a:rPr lang="en-US" sz="2400" dirty="0">
                <a:solidFill>
                  <a:srgbClr val="FF6600"/>
                </a:solidFill>
                <a:latin typeface="Times New Roman" panose="02020603050405020304" pitchFamily="18" charset="0"/>
                <a:cs typeface="Times New Roman" panose="02020603050405020304" pitchFamily="18" charset="0"/>
              </a:rPr>
              <a:t>There are many types of the bundles in differential geometry. </a:t>
            </a:r>
          </a:p>
        </p:txBody>
      </p:sp>
      <p:pic>
        <p:nvPicPr>
          <p:cNvPr id="4" name="Рисунок 3">
            <a:extLst>
              <a:ext uri="{FF2B5EF4-FFF2-40B4-BE49-F238E27FC236}">
                <a16:creationId xmlns:a16="http://schemas.microsoft.com/office/drawing/2014/main" id="{147D2758-735A-21C0-0989-D5A2CF917325}"/>
              </a:ext>
            </a:extLst>
          </p:cNvPr>
          <p:cNvPicPr>
            <a:picLocks noChangeAspect="1"/>
          </p:cNvPicPr>
          <p:nvPr/>
        </p:nvPicPr>
        <p:blipFill>
          <a:blip r:embed="rId2"/>
          <a:stretch>
            <a:fillRect/>
          </a:stretch>
        </p:blipFill>
        <p:spPr>
          <a:xfrm>
            <a:off x="331807" y="1694810"/>
            <a:ext cx="5764192" cy="3669102"/>
          </a:xfrm>
          <a:prstGeom prst="rect">
            <a:avLst/>
          </a:prstGeom>
        </p:spPr>
      </p:pic>
      <p:sp>
        <p:nvSpPr>
          <p:cNvPr id="5" name="TextBox 4">
            <a:extLst>
              <a:ext uri="{FF2B5EF4-FFF2-40B4-BE49-F238E27FC236}">
                <a16:creationId xmlns:a16="http://schemas.microsoft.com/office/drawing/2014/main" id="{69F2A04B-E998-B7CB-56BE-05A674F6A4ED}"/>
              </a:ext>
            </a:extLst>
          </p:cNvPr>
          <p:cNvSpPr txBox="1"/>
          <p:nvPr/>
        </p:nvSpPr>
        <p:spPr>
          <a:xfrm>
            <a:off x="1580742" y="1196663"/>
            <a:ext cx="10194945" cy="400110"/>
          </a:xfrm>
          <a:prstGeom prst="rect">
            <a:avLst/>
          </a:prstGeom>
          <a:noFill/>
        </p:spPr>
        <p:txBody>
          <a:bodyPr wrap="square" rtlCol="0">
            <a:spAutoFit/>
          </a:bodyPr>
          <a:lstStyle/>
          <a:p>
            <a:r>
              <a:rPr lang="en-US" sz="2000" dirty="0">
                <a:solidFill>
                  <a:srgbClr val="3333CC"/>
                </a:solidFill>
                <a:latin typeface="Comic Sans MS" panose="030F0702030302020204" pitchFamily="66" charset="0"/>
              </a:rPr>
              <a:t>Differential manifold                                                Tangent bundle</a:t>
            </a:r>
            <a:endParaRPr lang="ru-RU" sz="2000" dirty="0">
              <a:solidFill>
                <a:srgbClr val="3333CC"/>
              </a:solidFill>
              <a:latin typeface="Comic Sans MS" panose="030F0702030302020204" pitchFamily="66" charset="0"/>
            </a:endParaRPr>
          </a:p>
        </p:txBody>
      </p:sp>
      <p:pic>
        <p:nvPicPr>
          <p:cNvPr id="7" name="Рисунок 6">
            <a:extLst>
              <a:ext uri="{FF2B5EF4-FFF2-40B4-BE49-F238E27FC236}">
                <a16:creationId xmlns:a16="http://schemas.microsoft.com/office/drawing/2014/main" id="{2CB10D84-4C13-4F55-CCE8-1771788C4977}"/>
              </a:ext>
            </a:extLst>
          </p:cNvPr>
          <p:cNvPicPr>
            <a:picLocks noChangeAspect="1"/>
          </p:cNvPicPr>
          <p:nvPr/>
        </p:nvPicPr>
        <p:blipFill>
          <a:blip r:embed="rId3"/>
          <a:stretch>
            <a:fillRect/>
          </a:stretch>
        </p:blipFill>
        <p:spPr>
          <a:xfrm>
            <a:off x="6660195" y="1694810"/>
            <a:ext cx="5294142" cy="3669102"/>
          </a:xfrm>
          <a:prstGeom prst="rect">
            <a:avLst/>
          </a:prstGeom>
        </p:spPr>
      </p:pic>
      <p:sp>
        <p:nvSpPr>
          <p:cNvPr id="3" name="TextBox 2">
            <a:extLst>
              <a:ext uri="{FF2B5EF4-FFF2-40B4-BE49-F238E27FC236}">
                <a16:creationId xmlns:a16="http://schemas.microsoft.com/office/drawing/2014/main" id="{ABAE330F-3DA9-2D3E-9921-677E7B7B206A}"/>
              </a:ext>
            </a:extLst>
          </p:cNvPr>
          <p:cNvSpPr txBox="1"/>
          <p:nvPr/>
        </p:nvSpPr>
        <p:spPr>
          <a:xfrm>
            <a:off x="245327" y="5586761"/>
            <a:ext cx="11709010" cy="400110"/>
          </a:xfrm>
          <a:prstGeom prst="rect">
            <a:avLst/>
          </a:prstGeom>
          <a:noFill/>
        </p:spPr>
        <p:txBody>
          <a:bodyPr wrap="square" rtlCol="0">
            <a:spAutoFit/>
          </a:bodyPr>
          <a:lstStyle/>
          <a:p>
            <a:r>
              <a:rPr lang="en-US" sz="2000" dirty="0">
                <a:latin typeface="Comic Sans MS" panose="030F0702030302020204" pitchFamily="66" charset="0"/>
              </a:rPr>
              <a:t>Line bundle: the </a:t>
            </a:r>
            <a:r>
              <a:rPr lang="en-US" sz="2000" dirty="0" err="1">
                <a:latin typeface="Comic Sans MS" panose="030F0702030302020204" pitchFamily="66" charset="0"/>
              </a:rPr>
              <a:t>fibre</a:t>
            </a:r>
            <a:r>
              <a:rPr lang="en-US" sz="2000" dirty="0">
                <a:latin typeface="Comic Sans MS" panose="030F0702030302020204" pitchFamily="66" charset="0"/>
              </a:rPr>
              <a:t> is a real or complex one-dimensional vector space  </a:t>
            </a:r>
            <a:endParaRPr lang="ru-RU" sz="2000" dirty="0">
              <a:latin typeface="Comic Sans MS" panose="030F0702030302020204" pitchFamily="66" charset="0"/>
            </a:endParaRPr>
          </a:p>
        </p:txBody>
      </p:sp>
    </p:spTree>
    <p:extLst>
      <p:ext uri="{BB962C8B-B14F-4D97-AF65-F5344CB8AC3E}">
        <p14:creationId xmlns:p14="http://schemas.microsoft.com/office/powerpoint/2010/main" val="2425753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14000">
              <a:schemeClr val="accent1">
                <a:lumMod val="5000"/>
                <a:lumOff val="95000"/>
              </a:schemeClr>
            </a:gs>
            <a:gs pos="48000">
              <a:srgbClr val="FFFFCC"/>
            </a:gs>
            <a:gs pos="68000">
              <a:schemeClr val="accent1">
                <a:lumMod val="45000"/>
                <a:lumOff val="55000"/>
              </a:schemeClr>
            </a:gs>
            <a:gs pos="100000">
              <a:srgbClr val="FFFFCC"/>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911EF7-60A1-F7EC-48B0-1022937FF4DD}"/>
              </a:ext>
            </a:extLst>
          </p:cNvPr>
          <p:cNvSpPr txBox="1"/>
          <p:nvPr/>
        </p:nvSpPr>
        <p:spPr>
          <a:xfrm>
            <a:off x="312235" y="223024"/>
            <a:ext cx="11630721" cy="1015663"/>
          </a:xfrm>
          <a:prstGeom prst="rect">
            <a:avLst/>
          </a:prstGeom>
          <a:noFill/>
        </p:spPr>
        <p:txBody>
          <a:bodyPr wrap="square" rtlCol="0">
            <a:spAutoFit/>
          </a:bodyPr>
          <a:lstStyle/>
          <a:p>
            <a:r>
              <a:rPr lang="en-US" sz="2000" dirty="0">
                <a:solidFill>
                  <a:srgbClr val="FF6600"/>
                </a:solidFill>
                <a:latin typeface="Comic Sans MS" panose="030F0702030302020204" pitchFamily="66" charset="0"/>
              </a:rPr>
              <a:t>CONNECTION: PARALLEL TRANSPORT</a:t>
            </a:r>
            <a:r>
              <a:rPr lang="ru-RU" sz="2000" dirty="0">
                <a:solidFill>
                  <a:srgbClr val="FF6600"/>
                </a:solidFill>
                <a:latin typeface="Comic Sans MS" panose="030F0702030302020204" pitchFamily="66" charset="0"/>
              </a:rPr>
              <a:t>. </a:t>
            </a:r>
            <a:r>
              <a:rPr lang="en-US" sz="2000" dirty="0">
                <a:solidFill>
                  <a:srgbClr val="FF6600"/>
                </a:solidFill>
                <a:latin typeface="Comic Sans MS" panose="030F0702030302020204" pitchFamily="66" charset="0"/>
              </a:rPr>
              <a:t>We define parallel transport of a tangent vector along a curve. OR: We define a diffeomorphism of the </a:t>
            </a:r>
            <a:r>
              <a:rPr lang="en-US" sz="2000" dirty="0" err="1">
                <a:solidFill>
                  <a:srgbClr val="FF6600"/>
                </a:solidFill>
                <a:latin typeface="Comic Sans MS" panose="030F0702030302020204" pitchFamily="66" charset="0"/>
              </a:rPr>
              <a:t>fibres</a:t>
            </a:r>
            <a:r>
              <a:rPr lang="en-US" sz="2000" dirty="0">
                <a:solidFill>
                  <a:srgbClr val="FF6600"/>
                </a:solidFill>
                <a:latin typeface="Comic Sans MS" panose="030F0702030302020204" pitchFamily="66" charset="0"/>
              </a:rPr>
              <a:t> in the different points of a curve in the base.                                        </a:t>
            </a:r>
            <a:endParaRPr lang="ru-RU" sz="2000" dirty="0">
              <a:solidFill>
                <a:srgbClr val="FF6600"/>
              </a:solidFill>
              <a:latin typeface="Comic Sans MS" panose="030F0702030302020204" pitchFamily="66" charset="0"/>
            </a:endParaRPr>
          </a:p>
        </p:txBody>
      </p:sp>
      <p:sp>
        <p:nvSpPr>
          <p:cNvPr id="3" name="TextBox 2">
            <a:extLst>
              <a:ext uri="{FF2B5EF4-FFF2-40B4-BE49-F238E27FC236}">
                <a16:creationId xmlns:a16="http://schemas.microsoft.com/office/drawing/2014/main" id="{516AAD73-6F91-B63C-F0FE-A1EF65F65157}"/>
              </a:ext>
            </a:extLst>
          </p:cNvPr>
          <p:cNvSpPr txBox="1"/>
          <p:nvPr/>
        </p:nvSpPr>
        <p:spPr>
          <a:xfrm>
            <a:off x="319978" y="1425062"/>
            <a:ext cx="10521176" cy="1452514"/>
          </a:xfrm>
          <a:prstGeom prst="rect">
            <a:avLst/>
          </a:prstGeom>
          <a:noFill/>
        </p:spPr>
        <p:txBody>
          <a:bodyPr wrap="square" rtlCol="0">
            <a:spAutoFit/>
          </a:bodyPr>
          <a:lstStyle/>
          <a:p>
            <a:pPr>
              <a:lnSpc>
                <a:spcPct val="135000"/>
              </a:lnSpc>
            </a:pPr>
            <a:r>
              <a:rPr lang="en-US" sz="2000" dirty="0">
                <a:solidFill>
                  <a:srgbClr val="3333CC"/>
                </a:solidFill>
                <a:latin typeface="Times New Roman" panose="02020603050405020304" pitchFamily="18" charset="0"/>
                <a:cs typeface="Times New Roman" panose="02020603050405020304" pitchFamily="18" charset="0"/>
              </a:rPr>
              <a:t>Barry Simon, 1983: one-dimensional spaces of eigenfunctions of the non-degenerate eigenvalues. </a:t>
            </a:r>
          </a:p>
          <a:p>
            <a:pPr>
              <a:lnSpc>
                <a:spcPct val="135000"/>
              </a:lnSpc>
            </a:pPr>
            <a:r>
              <a:rPr lang="en-US" sz="2000" dirty="0">
                <a:solidFill>
                  <a:srgbClr val="3333CC"/>
                </a:solidFill>
                <a:latin typeface="Times New Roman" panose="02020603050405020304" pitchFamily="18" charset="0"/>
                <a:cs typeface="Times New Roman" panose="02020603050405020304" pitchFamily="18" charset="0"/>
              </a:rPr>
              <a:t>                                 </a:t>
            </a:r>
            <a:r>
              <a:rPr lang="en-US" sz="2400" i="1" dirty="0">
                <a:solidFill>
                  <a:srgbClr val="FF6600"/>
                </a:solidFill>
                <a:latin typeface="Times New Roman" panose="02020603050405020304" pitchFamily="18" charset="0"/>
                <a:cs typeface="Times New Roman" panose="02020603050405020304" pitchFamily="18" charset="0"/>
              </a:rPr>
              <a:t>R</a:t>
            </a:r>
            <a:r>
              <a:rPr lang="en-US" sz="2400" dirty="0">
                <a:solidFill>
                  <a:srgbClr val="FF6600"/>
                </a:solidFill>
                <a:latin typeface="Times New Roman" panose="02020603050405020304" pitchFamily="18" charset="0"/>
                <a:cs typeface="Times New Roman" panose="02020603050405020304" pitchFamily="18" charset="0"/>
                <a:sym typeface="Mathematica1" panose="05000502060100000001" pitchFamily="2" charset="2"/>
              </a:rPr>
              <a:t></a:t>
            </a:r>
            <a:r>
              <a:rPr lang="en-US" sz="2400" dirty="0">
                <a:solidFill>
                  <a:srgbClr val="FF6600"/>
                </a:solidFill>
                <a:latin typeface="Lucida Handwriting" panose="03010101010101010101" pitchFamily="66" charset="0"/>
                <a:cs typeface="Times New Roman" panose="02020603050405020304" pitchFamily="18" charset="0"/>
                <a:sym typeface="Mathematica1" panose="05000502060100000001" pitchFamily="2" charset="2"/>
              </a:rPr>
              <a:t>H</a:t>
            </a:r>
            <a:r>
              <a:rPr lang="en-US" sz="2400" dirty="0">
                <a:solidFill>
                  <a:srgbClr val="FF6600"/>
                </a:solidFill>
                <a:latin typeface="Times New Roman" panose="02020603050405020304" pitchFamily="18" charset="0"/>
                <a:cs typeface="Times New Roman" panose="02020603050405020304" pitchFamily="18" charset="0"/>
              </a:rPr>
              <a:t>  manifold,  parallel transport rule along closed cycle in the </a:t>
            </a:r>
          </a:p>
          <a:p>
            <a:pPr>
              <a:lnSpc>
                <a:spcPct val="135000"/>
              </a:lnSpc>
            </a:pPr>
            <a:r>
              <a:rPr lang="en-US" sz="2400" dirty="0">
                <a:solidFill>
                  <a:srgbClr val="FF6600"/>
                </a:solidFill>
                <a:latin typeface="Times New Roman" panose="02020603050405020304" pitchFamily="18" charset="0"/>
                <a:cs typeface="Times New Roman" panose="02020603050405020304" pitchFamily="18" charset="0"/>
              </a:rPr>
              <a:t>                            parameter space </a:t>
            </a:r>
            <a:r>
              <a:rPr lang="en-US" sz="2400" i="1" dirty="0">
                <a:solidFill>
                  <a:srgbClr val="FF6600"/>
                </a:solidFill>
                <a:latin typeface="Times New Roman" panose="02020603050405020304" pitchFamily="18" charset="0"/>
                <a:cs typeface="Times New Roman" panose="02020603050405020304" pitchFamily="18" charset="0"/>
              </a:rPr>
              <a:t>R</a:t>
            </a:r>
            <a:r>
              <a:rPr lang="en-US" sz="2400" dirty="0">
                <a:solidFill>
                  <a:srgbClr val="FF6600"/>
                </a:solidFill>
                <a:latin typeface="Times New Roman" panose="02020603050405020304" pitchFamily="18" charset="0"/>
                <a:cs typeface="Times New Roman" panose="02020603050405020304" pitchFamily="18" charset="0"/>
              </a:rPr>
              <a:t>,                                              ,       </a:t>
            </a:r>
            <a:endParaRPr lang="ru-RU" sz="2400" dirty="0">
              <a:solidFill>
                <a:srgbClr val="FF6600"/>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13E172CA-E36F-8911-03C5-B446BD3E3B10}"/>
              </a:ext>
            </a:extLst>
          </p:cNvPr>
          <p:cNvGraphicFramePr>
            <a:graphicFrameLocks noChangeAspect="1"/>
          </p:cNvGraphicFramePr>
          <p:nvPr/>
        </p:nvGraphicFramePr>
        <p:xfrm>
          <a:off x="4959196" y="2513698"/>
          <a:ext cx="3467100" cy="522288"/>
        </p:xfrm>
        <a:graphic>
          <a:graphicData uri="http://schemas.openxmlformats.org/presentationml/2006/ole">
            <mc:AlternateContent xmlns:mc="http://schemas.openxmlformats.org/markup-compatibility/2006">
              <mc:Choice xmlns:v="urn:schemas-microsoft-com:vml" Requires="v">
                <p:oleObj name="Equation" r:id="rId2" imgW="1854000" imgH="279360" progId="Equation.DSMT4">
                  <p:embed/>
                </p:oleObj>
              </mc:Choice>
              <mc:Fallback>
                <p:oleObj name="Equation" r:id="rId2" imgW="1854000" imgH="279360" progId="Equation.DSMT4">
                  <p:embed/>
                  <p:pic>
                    <p:nvPicPr>
                      <p:cNvPr id="4" name="Объект 3">
                        <a:extLst>
                          <a:ext uri="{FF2B5EF4-FFF2-40B4-BE49-F238E27FC236}">
                            <a16:creationId xmlns:a16="http://schemas.microsoft.com/office/drawing/2014/main" id="{13E172CA-E36F-8911-03C5-B446BD3E3B10}"/>
                          </a:ext>
                        </a:extLst>
                      </p:cNvPr>
                      <p:cNvPicPr/>
                      <p:nvPr/>
                    </p:nvPicPr>
                    <p:blipFill>
                      <a:blip r:embed="rId3"/>
                      <a:stretch>
                        <a:fillRect/>
                      </a:stretch>
                    </p:blipFill>
                    <p:spPr>
                      <a:xfrm>
                        <a:off x="4959196" y="2513698"/>
                        <a:ext cx="3467100" cy="522288"/>
                      </a:xfrm>
                      <a:prstGeom prst="rect">
                        <a:avLst/>
                      </a:prstGeom>
                    </p:spPr>
                  </p:pic>
                </p:oleObj>
              </mc:Fallback>
            </mc:AlternateContent>
          </a:graphicData>
        </a:graphic>
      </p:graphicFrame>
      <p:sp>
        <p:nvSpPr>
          <p:cNvPr id="5" name="Полилиния: фигура 4">
            <a:extLst>
              <a:ext uri="{FF2B5EF4-FFF2-40B4-BE49-F238E27FC236}">
                <a16:creationId xmlns:a16="http://schemas.microsoft.com/office/drawing/2014/main" id="{BAB36367-38CE-941A-4BCF-9189EE484999}"/>
              </a:ext>
            </a:extLst>
          </p:cNvPr>
          <p:cNvSpPr/>
          <p:nvPr/>
        </p:nvSpPr>
        <p:spPr>
          <a:xfrm>
            <a:off x="2061845" y="1895710"/>
            <a:ext cx="8535561" cy="1209338"/>
          </a:xfrm>
          <a:custGeom>
            <a:avLst/>
            <a:gdLst>
              <a:gd name="connsiteX0" fmla="*/ 23434 w 8535561"/>
              <a:gd name="connsiteY0" fmla="*/ 512956 h 1115851"/>
              <a:gd name="connsiteX1" fmla="*/ 45737 w 8535561"/>
              <a:gd name="connsiteY1" fmla="*/ 289932 h 1115851"/>
              <a:gd name="connsiteX2" fmla="*/ 369122 w 8535561"/>
              <a:gd name="connsiteY2" fmla="*/ 133815 h 1115851"/>
              <a:gd name="connsiteX3" fmla="*/ 647903 w 8535561"/>
              <a:gd name="connsiteY3" fmla="*/ 44605 h 1115851"/>
              <a:gd name="connsiteX4" fmla="*/ 1461942 w 8535561"/>
              <a:gd name="connsiteY4" fmla="*/ 22303 h 1115851"/>
              <a:gd name="connsiteX5" fmla="*/ 2610517 w 8535561"/>
              <a:gd name="connsiteY5" fmla="*/ 0 h 1115851"/>
              <a:gd name="connsiteX6" fmla="*/ 3848303 w 8535561"/>
              <a:gd name="connsiteY6" fmla="*/ 22303 h 1115851"/>
              <a:gd name="connsiteX7" fmla="*/ 5152995 w 8535561"/>
              <a:gd name="connsiteY7" fmla="*/ 11152 h 1115851"/>
              <a:gd name="connsiteX8" fmla="*/ 6368478 w 8535561"/>
              <a:gd name="connsiteY8" fmla="*/ 44605 h 1115851"/>
              <a:gd name="connsiteX9" fmla="*/ 7372088 w 8535561"/>
              <a:gd name="connsiteY9" fmla="*/ 66908 h 1115851"/>
              <a:gd name="connsiteX10" fmla="*/ 8186127 w 8535561"/>
              <a:gd name="connsiteY10" fmla="*/ 44605 h 1115851"/>
              <a:gd name="connsiteX11" fmla="*/ 8431454 w 8535561"/>
              <a:gd name="connsiteY11" fmla="*/ 144966 h 1115851"/>
              <a:gd name="connsiteX12" fmla="*/ 8531815 w 8535561"/>
              <a:gd name="connsiteY12" fmla="*/ 334537 h 1115851"/>
              <a:gd name="connsiteX13" fmla="*/ 8487210 w 8535561"/>
              <a:gd name="connsiteY13" fmla="*/ 591015 h 1115851"/>
              <a:gd name="connsiteX14" fmla="*/ 8241883 w 8535561"/>
              <a:gd name="connsiteY14" fmla="*/ 758283 h 1115851"/>
              <a:gd name="connsiteX15" fmla="*/ 7829288 w 8535561"/>
              <a:gd name="connsiteY15" fmla="*/ 914400 h 1115851"/>
              <a:gd name="connsiteX16" fmla="*/ 7149064 w 8535561"/>
              <a:gd name="connsiteY16" fmla="*/ 970156 h 1115851"/>
              <a:gd name="connsiteX17" fmla="*/ 6502293 w 8535561"/>
              <a:gd name="connsiteY17" fmla="*/ 1003610 h 1115851"/>
              <a:gd name="connsiteX18" fmla="*/ 5799766 w 8535561"/>
              <a:gd name="connsiteY18" fmla="*/ 1037064 h 1115851"/>
              <a:gd name="connsiteX19" fmla="*/ 3803698 w 8535561"/>
              <a:gd name="connsiteY19" fmla="*/ 1048215 h 1115851"/>
              <a:gd name="connsiteX20" fmla="*/ 2298283 w 8535561"/>
              <a:gd name="connsiteY20" fmla="*/ 1081669 h 1115851"/>
              <a:gd name="connsiteX21" fmla="*/ 1216615 w 8535561"/>
              <a:gd name="connsiteY21" fmla="*/ 1115122 h 1115851"/>
              <a:gd name="connsiteX22" fmla="*/ 725961 w 8535561"/>
              <a:gd name="connsiteY22" fmla="*/ 1048215 h 1115851"/>
              <a:gd name="connsiteX23" fmla="*/ 246459 w 8535561"/>
              <a:gd name="connsiteY23" fmla="*/ 925552 h 1115851"/>
              <a:gd name="connsiteX24" fmla="*/ 23434 w 8535561"/>
              <a:gd name="connsiteY24" fmla="*/ 512956 h 111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535561" h="1115851">
                <a:moveTo>
                  <a:pt x="23434" y="512956"/>
                </a:moveTo>
                <a:cubicBezTo>
                  <a:pt x="-10020" y="407019"/>
                  <a:pt x="-11878" y="353122"/>
                  <a:pt x="45737" y="289932"/>
                </a:cubicBezTo>
                <a:cubicBezTo>
                  <a:pt x="103352" y="226742"/>
                  <a:pt x="268761" y="174703"/>
                  <a:pt x="369122" y="133815"/>
                </a:cubicBezTo>
                <a:cubicBezTo>
                  <a:pt x="469483" y="92927"/>
                  <a:pt x="465766" y="63190"/>
                  <a:pt x="647903" y="44605"/>
                </a:cubicBezTo>
                <a:cubicBezTo>
                  <a:pt x="830040" y="26020"/>
                  <a:pt x="1461942" y="22303"/>
                  <a:pt x="1461942" y="22303"/>
                </a:cubicBezTo>
                <a:cubicBezTo>
                  <a:pt x="1789044" y="14869"/>
                  <a:pt x="2212790" y="0"/>
                  <a:pt x="2610517" y="0"/>
                </a:cubicBezTo>
                <a:cubicBezTo>
                  <a:pt x="3008244" y="0"/>
                  <a:pt x="3424557" y="20444"/>
                  <a:pt x="3848303" y="22303"/>
                </a:cubicBezTo>
                <a:lnTo>
                  <a:pt x="5152995" y="11152"/>
                </a:lnTo>
                <a:cubicBezTo>
                  <a:pt x="5573024" y="14869"/>
                  <a:pt x="6368478" y="44605"/>
                  <a:pt x="6368478" y="44605"/>
                </a:cubicBezTo>
                <a:lnTo>
                  <a:pt x="7372088" y="66908"/>
                </a:lnTo>
                <a:cubicBezTo>
                  <a:pt x="7675029" y="66908"/>
                  <a:pt x="8009566" y="31595"/>
                  <a:pt x="8186127" y="44605"/>
                </a:cubicBezTo>
                <a:cubicBezTo>
                  <a:pt x="8362688" y="57615"/>
                  <a:pt x="8373839" y="96644"/>
                  <a:pt x="8431454" y="144966"/>
                </a:cubicBezTo>
                <a:cubicBezTo>
                  <a:pt x="8489069" y="193288"/>
                  <a:pt x="8522522" y="260196"/>
                  <a:pt x="8531815" y="334537"/>
                </a:cubicBezTo>
                <a:cubicBezTo>
                  <a:pt x="8541108" y="408878"/>
                  <a:pt x="8535532" y="520391"/>
                  <a:pt x="8487210" y="591015"/>
                </a:cubicBezTo>
                <a:cubicBezTo>
                  <a:pt x="8438888" y="661639"/>
                  <a:pt x="8351537" y="704386"/>
                  <a:pt x="8241883" y="758283"/>
                </a:cubicBezTo>
                <a:cubicBezTo>
                  <a:pt x="8132229" y="812181"/>
                  <a:pt x="8011425" y="879088"/>
                  <a:pt x="7829288" y="914400"/>
                </a:cubicBezTo>
                <a:cubicBezTo>
                  <a:pt x="7647151" y="949712"/>
                  <a:pt x="7370230" y="955288"/>
                  <a:pt x="7149064" y="970156"/>
                </a:cubicBezTo>
                <a:cubicBezTo>
                  <a:pt x="6927898" y="985024"/>
                  <a:pt x="6502293" y="1003610"/>
                  <a:pt x="6502293" y="1003610"/>
                </a:cubicBezTo>
                <a:cubicBezTo>
                  <a:pt x="6277410" y="1014761"/>
                  <a:pt x="6249532" y="1029630"/>
                  <a:pt x="5799766" y="1037064"/>
                </a:cubicBezTo>
                <a:cubicBezTo>
                  <a:pt x="5350000" y="1044498"/>
                  <a:pt x="3803698" y="1048215"/>
                  <a:pt x="3803698" y="1048215"/>
                </a:cubicBezTo>
                <a:lnTo>
                  <a:pt x="2298283" y="1081669"/>
                </a:lnTo>
                <a:cubicBezTo>
                  <a:pt x="1867103" y="1092820"/>
                  <a:pt x="1478669" y="1120698"/>
                  <a:pt x="1216615" y="1115122"/>
                </a:cubicBezTo>
                <a:cubicBezTo>
                  <a:pt x="954561" y="1109546"/>
                  <a:pt x="887654" y="1079810"/>
                  <a:pt x="725961" y="1048215"/>
                </a:cubicBezTo>
                <a:cubicBezTo>
                  <a:pt x="564268" y="1016620"/>
                  <a:pt x="361688" y="1009186"/>
                  <a:pt x="246459" y="925552"/>
                </a:cubicBezTo>
                <a:cubicBezTo>
                  <a:pt x="131230" y="841918"/>
                  <a:pt x="56888" y="618893"/>
                  <a:pt x="23434" y="512956"/>
                </a:cubicBezTo>
                <a:close/>
              </a:path>
            </a:pathLst>
          </a:cu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a:extLst>
              <a:ext uri="{FF2B5EF4-FFF2-40B4-BE49-F238E27FC236}">
                <a16:creationId xmlns:a16="http://schemas.microsoft.com/office/drawing/2014/main" id="{31EA03CA-1161-97EA-51D6-C540FC117E75}"/>
              </a:ext>
            </a:extLst>
          </p:cNvPr>
          <p:cNvSpPr/>
          <p:nvPr/>
        </p:nvSpPr>
        <p:spPr>
          <a:xfrm rot="1643705">
            <a:off x="5436559" y="3157254"/>
            <a:ext cx="479502" cy="103633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7" name="Объект 6">
            <a:extLst>
              <a:ext uri="{FF2B5EF4-FFF2-40B4-BE49-F238E27FC236}">
                <a16:creationId xmlns:a16="http://schemas.microsoft.com/office/drawing/2014/main" id="{9B0BE6A7-12E0-403A-D861-C585B5729E3F}"/>
              </a:ext>
            </a:extLst>
          </p:cNvPr>
          <p:cNvGraphicFramePr>
            <a:graphicFrameLocks noChangeAspect="1"/>
          </p:cNvGraphicFramePr>
          <p:nvPr/>
        </p:nvGraphicFramePr>
        <p:xfrm>
          <a:off x="4325434" y="4245794"/>
          <a:ext cx="2510264" cy="762044"/>
        </p:xfrm>
        <a:graphic>
          <a:graphicData uri="http://schemas.openxmlformats.org/presentationml/2006/ole">
            <mc:AlternateContent xmlns:mc="http://schemas.openxmlformats.org/markup-compatibility/2006">
              <mc:Choice xmlns:v="urn:schemas-microsoft-com:vml" Requires="v">
                <p:oleObj name="Equation" r:id="rId4" imgW="1422360" imgH="431640" progId="Equation.DSMT4">
                  <p:embed/>
                </p:oleObj>
              </mc:Choice>
              <mc:Fallback>
                <p:oleObj name="Equation" r:id="rId4" imgW="1422360" imgH="431640" progId="Equation.DSMT4">
                  <p:embed/>
                  <p:pic>
                    <p:nvPicPr>
                      <p:cNvPr id="7" name="Объект 6">
                        <a:extLst>
                          <a:ext uri="{FF2B5EF4-FFF2-40B4-BE49-F238E27FC236}">
                            <a16:creationId xmlns:a16="http://schemas.microsoft.com/office/drawing/2014/main" id="{9B0BE6A7-12E0-403A-D861-C585B5729E3F}"/>
                          </a:ext>
                        </a:extLst>
                      </p:cNvPr>
                      <p:cNvPicPr/>
                      <p:nvPr/>
                    </p:nvPicPr>
                    <p:blipFill>
                      <a:blip r:embed="rId5"/>
                      <a:stretch>
                        <a:fillRect/>
                      </a:stretch>
                    </p:blipFill>
                    <p:spPr>
                      <a:xfrm>
                        <a:off x="4325434" y="4245794"/>
                        <a:ext cx="2510264" cy="762044"/>
                      </a:xfrm>
                      <a:prstGeom prst="rect">
                        <a:avLst/>
                      </a:prstGeom>
                    </p:spPr>
                  </p:pic>
                </p:oleObj>
              </mc:Fallback>
            </mc:AlternateContent>
          </a:graphicData>
        </a:graphic>
      </p:graphicFrame>
    </p:spTree>
    <p:extLst>
      <p:ext uri="{BB962C8B-B14F-4D97-AF65-F5344CB8AC3E}">
        <p14:creationId xmlns:p14="http://schemas.microsoft.com/office/powerpoint/2010/main" val="2786816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14000">
              <a:schemeClr val="accent1">
                <a:lumMod val="5000"/>
                <a:lumOff val="95000"/>
              </a:schemeClr>
            </a:gs>
            <a:gs pos="48000">
              <a:srgbClr val="FFFFCC"/>
            </a:gs>
            <a:gs pos="68000">
              <a:schemeClr val="accent1">
                <a:lumMod val="45000"/>
                <a:lumOff val="55000"/>
              </a:schemeClr>
            </a:gs>
            <a:gs pos="100000">
              <a:srgbClr val="FFFFCC"/>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0DAD53-CCCD-9984-5479-3CDBD5828200}"/>
              </a:ext>
            </a:extLst>
          </p:cNvPr>
          <p:cNvSpPr txBox="1"/>
          <p:nvPr/>
        </p:nvSpPr>
        <p:spPr>
          <a:xfrm>
            <a:off x="0" y="301083"/>
            <a:ext cx="11630722"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Projective Hilbert space (space of the rays)</a:t>
            </a:r>
            <a:r>
              <a:rPr lang="ru-RU" sz="2400" dirty="0">
                <a:latin typeface="Times New Roman" panose="02020603050405020304" pitchFamily="18" charset="0"/>
                <a:cs typeface="Times New Roman" panose="02020603050405020304" pitchFamily="18" charset="0"/>
              </a:rPr>
              <a:t> </a:t>
            </a:r>
            <a:r>
              <a:rPr lang="en-US" sz="2400" dirty="0">
                <a:latin typeface="Lucida Calligraphy" panose="03010101010101010101" pitchFamily="66" charset="0"/>
                <a:cs typeface="Times New Roman" panose="02020603050405020304" pitchFamily="18" charset="0"/>
              </a:rPr>
              <a:t>P</a:t>
            </a:r>
            <a:r>
              <a:rPr lang="en-US" sz="2400" dirty="0">
                <a:latin typeface="Times New Roman" panose="02020603050405020304" pitchFamily="18" charset="0"/>
                <a:cs typeface="Times New Roman" panose="02020603050405020304" pitchFamily="18" charset="0"/>
              </a:rPr>
              <a:t>,                          ,                         :  closed cycle </a:t>
            </a:r>
            <a:endParaRPr lang="ru-RU" sz="2400" dirty="0">
              <a:latin typeface="Times New Roman" panose="02020603050405020304" pitchFamily="18" charset="0"/>
              <a:cs typeface="Times New Roman" panose="02020603050405020304" pitchFamily="18" charset="0"/>
            </a:endParaRPr>
          </a:p>
        </p:txBody>
      </p:sp>
      <p:sp>
        <p:nvSpPr>
          <p:cNvPr id="5" name="Rectangle 2">
            <a:extLst>
              <a:ext uri="{FF2B5EF4-FFF2-40B4-BE49-F238E27FC236}">
                <a16:creationId xmlns:a16="http://schemas.microsoft.com/office/drawing/2014/main" id="{496182F9-AAF1-128E-E895-4A00E3733501}"/>
              </a:ext>
            </a:extLst>
          </p:cNvPr>
          <p:cNvSpPr>
            <a:spLocks noChangeArrowheads="1"/>
          </p:cNvSpPr>
          <p:nvPr/>
        </p:nvSpPr>
        <p:spPr bwMode="auto">
          <a:xfrm flipV="1">
            <a:off x="6095999" y="518349"/>
            <a:ext cx="132965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6" name="Объект 5">
            <a:extLst>
              <a:ext uri="{FF2B5EF4-FFF2-40B4-BE49-F238E27FC236}">
                <a16:creationId xmlns:a16="http://schemas.microsoft.com/office/drawing/2014/main" id="{11ABCC78-3427-EE36-9CF4-C346424B27B8}"/>
              </a:ext>
            </a:extLst>
          </p:cNvPr>
          <p:cNvGraphicFramePr>
            <a:graphicFrameLocks noChangeAspect="1"/>
          </p:cNvGraphicFramePr>
          <p:nvPr/>
        </p:nvGraphicFramePr>
        <p:xfrm>
          <a:off x="5884127" y="241927"/>
          <a:ext cx="1843668" cy="460917"/>
        </p:xfrm>
        <a:graphic>
          <a:graphicData uri="http://schemas.openxmlformats.org/presentationml/2006/ole">
            <mc:AlternateContent xmlns:mc="http://schemas.openxmlformats.org/markup-compatibility/2006">
              <mc:Choice xmlns:v="urn:schemas-microsoft-com:vml" Requires="v">
                <p:oleObj name="Equation" r:id="rId2" imgW="1066337" imgH="266584" progId="Equation.DSMT4">
                  <p:embed/>
                </p:oleObj>
              </mc:Choice>
              <mc:Fallback>
                <p:oleObj name="Equation" r:id="rId2" imgW="1066337" imgH="266584" progId="Equation.DSMT4">
                  <p:embed/>
                  <p:pic>
                    <p:nvPicPr>
                      <p:cNvPr id="6" name="Объект 5">
                        <a:extLst>
                          <a:ext uri="{FF2B5EF4-FFF2-40B4-BE49-F238E27FC236}">
                            <a16:creationId xmlns:a16="http://schemas.microsoft.com/office/drawing/2014/main" id="{11ABCC78-3427-EE36-9CF4-C346424B27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4127" y="241927"/>
                        <a:ext cx="1843668" cy="460917"/>
                      </a:xfrm>
                      <a:prstGeom prst="rect">
                        <a:avLst/>
                      </a:prstGeom>
                      <a:noFill/>
                    </p:spPr>
                  </p:pic>
                </p:oleObj>
              </mc:Fallback>
            </mc:AlternateContent>
          </a:graphicData>
        </a:graphic>
      </p:graphicFrame>
      <p:graphicFrame>
        <p:nvGraphicFramePr>
          <p:cNvPr id="10" name="Объект 9">
            <a:extLst>
              <a:ext uri="{FF2B5EF4-FFF2-40B4-BE49-F238E27FC236}">
                <a16:creationId xmlns:a16="http://schemas.microsoft.com/office/drawing/2014/main" id="{5C508AE1-49DC-64B2-5B63-CE88B17F7E0C}"/>
              </a:ext>
            </a:extLst>
          </p:cNvPr>
          <p:cNvGraphicFramePr>
            <a:graphicFrameLocks noChangeAspect="1"/>
          </p:cNvGraphicFramePr>
          <p:nvPr/>
        </p:nvGraphicFramePr>
        <p:xfrm>
          <a:off x="7864745" y="288925"/>
          <a:ext cx="1892300" cy="414338"/>
        </p:xfrm>
        <a:graphic>
          <a:graphicData uri="http://schemas.openxmlformats.org/presentationml/2006/ole">
            <mc:AlternateContent xmlns:mc="http://schemas.openxmlformats.org/markup-compatibility/2006">
              <mc:Choice xmlns:v="urn:schemas-microsoft-com:vml" Requires="v">
                <p:oleObj name="Equation" r:id="rId4" imgW="927000" imgH="203040" progId="Equation.DSMT4">
                  <p:embed/>
                </p:oleObj>
              </mc:Choice>
              <mc:Fallback>
                <p:oleObj name="Equation" r:id="rId4" imgW="927000" imgH="203040" progId="Equation.DSMT4">
                  <p:embed/>
                  <p:pic>
                    <p:nvPicPr>
                      <p:cNvPr id="10" name="Объект 9">
                        <a:extLst>
                          <a:ext uri="{FF2B5EF4-FFF2-40B4-BE49-F238E27FC236}">
                            <a16:creationId xmlns:a16="http://schemas.microsoft.com/office/drawing/2014/main" id="{5C508AE1-49DC-64B2-5B63-CE88B17F7E0C}"/>
                          </a:ext>
                        </a:extLst>
                      </p:cNvPr>
                      <p:cNvPicPr/>
                      <p:nvPr/>
                    </p:nvPicPr>
                    <p:blipFill>
                      <a:blip r:embed="rId5"/>
                      <a:stretch>
                        <a:fillRect/>
                      </a:stretch>
                    </p:blipFill>
                    <p:spPr>
                      <a:xfrm>
                        <a:off x="7864745" y="288925"/>
                        <a:ext cx="1892300" cy="414338"/>
                      </a:xfrm>
                      <a:prstGeom prst="rect">
                        <a:avLst/>
                      </a:prstGeom>
                    </p:spPr>
                  </p:pic>
                </p:oleObj>
              </mc:Fallback>
            </mc:AlternateContent>
          </a:graphicData>
        </a:graphic>
      </p:graphicFrame>
      <p:graphicFrame>
        <p:nvGraphicFramePr>
          <p:cNvPr id="13" name="Объект 12">
            <a:extLst>
              <a:ext uri="{FF2B5EF4-FFF2-40B4-BE49-F238E27FC236}">
                <a16:creationId xmlns:a16="http://schemas.microsoft.com/office/drawing/2014/main" id="{E903CD78-41B2-A67E-67D3-52812B9A5818}"/>
              </a:ext>
            </a:extLst>
          </p:cNvPr>
          <p:cNvGraphicFramePr>
            <a:graphicFrameLocks noChangeAspect="1"/>
          </p:cNvGraphicFramePr>
          <p:nvPr/>
        </p:nvGraphicFramePr>
        <p:xfrm>
          <a:off x="188718" y="1126998"/>
          <a:ext cx="11814561" cy="816119"/>
        </p:xfrm>
        <a:graphic>
          <a:graphicData uri="http://schemas.openxmlformats.org/presentationml/2006/ole">
            <mc:AlternateContent xmlns:mc="http://schemas.openxmlformats.org/markup-compatibility/2006">
              <mc:Choice xmlns:v="urn:schemas-microsoft-com:vml" Requires="v">
                <p:oleObj name="Equation" r:id="rId6" imgW="7175160" imgH="495000" progId="Equation.DSMT4">
                  <p:embed/>
                </p:oleObj>
              </mc:Choice>
              <mc:Fallback>
                <p:oleObj name="Equation" r:id="rId6" imgW="7175160" imgH="495000" progId="Equation.DSMT4">
                  <p:embed/>
                  <p:pic>
                    <p:nvPicPr>
                      <p:cNvPr id="13" name="Объект 12">
                        <a:extLst>
                          <a:ext uri="{FF2B5EF4-FFF2-40B4-BE49-F238E27FC236}">
                            <a16:creationId xmlns:a16="http://schemas.microsoft.com/office/drawing/2014/main" id="{E903CD78-41B2-A67E-67D3-52812B9A5818}"/>
                          </a:ext>
                        </a:extLst>
                      </p:cNvPr>
                      <p:cNvPicPr/>
                      <p:nvPr/>
                    </p:nvPicPr>
                    <p:blipFill>
                      <a:blip r:embed="rId7"/>
                      <a:stretch>
                        <a:fillRect/>
                      </a:stretch>
                    </p:blipFill>
                    <p:spPr>
                      <a:xfrm>
                        <a:off x="188718" y="1126998"/>
                        <a:ext cx="11814561" cy="816119"/>
                      </a:xfrm>
                      <a:prstGeom prst="rect">
                        <a:avLst/>
                      </a:prstGeom>
                    </p:spPr>
                  </p:pic>
                </p:oleObj>
              </mc:Fallback>
            </mc:AlternateContent>
          </a:graphicData>
        </a:graphic>
      </p:graphicFrame>
      <p:graphicFrame>
        <p:nvGraphicFramePr>
          <p:cNvPr id="14" name="Объект 13">
            <a:extLst>
              <a:ext uri="{FF2B5EF4-FFF2-40B4-BE49-F238E27FC236}">
                <a16:creationId xmlns:a16="http://schemas.microsoft.com/office/drawing/2014/main" id="{57B4120C-7A7D-0C0C-DE03-F7CEDBC05CA4}"/>
              </a:ext>
            </a:extLst>
          </p:cNvPr>
          <p:cNvGraphicFramePr>
            <a:graphicFrameLocks noChangeAspect="1"/>
          </p:cNvGraphicFramePr>
          <p:nvPr/>
        </p:nvGraphicFramePr>
        <p:xfrm>
          <a:off x="188718" y="2282016"/>
          <a:ext cx="6000209" cy="840356"/>
        </p:xfrm>
        <a:graphic>
          <a:graphicData uri="http://schemas.openxmlformats.org/presentationml/2006/ole">
            <mc:AlternateContent xmlns:mc="http://schemas.openxmlformats.org/markup-compatibility/2006">
              <mc:Choice xmlns:v="urn:schemas-microsoft-com:vml" Requires="v">
                <p:oleObj name="Equation" r:id="rId8" imgW="3898800" imgH="545760" progId="Equation.DSMT4">
                  <p:embed/>
                </p:oleObj>
              </mc:Choice>
              <mc:Fallback>
                <p:oleObj name="Equation" r:id="rId8" imgW="3898800" imgH="545760" progId="Equation.DSMT4">
                  <p:embed/>
                  <p:pic>
                    <p:nvPicPr>
                      <p:cNvPr id="14" name="Объект 13">
                        <a:extLst>
                          <a:ext uri="{FF2B5EF4-FFF2-40B4-BE49-F238E27FC236}">
                            <a16:creationId xmlns:a16="http://schemas.microsoft.com/office/drawing/2014/main" id="{57B4120C-7A7D-0C0C-DE03-F7CEDBC05CA4}"/>
                          </a:ext>
                        </a:extLst>
                      </p:cNvPr>
                      <p:cNvPicPr/>
                      <p:nvPr/>
                    </p:nvPicPr>
                    <p:blipFill>
                      <a:blip r:embed="rId9"/>
                      <a:stretch>
                        <a:fillRect/>
                      </a:stretch>
                    </p:blipFill>
                    <p:spPr>
                      <a:xfrm>
                        <a:off x="188718" y="2282016"/>
                        <a:ext cx="6000209" cy="840356"/>
                      </a:xfrm>
                      <a:prstGeom prst="rect">
                        <a:avLst/>
                      </a:prstGeom>
                    </p:spPr>
                  </p:pic>
                </p:oleObj>
              </mc:Fallback>
            </mc:AlternateContent>
          </a:graphicData>
        </a:graphic>
      </p:graphicFrame>
      <p:graphicFrame>
        <p:nvGraphicFramePr>
          <p:cNvPr id="15" name="Объект 14">
            <a:extLst>
              <a:ext uri="{FF2B5EF4-FFF2-40B4-BE49-F238E27FC236}">
                <a16:creationId xmlns:a16="http://schemas.microsoft.com/office/drawing/2014/main" id="{668FA11D-0EDE-C323-521D-632A25CEE4FE}"/>
              </a:ext>
            </a:extLst>
          </p:cNvPr>
          <p:cNvGraphicFramePr>
            <a:graphicFrameLocks noChangeAspect="1"/>
          </p:cNvGraphicFramePr>
          <p:nvPr/>
        </p:nvGraphicFramePr>
        <p:xfrm>
          <a:off x="11429102" y="227388"/>
          <a:ext cx="387350" cy="536331"/>
        </p:xfrm>
        <a:graphic>
          <a:graphicData uri="http://schemas.openxmlformats.org/presentationml/2006/ole">
            <mc:AlternateContent xmlns:mc="http://schemas.openxmlformats.org/markup-compatibility/2006">
              <mc:Choice xmlns:v="urn:schemas-microsoft-com:vml" Requires="v">
                <p:oleObj name="Equation" r:id="rId10" imgW="164880" imgH="228600" progId="Equation.DSMT4">
                  <p:embed/>
                </p:oleObj>
              </mc:Choice>
              <mc:Fallback>
                <p:oleObj name="Equation" r:id="rId10" imgW="164880" imgH="228600" progId="Equation.DSMT4">
                  <p:embed/>
                  <p:pic>
                    <p:nvPicPr>
                      <p:cNvPr id="15" name="Объект 14">
                        <a:extLst>
                          <a:ext uri="{FF2B5EF4-FFF2-40B4-BE49-F238E27FC236}">
                            <a16:creationId xmlns:a16="http://schemas.microsoft.com/office/drawing/2014/main" id="{668FA11D-0EDE-C323-521D-632A25CEE4FE}"/>
                          </a:ext>
                        </a:extLst>
                      </p:cNvPr>
                      <p:cNvPicPr/>
                      <p:nvPr/>
                    </p:nvPicPr>
                    <p:blipFill>
                      <a:blip r:embed="rId11"/>
                      <a:stretch>
                        <a:fillRect/>
                      </a:stretch>
                    </p:blipFill>
                    <p:spPr>
                      <a:xfrm>
                        <a:off x="11429102" y="227388"/>
                        <a:ext cx="387350" cy="536331"/>
                      </a:xfrm>
                      <a:prstGeom prst="rect">
                        <a:avLst/>
                      </a:prstGeom>
                    </p:spPr>
                  </p:pic>
                </p:oleObj>
              </mc:Fallback>
            </mc:AlternateContent>
          </a:graphicData>
        </a:graphic>
      </p:graphicFrame>
      <p:sp>
        <p:nvSpPr>
          <p:cNvPr id="16" name="TextBox 15">
            <a:extLst>
              <a:ext uri="{FF2B5EF4-FFF2-40B4-BE49-F238E27FC236}">
                <a16:creationId xmlns:a16="http://schemas.microsoft.com/office/drawing/2014/main" id="{25BFDB3F-768A-F985-A6AE-DDD11D189337}"/>
              </a:ext>
            </a:extLst>
          </p:cNvPr>
          <p:cNvSpPr txBox="1"/>
          <p:nvPr/>
        </p:nvSpPr>
        <p:spPr>
          <a:xfrm>
            <a:off x="256477" y="3345366"/>
            <a:ext cx="10627113"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same           can be chosen for every curve </a:t>
            </a:r>
            <a:r>
              <a:rPr lang="en-US" sz="2400" i="1" dirty="0">
                <a:latin typeface="Times New Roman" panose="02020603050405020304" pitchFamily="18" charset="0"/>
                <a:cs typeface="Times New Roman" panose="02020603050405020304" pitchFamily="18" charset="0"/>
              </a:rPr>
              <a:t>C</a:t>
            </a:r>
            <a:r>
              <a:rPr lang="en-US" sz="2400" dirty="0">
                <a:latin typeface="Times New Roman" panose="02020603050405020304" pitchFamily="18" charset="0"/>
                <a:cs typeface="Times New Roman" panose="02020603050405020304" pitchFamily="18" charset="0"/>
              </a:rPr>
              <a:t> such that                 by appropriate choice of  </a:t>
            </a:r>
            <a:r>
              <a:rPr lang="en-US" sz="2400" i="1" dirty="0">
                <a:latin typeface="Times New Roman" panose="02020603050405020304" pitchFamily="18" charset="0"/>
                <a:cs typeface="Times New Roman" panose="02020603050405020304" pitchFamily="18" charset="0"/>
              </a:rPr>
              <a:t>f</a:t>
            </a:r>
            <a:r>
              <a:rPr lang="en-US" sz="10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
            </a:r>
            <a:r>
              <a:rPr lang="en-US" sz="2400" i="1" dirty="0">
                <a:latin typeface="Times New Roman" panose="02020603050405020304" pitchFamily="18" charset="0"/>
                <a:cs typeface="Times New Roman" panose="02020603050405020304" pitchFamily="18" charset="0"/>
              </a:rPr>
              <a:t>t</a:t>
            </a:r>
            <a:r>
              <a:rPr lang="en-US" sz="2400" dirty="0">
                <a:latin typeface="Times New Roman" panose="02020603050405020304" pitchFamily="18" charset="0"/>
                <a:cs typeface="Times New Roman" panose="02020603050405020304" pitchFamily="18" charset="0"/>
              </a:rPr>
              <a:t>). Therefore,        is a geometrical property of        </a:t>
            </a:r>
            <a:endParaRPr lang="ru-RU" sz="2400" dirty="0">
              <a:latin typeface="Times New Roman" panose="02020603050405020304" pitchFamily="18" charset="0"/>
              <a:cs typeface="Times New Roman" panose="02020603050405020304" pitchFamily="18" charset="0"/>
            </a:endParaRPr>
          </a:p>
        </p:txBody>
      </p:sp>
      <p:graphicFrame>
        <p:nvGraphicFramePr>
          <p:cNvPr id="19" name="Объект 18">
            <a:extLst>
              <a:ext uri="{FF2B5EF4-FFF2-40B4-BE49-F238E27FC236}">
                <a16:creationId xmlns:a16="http://schemas.microsoft.com/office/drawing/2014/main" id="{11E4DDAE-1F2A-AFD8-DB13-A0789C976B26}"/>
              </a:ext>
            </a:extLst>
          </p:cNvPr>
          <p:cNvGraphicFramePr>
            <a:graphicFrameLocks noChangeAspect="1"/>
          </p:cNvGraphicFramePr>
          <p:nvPr/>
        </p:nvGraphicFramePr>
        <p:xfrm>
          <a:off x="1568693" y="3375960"/>
          <a:ext cx="711267" cy="431071"/>
        </p:xfrm>
        <a:graphic>
          <a:graphicData uri="http://schemas.openxmlformats.org/presentationml/2006/ole">
            <mc:AlternateContent xmlns:mc="http://schemas.openxmlformats.org/markup-compatibility/2006">
              <mc:Choice xmlns:v="urn:schemas-microsoft-com:vml" Requires="v">
                <p:oleObj name="Equation" r:id="rId12" imgW="419040" imgH="253800" progId="Equation.DSMT4">
                  <p:embed/>
                </p:oleObj>
              </mc:Choice>
              <mc:Fallback>
                <p:oleObj name="Equation" r:id="rId12" imgW="419040" imgH="253800" progId="Equation.DSMT4">
                  <p:embed/>
                  <p:pic>
                    <p:nvPicPr>
                      <p:cNvPr id="19" name="Объект 18">
                        <a:extLst>
                          <a:ext uri="{FF2B5EF4-FFF2-40B4-BE49-F238E27FC236}">
                            <a16:creationId xmlns:a16="http://schemas.microsoft.com/office/drawing/2014/main" id="{11E4DDAE-1F2A-AFD8-DB13-A0789C976B26}"/>
                          </a:ext>
                        </a:extLst>
                      </p:cNvPr>
                      <p:cNvPicPr/>
                      <p:nvPr/>
                    </p:nvPicPr>
                    <p:blipFill>
                      <a:blip r:embed="rId13"/>
                      <a:stretch>
                        <a:fillRect/>
                      </a:stretch>
                    </p:blipFill>
                    <p:spPr>
                      <a:xfrm>
                        <a:off x="1568693" y="3375960"/>
                        <a:ext cx="711267" cy="431071"/>
                      </a:xfrm>
                      <a:prstGeom prst="rect">
                        <a:avLst/>
                      </a:prstGeom>
                    </p:spPr>
                  </p:pic>
                </p:oleObj>
              </mc:Fallback>
            </mc:AlternateContent>
          </a:graphicData>
        </a:graphic>
      </p:graphicFrame>
      <p:graphicFrame>
        <p:nvGraphicFramePr>
          <p:cNvPr id="20" name="Объект 19">
            <a:extLst>
              <a:ext uri="{FF2B5EF4-FFF2-40B4-BE49-F238E27FC236}">
                <a16:creationId xmlns:a16="http://schemas.microsoft.com/office/drawing/2014/main" id="{B4751F2F-2AEE-B208-50C0-E019D15A175C}"/>
              </a:ext>
            </a:extLst>
          </p:cNvPr>
          <p:cNvGraphicFramePr>
            <a:graphicFrameLocks noChangeAspect="1"/>
          </p:cNvGraphicFramePr>
          <p:nvPr/>
        </p:nvGraphicFramePr>
        <p:xfrm>
          <a:off x="7595216" y="3313151"/>
          <a:ext cx="1019175" cy="468313"/>
        </p:xfrm>
        <a:graphic>
          <a:graphicData uri="http://schemas.openxmlformats.org/presentationml/2006/ole">
            <mc:AlternateContent xmlns:mc="http://schemas.openxmlformats.org/markup-compatibility/2006">
              <mc:Choice xmlns:v="urn:schemas-microsoft-com:vml" Requires="v">
                <p:oleObj name="Equation" r:id="rId14" imgW="495000" imgH="228600" progId="Equation.DSMT4">
                  <p:embed/>
                </p:oleObj>
              </mc:Choice>
              <mc:Fallback>
                <p:oleObj name="Equation" r:id="rId14" imgW="495000" imgH="228600" progId="Equation.DSMT4">
                  <p:embed/>
                  <p:pic>
                    <p:nvPicPr>
                      <p:cNvPr id="20" name="Объект 19">
                        <a:extLst>
                          <a:ext uri="{FF2B5EF4-FFF2-40B4-BE49-F238E27FC236}">
                            <a16:creationId xmlns:a16="http://schemas.microsoft.com/office/drawing/2014/main" id="{B4751F2F-2AEE-B208-50C0-E019D15A175C}"/>
                          </a:ext>
                        </a:extLst>
                      </p:cNvPr>
                      <p:cNvPicPr/>
                      <p:nvPr/>
                    </p:nvPicPr>
                    <p:blipFill>
                      <a:blip r:embed="rId15"/>
                      <a:stretch>
                        <a:fillRect/>
                      </a:stretch>
                    </p:blipFill>
                    <p:spPr>
                      <a:xfrm>
                        <a:off x="7595216" y="3313151"/>
                        <a:ext cx="1019175" cy="468313"/>
                      </a:xfrm>
                      <a:prstGeom prst="rect">
                        <a:avLst/>
                      </a:prstGeom>
                    </p:spPr>
                  </p:pic>
                </p:oleObj>
              </mc:Fallback>
            </mc:AlternateContent>
          </a:graphicData>
        </a:graphic>
      </p:graphicFrame>
      <p:graphicFrame>
        <p:nvGraphicFramePr>
          <p:cNvPr id="21" name="Объект 20">
            <a:extLst>
              <a:ext uri="{FF2B5EF4-FFF2-40B4-BE49-F238E27FC236}">
                <a16:creationId xmlns:a16="http://schemas.microsoft.com/office/drawing/2014/main" id="{2229E9FB-676E-BB05-D754-1FE49D23ECBA}"/>
              </a:ext>
            </a:extLst>
          </p:cNvPr>
          <p:cNvGraphicFramePr>
            <a:graphicFrameLocks noChangeAspect="1"/>
          </p:cNvGraphicFramePr>
          <p:nvPr/>
        </p:nvGraphicFramePr>
        <p:xfrm>
          <a:off x="3543134" y="3704442"/>
          <a:ext cx="416166" cy="416166"/>
        </p:xfrm>
        <a:graphic>
          <a:graphicData uri="http://schemas.openxmlformats.org/presentationml/2006/ole">
            <mc:AlternateContent xmlns:mc="http://schemas.openxmlformats.org/markup-compatibility/2006">
              <mc:Choice xmlns:v="urn:schemas-microsoft-com:vml" Requires="v">
                <p:oleObj name="Equation" r:id="rId16" imgW="215640" imgH="215640" progId="Equation.DSMT4">
                  <p:embed/>
                </p:oleObj>
              </mc:Choice>
              <mc:Fallback>
                <p:oleObj name="Equation" r:id="rId16" imgW="215640" imgH="215640" progId="Equation.DSMT4">
                  <p:embed/>
                  <p:pic>
                    <p:nvPicPr>
                      <p:cNvPr id="21" name="Объект 20">
                        <a:extLst>
                          <a:ext uri="{FF2B5EF4-FFF2-40B4-BE49-F238E27FC236}">
                            <a16:creationId xmlns:a16="http://schemas.microsoft.com/office/drawing/2014/main" id="{2229E9FB-676E-BB05-D754-1FE49D23ECBA}"/>
                          </a:ext>
                        </a:extLst>
                      </p:cNvPr>
                      <p:cNvPicPr/>
                      <p:nvPr/>
                    </p:nvPicPr>
                    <p:blipFill>
                      <a:blip r:embed="rId17"/>
                      <a:stretch>
                        <a:fillRect/>
                      </a:stretch>
                    </p:blipFill>
                    <p:spPr>
                      <a:xfrm>
                        <a:off x="3543134" y="3704442"/>
                        <a:ext cx="416166" cy="416166"/>
                      </a:xfrm>
                      <a:prstGeom prst="rect">
                        <a:avLst/>
                      </a:prstGeom>
                    </p:spPr>
                  </p:pic>
                </p:oleObj>
              </mc:Fallback>
            </mc:AlternateContent>
          </a:graphicData>
        </a:graphic>
      </p:graphicFrame>
      <p:graphicFrame>
        <p:nvGraphicFramePr>
          <p:cNvPr id="22" name="Объект 21">
            <a:extLst>
              <a:ext uri="{FF2B5EF4-FFF2-40B4-BE49-F238E27FC236}">
                <a16:creationId xmlns:a16="http://schemas.microsoft.com/office/drawing/2014/main" id="{D029F93C-6AA5-CDEC-424B-EB320900F4E2}"/>
              </a:ext>
            </a:extLst>
          </p:cNvPr>
          <p:cNvGraphicFramePr>
            <a:graphicFrameLocks noChangeAspect="1"/>
          </p:cNvGraphicFramePr>
          <p:nvPr/>
        </p:nvGraphicFramePr>
        <p:xfrm>
          <a:off x="7471319" y="3670989"/>
          <a:ext cx="338458" cy="468635"/>
        </p:xfrm>
        <a:graphic>
          <a:graphicData uri="http://schemas.openxmlformats.org/presentationml/2006/ole">
            <mc:AlternateContent xmlns:mc="http://schemas.openxmlformats.org/markup-compatibility/2006">
              <mc:Choice xmlns:v="urn:schemas-microsoft-com:vml" Requires="v">
                <p:oleObj name="Equation" r:id="rId18" imgW="164880" imgH="228600" progId="Equation.DSMT4">
                  <p:embed/>
                </p:oleObj>
              </mc:Choice>
              <mc:Fallback>
                <p:oleObj name="Equation" r:id="rId18" imgW="164880" imgH="228600" progId="Equation.DSMT4">
                  <p:embed/>
                  <p:pic>
                    <p:nvPicPr>
                      <p:cNvPr id="22" name="Объект 21">
                        <a:extLst>
                          <a:ext uri="{FF2B5EF4-FFF2-40B4-BE49-F238E27FC236}">
                            <a16:creationId xmlns:a16="http://schemas.microsoft.com/office/drawing/2014/main" id="{D029F93C-6AA5-CDEC-424B-EB320900F4E2}"/>
                          </a:ext>
                        </a:extLst>
                      </p:cNvPr>
                      <p:cNvPicPr/>
                      <p:nvPr/>
                    </p:nvPicPr>
                    <p:blipFill>
                      <a:blip r:embed="rId19"/>
                      <a:stretch>
                        <a:fillRect/>
                      </a:stretch>
                    </p:blipFill>
                    <p:spPr>
                      <a:xfrm>
                        <a:off x="7471319" y="3670989"/>
                        <a:ext cx="338458" cy="468635"/>
                      </a:xfrm>
                      <a:prstGeom prst="rect">
                        <a:avLst/>
                      </a:prstGeom>
                    </p:spPr>
                  </p:pic>
                </p:oleObj>
              </mc:Fallback>
            </mc:AlternateContent>
          </a:graphicData>
        </a:graphic>
      </p:graphicFrame>
    </p:spTree>
    <p:extLst>
      <p:ext uri="{BB962C8B-B14F-4D97-AF65-F5344CB8AC3E}">
        <p14:creationId xmlns:p14="http://schemas.microsoft.com/office/powerpoint/2010/main" val="3339366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14000">
              <a:schemeClr val="accent1">
                <a:lumMod val="5000"/>
                <a:lumOff val="95000"/>
              </a:schemeClr>
            </a:gs>
            <a:gs pos="48000">
              <a:srgbClr val="FFFFCC"/>
            </a:gs>
            <a:gs pos="68000">
              <a:schemeClr val="accent1">
                <a:lumMod val="45000"/>
                <a:lumOff val="55000"/>
              </a:schemeClr>
            </a:gs>
            <a:gs pos="100000">
              <a:srgbClr val="FFFFCC"/>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1FF77C-8B63-CB42-B38A-6865069A4E60}"/>
              </a:ext>
            </a:extLst>
          </p:cNvPr>
          <p:cNvSpPr txBox="1"/>
          <p:nvPr/>
        </p:nvSpPr>
        <p:spPr>
          <a:xfrm>
            <a:off x="1661533" y="245327"/>
            <a:ext cx="8597590" cy="461665"/>
          </a:xfrm>
          <a:prstGeom prst="rect">
            <a:avLst/>
          </a:prstGeom>
          <a:noFill/>
        </p:spPr>
        <p:txBody>
          <a:bodyPr wrap="square" rtlCol="0">
            <a:spAutoFit/>
          </a:bodyPr>
          <a:lstStyle/>
          <a:p>
            <a:r>
              <a:rPr lang="en-US" sz="2400" dirty="0">
                <a:solidFill>
                  <a:srgbClr val="3333CC"/>
                </a:solidFill>
                <a:latin typeface="Comic Sans MS" panose="030F0702030302020204" pitchFamily="66" charset="0"/>
              </a:rPr>
              <a:t>BERRY CONNECTION AND ANOMALOUS VELOCITY</a:t>
            </a:r>
            <a:endParaRPr lang="ru-RU" sz="2400" dirty="0">
              <a:solidFill>
                <a:srgbClr val="3333CC"/>
              </a:solidFill>
              <a:latin typeface="Comic Sans MS" panose="030F0702030302020204" pitchFamily="66" charset="0"/>
            </a:endParaRPr>
          </a:p>
        </p:txBody>
      </p:sp>
      <p:graphicFrame>
        <p:nvGraphicFramePr>
          <p:cNvPr id="3" name="Объект 2">
            <a:extLst>
              <a:ext uri="{FF2B5EF4-FFF2-40B4-BE49-F238E27FC236}">
                <a16:creationId xmlns:a16="http://schemas.microsoft.com/office/drawing/2014/main" id="{5816517C-69C3-F80B-BE06-63D1B54AC0AB}"/>
              </a:ext>
            </a:extLst>
          </p:cNvPr>
          <p:cNvGraphicFramePr>
            <a:graphicFrameLocks noChangeAspect="1"/>
          </p:cNvGraphicFramePr>
          <p:nvPr/>
        </p:nvGraphicFramePr>
        <p:xfrm>
          <a:off x="508450" y="1003609"/>
          <a:ext cx="5279409" cy="836342"/>
        </p:xfrm>
        <a:graphic>
          <a:graphicData uri="http://schemas.openxmlformats.org/presentationml/2006/ole">
            <mc:AlternateContent xmlns:mc="http://schemas.openxmlformats.org/markup-compatibility/2006">
              <mc:Choice xmlns:v="urn:schemas-microsoft-com:vml" Requires="v">
                <p:oleObj name="Equation" r:id="rId2" imgW="2565360" imgH="406080" progId="Equation.DSMT4">
                  <p:embed/>
                </p:oleObj>
              </mc:Choice>
              <mc:Fallback>
                <p:oleObj name="Equation" r:id="rId2" imgW="2565360" imgH="406080" progId="Equation.DSMT4">
                  <p:embed/>
                  <p:pic>
                    <p:nvPicPr>
                      <p:cNvPr id="3" name="Объект 2">
                        <a:extLst>
                          <a:ext uri="{FF2B5EF4-FFF2-40B4-BE49-F238E27FC236}">
                            <a16:creationId xmlns:a16="http://schemas.microsoft.com/office/drawing/2014/main" id="{5816517C-69C3-F80B-BE06-63D1B54AC0AB}"/>
                          </a:ext>
                        </a:extLst>
                      </p:cNvPr>
                      <p:cNvPicPr/>
                      <p:nvPr/>
                    </p:nvPicPr>
                    <p:blipFill>
                      <a:blip r:embed="rId3"/>
                      <a:stretch>
                        <a:fillRect/>
                      </a:stretch>
                    </p:blipFill>
                    <p:spPr>
                      <a:xfrm>
                        <a:off x="508450" y="1003609"/>
                        <a:ext cx="5279409" cy="836342"/>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FB470EC7-44EE-B9AF-A450-288ACB31E1C9}"/>
              </a:ext>
            </a:extLst>
          </p:cNvPr>
          <p:cNvSpPr txBox="1"/>
          <p:nvPr/>
        </p:nvSpPr>
        <p:spPr>
          <a:xfrm>
            <a:off x="223024" y="2108467"/>
            <a:ext cx="8486078"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Di Xiao, Ming-Che Chang, Qian </a:t>
            </a:r>
            <a:r>
              <a:rPr lang="en-US" sz="2000" dirty="0" err="1">
                <a:latin typeface="Times New Roman" panose="02020603050405020304" pitchFamily="18" charset="0"/>
                <a:cs typeface="Times New Roman" panose="02020603050405020304" pitchFamily="18" charset="0"/>
              </a:rPr>
              <a:t>Niu</a:t>
            </a:r>
            <a:r>
              <a:rPr lang="en-US" sz="2000" dirty="0">
                <a:latin typeface="Times New Roman" panose="02020603050405020304" pitchFamily="18" charset="0"/>
                <a:cs typeface="Times New Roman" panose="02020603050405020304" pitchFamily="18" charset="0"/>
              </a:rPr>
              <a:t>, Rev. Mod. Physics </a:t>
            </a:r>
            <a:r>
              <a:rPr lang="en-US" sz="2000" b="1" dirty="0">
                <a:latin typeface="Times New Roman" panose="02020603050405020304" pitchFamily="18" charset="0"/>
                <a:cs typeface="Times New Roman" panose="02020603050405020304" pitchFamily="18" charset="0"/>
              </a:rPr>
              <a:t>82</a:t>
            </a:r>
            <a:r>
              <a:rPr lang="en-US" sz="2000" dirty="0">
                <a:latin typeface="Times New Roman" panose="02020603050405020304" pitchFamily="18" charset="0"/>
                <a:cs typeface="Times New Roman" panose="02020603050405020304" pitchFamily="18" charset="0"/>
              </a:rPr>
              <a:t>, 1959 (2010) </a:t>
            </a:r>
            <a:endParaRPr lang="ru-RU" sz="2000" dirty="0">
              <a:latin typeface="Times New Roman" panose="02020603050405020304" pitchFamily="18" charset="0"/>
              <a:cs typeface="Times New Roman" panose="02020603050405020304" pitchFamily="18" charset="0"/>
            </a:endParaRPr>
          </a:p>
        </p:txBody>
      </p:sp>
      <p:graphicFrame>
        <p:nvGraphicFramePr>
          <p:cNvPr id="5" name="Объект 4">
            <a:extLst>
              <a:ext uri="{FF2B5EF4-FFF2-40B4-BE49-F238E27FC236}">
                <a16:creationId xmlns:a16="http://schemas.microsoft.com/office/drawing/2014/main" id="{2DC49772-0676-42CD-96AE-D4FD5FB98DAE}"/>
              </a:ext>
            </a:extLst>
          </p:cNvPr>
          <p:cNvGraphicFramePr>
            <a:graphicFrameLocks noChangeAspect="1"/>
          </p:cNvGraphicFramePr>
          <p:nvPr/>
        </p:nvGraphicFramePr>
        <p:xfrm>
          <a:off x="508450" y="2610121"/>
          <a:ext cx="3527425" cy="998537"/>
        </p:xfrm>
        <a:graphic>
          <a:graphicData uri="http://schemas.openxmlformats.org/presentationml/2006/ole">
            <mc:AlternateContent xmlns:mc="http://schemas.openxmlformats.org/markup-compatibility/2006">
              <mc:Choice xmlns:v="urn:schemas-microsoft-com:vml" Requires="v">
                <p:oleObj name="Equation" r:id="rId4" imgW="1434960" imgH="406080" progId="Equation.DSMT4">
                  <p:embed/>
                </p:oleObj>
              </mc:Choice>
              <mc:Fallback>
                <p:oleObj name="Equation" r:id="rId4" imgW="1434960" imgH="406080" progId="Equation.DSMT4">
                  <p:embed/>
                  <p:pic>
                    <p:nvPicPr>
                      <p:cNvPr id="5" name="Объект 4">
                        <a:extLst>
                          <a:ext uri="{FF2B5EF4-FFF2-40B4-BE49-F238E27FC236}">
                            <a16:creationId xmlns:a16="http://schemas.microsoft.com/office/drawing/2014/main" id="{2DC49772-0676-42CD-96AE-D4FD5FB98DAE}"/>
                          </a:ext>
                        </a:extLst>
                      </p:cNvPr>
                      <p:cNvPicPr/>
                      <p:nvPr/>
                    </p:nvPicPr>
                    <p:blipFill>
                      <a:blip r:embed="rId5"/>
                      <a:stretch>
                        <a:fillRect/>
                      </a:stretch>
                    </p:blipFill>
                    <p:spPr>
                      <a:xfrm>
                        <a:off x="508450" y="2610121"/>
                        <a:ext cx="3527425" cy="998537"/>
                      </a:xfrm>
                      <a:prstGeom prst="rect">
                        <a:avLst/>
                      </a:prstGeom>
                    </p:spPr>
                  </p:pic>
                </p:oleObj>
              </mc:Fallback>
            </mc:AlternateContent>
          </a:graphicData>
        </a:graphic>
      </p:graphicFrame>
      <p:graphicFrame>
        <p:nvGraphicFramePr>
          <p:cNvPr id="6" name="Объект 5">
            <a:extLst>
              <a:ext uri="{FF2B5EF4-FFF2-40B4-BE49-F238E27FC236}">
                <a16:creationId xmlns:a16="http://schemas.microsoft.com/office/drawing/2014/main" id="{AC510F4F-EB14-A1F9-BFC9-CF86DAD11A4E}"/>
              </a:ext>
            </a:extLst>
          </p:cNvPr>
          <p:cNvGraphicFramePr>
            <a:graphicFrameLocks noChangeAspect="1"/>
          </p:cNvGraphicFramePr>
          <p:nvPr/>
        </p:nvGraphicFramePr>
        <p:xfrm>
          <a:off x="890588" y="3660775"/>
          <a:ext cx="6826250" cy="1698625"/>
        </p:xfrm>
        <a:graphic>
          <a:graphicData uri="http://schemas.openxmlformats.org/presentationml/2006/ole">
            <mc:AlternateContent xmlns:mc="http://schemas.openxmlformats.org/markup-compatibility/2006">
              <mc:Choice xmlns:v="urn:schemas-microsoft-com:vml" Requires="v">
                <p:oleObj name="Equation" r:id="rId6" imgW="2908080" imgH="723600" progId="Equation.DSMT4">
                  <p:embed/>
                </p:oleObj>
              </mc:Choice>
              <mc:Fallback>
                <p:oleObj name="Equation" r:id="rId6" imgW="2908080" imgH="723600" progId="Equation.DSMT4">
                  <p:embed/>
                  <p:pic>
                    <p:nvPicPr>
                      <p:cNvPr id="6" name="Объект 5">
                        <a:extLst>
                          <a:ext uri="{FF2B5EF4-FFF2-40B4-BE49-F238E27FC236}">
                            <a16:creationId xmlns:a16="http://schemas.microsoft.com/office/drawing/2014/main" id="{AC510F4F-EB14-A1F9-BFC9-CF86DAD11A4E}"/>
                          </a:ext>
                        </a:extLst>
                      </p:cNvPr>
                      <p:cNvPicPr/>
                      <p:nvPr/>
                    </p:nvPicPr>
                    <p:blipFill>
                      <a:blip r:embed="rId7"/>
                      <a:stretch>
                        <a:fillRect/>
                      </a:stretch>
                    </p:blipFill>
                    <p:spPr>
                      <a:xfrm>
                        <a:off x="890588" y="3660775"/>
                        <a:ext cx="6826250" cy="1698625"/>
                      </a:xfrm>
                      <a:prstGeom prst="rect">
                        <a:avLst/>
                      </a:prstGeom>
                    </p:spPr>
                  </p:pic>
                </p:oleObj>
              </mc:Fallback>
            </mc:AlternateContent>
          </a:graphicData>
        </a:graphic>
      </p:graphicFrame>
    </p:spTree>
    <p:extLst>
      <p:ext uri="{BB962C8B-B14F-4D97-AF65-F5344CB8AC3E}">
        <p14:creationId xmlns:p14="http://schemas.microsoft.com/office/powerpoint/2010/main" val="3272715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14000">
              <a:schemeClr val="accent1">
                <a:lumMod val="5000"/>
                <a:lumOff val="95000"/>
              </a:schemeClr>
            </a:gs>
            <a:gs pos="48000">
              <a:srgbClr val="FFFFCC"/>
            </a:gs>
            <a:gs pos="68000">
              <a:schemeClr val="accent1">
                <a:lumMod val="45000"/>
                <a:lumOff val="55000"/>
              </a:schemeClr>
            </a:gs>
            <a:gs pos="100000">
              <a:srgbClr val="FFFFCC"/>
            </a:gs>
          </a:gsLst>
          <a:lin ang="5400000" scaled="1"/>
        </a:gra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B67C8B3-0482-A0D5-F115-D1864A068836}"/>
              </a:ext>
            </a:extLst>
          </p:cNvPr>
          <p:cNvSpPr>
            <a:spLocks noChangeArrowheads="1"/>
          </p:cNvSpPr>
          <p:nvPr/>
        </p:nvSpPr>
        <p:spPr bwMode="auto">
          <a:xfrm>
            <a:off x="959003" y="1717287"/>
            <a:ext cx="1629602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3" name="Объект 2">
            <a:extLst>
              <a:ext uri="{FF2B5EF4-FFF2-40B4-BE49-F238E27FC236}">
                <a16:creationId xmlns:a16="http://schemas.microsoft.com/office/drawing/2014/main" id="{3997AAAF-C690-D7BE-6C7A-E7E84A01CC92}"/>
              </a:ext>
            </a:extLst>
          </p:cNvPr>
          <p:cNvGraphicFramePr>
            <a:graphicFrameLocks noChangeAspect="1"/>
          </p:cNvGraphicFramePr>
          <p:nvPr/>
        </p:nvGraphicFramePr>
        <p:xfrm>
          <a:off x="612737" y="1532539"/>
          <a:ext cx="9112250" cy="793750"/>
        </p:xfrm>
        <a:graphic>
          <a:graphicData uri="http://schemas.openxmlformats.org/presentationml/2006/ole">
            <mc:AlternateContent xmlns:mc="http://schemas.openxmlformats.org/markup-compatibility/2006">
              <mc:Choice xmlns:v="urn:schemas-microsoft-com:vml" Requires="v">
                <p:oleObj name="Equation" r:id="rId2" imgW="7010280" imgH="609480" progId="Equation.DSMT4">
                  <p:embed/>
                </p:oleObj>
              </mc:Choice>
              <mc:Fallback>
                <p:oleObj name="Equation" r:id="rId2" imgW="7010280" imgH="609480" progId="Equation.DSMT4">
                  <p:embed/>
                  <p:pic>
                    <p:nvPicPr>
                      <p:cNvPr id="3" name="Объект 2">
                        <a:extLst>
                          <a:ext uri="{FF2B5EF4-FFF2-40B4-BE49-F238E27FC236}">
                            <a16:creationId xmlns:a16="http://schemas.microsoft.com/office/drawing/2014/main" id="{3997AAAF-C690-D7BE-6C7A-E7E84A01CC92}"/>
                          </a:ext>
                        </a:extLst>
                      </p:cNvPr>
                      <p:cNvPicPr>
                        <a:picLocks noChangeAspect="1" noChangeArrowheads="1"/>
                      </p:cNvPicPr>
                      <p:nvPr/>
                    </p:nvPicPr>
                    <p:blipFill>
                      <a:blip r:embed="rId3"/>
                      <a:srcRect/>
                      <a:stretch>
                        <a:fillRect/>
                      </a:stretch>
                    </p:blipFill>
                    <p:spPr bwMode="auto">
                      <a:xfrm>
                        <a:off x="612737" y="1532539"/>
                        <a:ext cx="9112250" cy="793750"/>
                      </a:xfrm>
                      <a:prstGeom prst="rect">
                        <a:avLst/>
                      </a:prstGeom>
                      <a:noFill/>
                    </p:spPr>
                  </p:pic>
                </p:oleObj>
              </mc:Fallback>
            </mc:AlternateContent>
          </a:graphicData>
        </a:graphic>
      </p:graphicFrame>
      <p:sp>
        <p:nvSpPr>
          <p:cNvPr id="4" name="TextBox 3">
            <a:extLst>
              <a:ext uri="{FF2B5EF4-FFF2-40B4-BE49-F238E27FC236}">
                <a16:creationId xmlns:a16="http://schemas.microsoft.com/office/drawing/2014/main" id="{A36A1112-BBA4-C1F8-E6F7-4E3B23674447}"/>
              </a:ext>
            </a:extLst>
          </p:cNvPr>
          <p:cNvSpPr txBox="1"/>
          <p:nvPr/>
        </p:nvSpPr>
        <p:spPr>
          <a:xfrm>
            <a:off x="301083" y="250089"/>
            <a:ext cx="7069873"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Simple Cubic Lattice</a:t>
            </a:r>
            <a:endParaRPr lang="ru-RU" sz="2400" dirty="0">
              <a:latin typeface="Times New Roman" panose="02020603050405020304" pitchFamily="18" charset="0"/>
              <a:cs typeface="Times New Roman" panose="02020603050405020304" pitchFamily="18" charset="0"/>
            </a:endParaRPr>
          </a:p>
        </p:txBody>
      </p:sp>
      <p:graphicFrame>
        <p:nvGraphicFramePr>
          <p:cNvPr id="5" name="Объект 4">
            <a:extLst>
              <a:ext uri="{FF2B5EF4-FFF2-40B4-BE49-F238E27FC236}">
                <a16:creationId xmlns:a16="http://schemas.microsoft.com/office/drawing/2014/main" id="{B8E0C296-2BD7-005E-4FCF-B006AA8D249D}"/>
              </a:ext>
            </a:extLst>
          </p:cNvPr>
          <p:cNvGraphicFramePr>
            <a:graphicFrameLocks noChangeAspect="1"/>
          </p:cNvGraphicFramePr>
          <p:nvPr/>
        </p:nvGraphicFramePr>
        <p:xfrm>
          <a:off x="612737" y="711754"/>
          <a:ext cx="2666906" cy="967407"/>
        </p:xfrm>
        <a:graphic>
          <a:graphicData uri="http://schemas.openxmlformats.org/presentationml/2006/ole">
            <mc:AlternateContent xmlns:mc="http://schemas.openxmlformats.org/markup-compatibility/2006">
              <mc:Choice xmlns:v="urn:schemas-microsoft-com:vml" Requires="v">
                <p:oleObj name="Equation" r:id="rId4" imgW="1295280" imgH="469800" progId="Equation.DSMT4">
                  <p:embed/>
                </p:oleObj>
              </mc:Choice>
              <mc:Fallback>
                <p:oleObj name="Equation" r:id="rId4" imgW="1295280" imgH="469800" progId="Equation.DSMT4">
                  <p:embed/>
                  <p:pic>
                    <p:nvPicPr>
                      <p:cNvPr id="5" name="Объект 4">
                        <a:extLst>
                          <a:ext uri="{FF2B5EF4-FFF2-40B4-BE49-F238E27FC236}">
                            <a16:creationId xmlns:a16="http://schemas.microsoft.com/office/drawing/2014/main" id="{B8E0C296-2BD7-005E-4FCF-B006AA8D249D}"/>
                          </a:ext>
                        </a:extLst>
                      </p:cNvPr>
                      <p:cNvPicPr/>
                      <p:nvPr/>
                    </p:nvPicPr>
                    <p:blipFill>
                      <a:blip r:embed="rId5"/>
                      <a:stretch>
                        <a:fillRect/>
                      </a:stretch>
                    </p:blipFill>
                    <p:spPr>
                      <a:xfrm>
                        <a:off x="612737" y="711754"/>
                        <a:ext cx="2666906" cy="967407"/>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6631C8C6-BB79-511D-6BF9-44A420A0AE8A}"/>
              </a:ext>
            </a:extLst>
          </p:cNvPr>
          <p:cNvSpPr txBox="1"/>
          <p:nvPr/>
        </p:nvSpPr>
        <p:spPr>
          <a:xfrm>
            <a:off x="541124" y="2596022"/>
            <a:ext cx="6936639" cy="369332"/>
          </a:xfrm>
          <a:prstGeom prst="rect">
            <a:avLst/>
          </a:prstGeom>
          <a:noFill/>
        </p:spPr>
        <p:txBody>
          <a:bodyPr wrap="square" rtlCol="0">
            <a:spAutoFit/>
          </a:bodyPr>
          <a:lstStyle/>
          <a:p>
            <a:r>
              <a:rPr lang="en-US" dirty="0"/>
              <a:t>Wave function, </a:t>
            </a:r>
            <a:endParaRPr lang="ru-RU" dirty="0"/>
          </a:p>
        </p:txBody>
      </p:sp>
      <p:graphicFrame>
        <p:nvGraphicFramePr>
          <p:cNvPr id="7" name="Объект 6">
            <a:extLst>
              <a:ext uri="{FF2B5EF4-FFF2-40B4-BE49-F238E27FC236}">
                <a16:creationId xmlns:a16="http://schemas.microsoft.com/office/drawing/2014/main" id="{77D61C93-F48E-D55A-379D-7A8D54D684D0}"/>
              </a:ext>
            </a:extLst>
          </p:cNvPr>
          <p:cNvGraphicFramePr>
            <a:graphicFrameLocks noChangeAspect="1"/>
          </p:cNvGraphicFramePr>
          <p:nvPr/>
        </p:nvGraphicFramePr>
        <p:xfrm>
          <a:off x="2274849" y="2486733"/>
          <a:ext cx="433968" cy="482187"/>
        </p:xfrm>
        <a:graphic>
          <a:graphicData uri="http://schemas.openxmlformats.org/presentationml/2006/ole">
            <mc:AlternateContent xmlns:mc="http://schemas.openxmlformats.org/markup-compatibility/2006">
              <mc:Choice xmlns:v="urn:schemas-microsoft-com:vml" Requires="v">
                <p:oleObj name="Equation" r:id="rId6" imgW="228600" imgH="253800" progId="Equation.DSMT4">
                  <p:embed/>
                </p:oleObj>
              </mc:Choice>
              <mc:Fallback>
                <p:oleObj name="Equation" r:id="rId6" imgW="228600" imgH="253800" progId="Equation.DSMT4">
                  <p:embed/>
                  <p:pic>
                    <p:nvPicPr>
                      <p:cNvPr id="7" name="Объект 6">
                        <a:extLst>
                          <a:ext uri="{FF2B5EF4-FFF2-40B4-BE49-F238E27FC236}">
                            <a16:creationId xmlns:a16="http://schemas.microsoft.com/office/drawing/2014/main" id="{77D61C93-F48E-D55A-379D-7A8D54D684D0}"/>
                          </a:ext>
                        </a:extLst>
                      </p:cNvPr>
                      <p:cNvPicPr/>
                      <p:nvPr/>
                    </p:nvPicPr>
                    <p:blipFill>
                      <a:blip r:embed="rId7"/>
                      <a:stretch>
                        <a:fillRect/>
                      </a:stretch>
                    </p:blipFill>
                    <p:spPr>
                      <a:xfrm>
                        <a:off x="2274849" y="2486733"/>
                        <a:ext cx="433968" cy="482187"/>
                      </a:xfrm>
                      <a:prstGeom prst="rect">
                        <a:avLst/>
                      </a:prstGeom>
                    </p:spPr>
                  </p:pic>
                </p:oleObj>
              </mc:Fallback>
            </mc:AlternateContent>
          </a:graphicData>
        </a:graphic>
      </p:graphicFrame>
      <p:sp>
        <p:nvSpPr>
          <p:cNvPr id="8" name="Rectangle 4">
            <a:extLst>
              <a:ext uri="{FF2B5EF4-FFF2-40B4-BE49-F238E27FC236}">
                <a16:creationId xmlns:a16="http://schemas.microsoft.com/office/drawing/2014/main" id="{E805C9B9-7524-AEE2-235C-EA18B7AFBC7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9" name="Объект 8">
            <a:extLst>
              <a:ext uri="{FF2B5EF4-FFF2-40B4-BE49-F238E27FC236}">
                <a16:creationId xmlns:a16="http://schemas.microsoft.com/office/drawing/2014/main" id="{15CF7E85-7012-4503-496C-2022D73A646F}"/>
              </a:ext>
            </a:extLst>
          </p:cNvPr>
          <p:cNvGraphicFramePr>
            <a:graphicFrameLocks noChangeAspect="1"/>
          </p:cNvGraphicFramePr>
          <p:nvPr/>
        </p:nvGraphicFramePr>
        <p:xfrm>
          <a:off x="512956" y="3371984"/>
          <a:ext cx="8642160" cy="967406"/>
        </p:xfrm>
        <a:graphic>
          <a:graphicData uri="http://schemas.openxmlformats.org/presentationml/2006/ole">
            <mc:AlternateContent xmlns:mc="http://schemas.openxmlformats.org/markup-compatibility/2006">
              <mc:Choice xmlns:v="urn:schemas-microsoft-com:vml" Requires="v">
                <p:oleObj name="Equation" r:id="rId8" imgW="5105400" imgH="571500" progId="Equation.DSMT4">
                  <p:embed/>
                </p:oleObj>
              </mc:Choice>
              <mc:Fallback>
                <p:oleObj name="Equation" r:id="rId8" imgW="5105400" imgH="571500" progId="Equation.DSMT4">
                  <p:embed/>
                  <p:pic>
                    <p:nvPicPr>
                      <p:cNvPr id="9" name="Объект 8">
                        <a:extLst>
                          <a:ext uri="{FF2B5EF4-FFF2-40B4-BE49-F238E27FC236}">
                            <a16:creationId xmlns:a16="http://schemas.microsoft.com/office/drawing/2014/main" id="{15CF7E85-7012-4503-496C-2022D73A64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2956" y="3371984"/>
                        <a:ext cx="8642160" cy="967406"/>
                      </a:xfrm>
                      <a:prstGeom prst="rect">
                        <a:avLst/>
                      </a:prstGeom>
                      <a:noFill/>
                    </p:spPr>
                  </p:pic>
                </p:oleObj>
              </mc:Fallback>
            </mc:AlternateContent>
          </a:graphicData>
        </a:graphic>
      </p:graphicFrame>
      <p:sp>
        <p:nvSpPr>
          <p:cNvPr id="10" name="Rectangle 6">
            <a:extLst>
              <a:ext uri="{FF2B5EF4-FFF2-40B4-BE49-F238E27FC236}">
                <a16:creationId xmlns:a16="http://schemas.microsoft.com/office/drawing/2014/main" id="{0F043BC0-9D1A-F9BE-7F65-E45CFCFA4BA2}"/>
              </a:ext>
            </a:extLst>
          </p:cNvPr>
          <p:cNvSpPr>
            <a:spLocks noChangeArrowheads="1"/>
          </p:cNvSpPr>
          <p:nvPr/>
        </p:nvSpPr>
        <p:spPr bwMode="auto">
          <a:xfrm>
            <a:off x="484184" y="4335393"/>
            <a:ext cx="138363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11" name="Объект 10">
            <a:extLst>
              <a:ext uri="{FF2B5EF4-FFF2-40B4-BE49-F238E27FC236}">
                <a16:creationId xmlns:a16="http://schemas.microsoft.com/office/drawing/2014/main" id="{989299FF-C12D-C6F4-4511-DE7714E1C7D5}"/>
              </a:ext>
            </a:extLst>
          </p:cNvPr>
          <p:cNvGraphicFramePr>
            <a:graphicFrameLocks noChangeAspect="1"/>
          </p:cNvGraphicFramePr>
          <p:nvPr/>
        </p:nvGraphicFramePr>
        <p:xfrm>
          <a:off x="484183" y="4335393"/>
          <a:ext cx="8642151" cy="967405"/>
        </p:xfrm>
        <a:graphic>
          <a:graphicData uri="http://schemas.openxmlformats.org/presentationml/2006/ole">
            <mc:AlternateContent xmlns:mc="http://schemas.openxmlformats.org/markup-compatibility/2006">
              <mc:Choice xmlns:v="urn:schemas-microsoft-com:vml" Requires="v">
                <p:oleObj name="Equation" r:id="rId10" imgW="5105400" imgH="571500" progId="Equation.DSMT4">
                  <p:embed/>
                </p:oleObj>
              </mc:Choice>
              <mc:Fallback>
                <p:oleObj name="Equation" r:id="rId10" imgW="5105400" imgH="571500" progId="Equation.DSMT4">
                  <p:embed/>
                  <p:pic>
                    <p:nvPicPr>
                      <p:cNvPr id="11" name="Объект 10">
                        <a:extLst>
                          <a:ext uri="{FF2B5EF4-FFF2-40B4-BE49-F238E27FC236}">
                            <a16:creationId xmlns:a16="http://schemas.microsoft.com/office/drawing/2014/main" id="{989299FF-C12D-C6F4-4511-DE7714E1C7D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4183" y="4335393"/>
                        <a:ext cx="8642151" cy="967405"/>
                      </a:xfrm>
                      <a:prstGeom prst="rect">
                        <a:avLst/>
                      </a:prstGeom>
                      <a:noFill/>
                    </p:spPr>
                  </p:pic>
                </p:oleObj>
              </mc:Fallback>
            </mc:AlternateContent>
          </a:graphicData>
        </a:graphic>
      </p:graphicFrame>
      <p:sp>
        <p:nvSpPr>
          <p:cNvPr id="12" name="TextBox 11">
            <a:extLst>
              <a:ext uri="{FF2B5EF4-FFF2-40B4-BE49-F238E27FC236}">
                <a16:creationId xmlns:a16="http://schemas.microsoft.com/office/drawing/2014/main" id="{F2100B76-602B-AC30-62D9-7D7CB04FDDD9}"/>
              </a:ext>
            </a:extLst>
          </p:cNvPr>
          <p:cNvSpPr txBox="1"/>
          <p:nvPr/>
        </p:nvSpPr>
        <p:spPr>
          <a:xfrm>
            <a:off x="4884234" y="-40605"/>
            <a:ext cx="7307766" cy="1277273"/>
          </a:xfrm>
          <a:prstGeom prst="rect">
            <a:avLst/>
          </a:prstGeom>
          <a:noFill/>
        </p:spPr>
        <p:txBody>
          <a:bodyPr wrap="square" rtlCol="0">
            <a:spAutoFit/>
          </a:bodyPr>
          <a:lstStyle/>
          <a:p>
            <a:r>
              <a:rPr lang="en-US" sz="1800" dirty="0">
                <a:effectLst/>
                <a:latin typeface="Times New Roman" panose="02020603050405020304" pitchFamily="18" charset="0"/>
                <a:ea typeface="Calibri" panose="020F0502020204030204" pitchFamily="34" charset="0"/>
              </a:rPr>
              <a:t>Guido van </a:t>
            </a:r>
            <a:r>
              <a:rPr lang="en-US" sz="1800" dirty="0" err="1">
                <a:effectLst/>
                <a:latin typeface="Times New Roman" panose="02020603050405020304" pitchFamily="18" charset="0"/>
                <a:ea typeface="Calibri" panose="020F0502020204030204" pitchFamily="34" charset="0"/>
              </a:rPr>
              <a:t>Miert</a:t>
            </a:r>
            <a:r>
              <a:rPr lang="en-US" sz="1800" dirty="0">
                <a:effectLst/>
                <a:latin typeface="Times New Roman" panose="02020603050405020304" pitchFamily="18" charset="0"/>
                <a:ea typeface="Calibri" panose="020F0502020204030204" pitchFamily="34" charset="0"/>
              </a:rPr>
              <a:t>, Vladimir </a:t>
            </a:r>
            <a:r>
              <a:rPr lang="en-US" sz="1800" dirty="0" err="1">
                <a:effectLst/>
                <a:latin typeface="Times New Roman" panose="02020603050405020304" pitchFamily="18" charset="0"/>
                <a:ea typeface="Calibri" panose="020F0502020204030204" pitchFamily="34" charset="0"/>
              </a:rPr>
              <a:t>Juričić</a:t>
            </a:r>
            <a:r>
              <a:rPr lang="en-US" sz="1800" dirty="0">
                <a:effectLst/>
                <a:latin typeface="Times New Roman" panose="02020603050405020304" pitchFamily="18" charset="0"/>
                <a:ea typeface="Calibri" panose="020F0502020204030204" pitchFamily="34" charset="0"/>
              </a:rPr>
              <a:t>, and Cristiane </a:t>
            </a:r>
            <a:r>
              <a:rPr lang="en-US" sz="1800" dirty="0" err="1">
                <a:effectLst/>
                <a:latin typeface="Times New Roman" panose="02020603050405020304" pitchFamily="18" charset="0"/>
                <a:ea typeface="Calibri" panose="020F0502020204030204" pitchFamily="34" charset="0"/>
              </a:rPr>
              <a:t>Morais</a:t>
            </a:r>
            <a:r>
              <a:rPr lang="en-US" sz="1800" dirty="0">
                <a:effectLst/>
                <a:latin typeface="Times New Roman" panose="02020603050405020304" pitchFamily="18" charset="0"/>
                <a:ea typeface="Calibri" panose="020F0502020204030204" pitchFamily="34" charset="0"/>
              </a:rPr>
              <a:t> Smith, «</a:t>
            </a:r>
            <a:r>
              <a:rPr lang="en-US" sz="1800" kern="0" dirty="0">
                <a:effectLst/>
                <a:latin typeface="Times New Roman" panose="02020603050405020304" pitchFamily="18" charset="0"/>
                <a:ea typeface="Calibri" panose="020F0502020204030204" pitchFamily="34" charset="0"/>
              </a:rPr>
              <a:t>Tight-binding theory of spin-orbit coupling in </a:t>
            </a:r>
            <a:r>
              <a:rPr lang="en-US" sz="1800" kern="0" dirty="0" err="1">
                <a:effectLst/>
                <a:latin typeface="Times New Roman" panose="02020603050405020304" pitchFamily="18" charset="0"/>
                <a:ea typeface="Calibri" panose="020F0502020204030204" pitchFamily="34" charset="0"/>
              </a:rPr>
              <a:t>graphynes</a:t>
            </a:r>
            <a:r>
              <a:rPr lang="en-US" sz="1800" kern="0" dirty="0">
                <a:effectLst/>
                <a:latin typeface="Times New Roman" panose="02020603050405020304" pitchFamily="18" charset="0"/>
                <a:ea typeface="Calibri" panose="020F0502020204030204" pitchFamily="34" charset="0"/>
              </a:rPr>
              <a:t>», PRB </a:t>
            </a:r>
            <a:r>
              <a:rPr lang="en-US" sz="1800" b="1" kern="0" dirty="0">
                <a:effectLst/>
                <a:latin typeface="Times New Roman" panose="02020603050405020304" pitchFamily="18" charset="0"/>
                <a:ea typeface="Calibri" panose="020F0502020204030204" pitchFamily="34" charset="0"/>
              </a:rPr>
              <a:t>90</a:t>
            </a:r>
            <a:r>
              <a:rPr lang="en-US" sz="1800" kern="0" dirty="0">
                <a:effectLst/>
                <a:latin typeface="Times New Roman" panose="02020603050405020304" pitchFamily="18" charset="0"/>
                <a:ea typeface="Calibri" panose="020F0502020204030204" pitchFamily="34" charset="0"/>
              </a:rPr>
              <a:t>, 195414 (2014);</a:t>
            </a:r>
          </a:p>
          <a:p>
            <a:pPr>
              <a:spcBef>
                <a:spcPts val="600"/>
              </a:spcBef>
            </a:pPr>
            <a:r>
              <a:rPr lang="en-US" sz="1800" dirty="0" err="1">
                <a:effectLst/>
                <a:latin typeface="Times New Roman" panose="02020603050405020304" pitchFamily="18" charset="0"/>
                <a:ea typeface="Calibri" panose="020F0502020204030204" pitchFamily="34" charset="0"/>
              </a:rPr>
              <a:t>Sergej</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Konschuh</a:t>
            </a:r>
            <a:r>
              <a:rPr lang="en-US" sz="1800" dirty="0">
                <a:effectLst/>
                <a:latin typeface="Times New Roman" panose="02020603050405020304" pitchFamily="18" charset="0"/>
                <a:ea typeface="Calibri" panose="020F0502020204030204" pitchFamily="34" charset="0"/>
              </a:rPr>
              <a:t>, Martin </a:t>
            </a:r>
            <a:r>
              <a:rPr lang="en-US" sz="1800" dirty="0" err="1">
                <a:effectLst/>
                <a:latin typeface="Times New Roman" panose="02020603050405020304" pitchFamily="18" charset="0"/>
                <a:ea typeface="Calibri" panose="020F0502020204030204" pitchFamily="34" charset="0"/>
              </a:rPr>
              <a:t>Gmitra</a:t>
            </a:r>
            <a:r>
              <a:rPr lang="en-US" sz="1800" dirty="0">
                <a:effectLst/>
                <a:latin typeface="Times New Roman" panose="02020603050405020304" pitchFamily="18" charset="0"/>
                <a:ea typeface="Calibri" panose="020F0502020204030204" pitchFamily="34" charset="0"/>
              </a:rPr>
              <a:t>, and Jaroslav Fabian, «Tight-binding theory of the spin-orbit coupling in graphene», PRB </a:t>
            </a:r>
            <a:r>
              <a:rPr lang="en-US" sz="1800" b="1" dirty="0">
                <a:effectLst/>
                <a:latin typeface="Times New Roman" panose="02020603050405020304" pitchFamily="18" charset="0"/>
                <a:ea typeface="Calibri" panose="020F0502020204030204" pitchFamily="34" charset="0"/>
              </a:rPr>
              <a:t>82</a:t>
            </a:r>
            <a:r>
              <a:rPr lang="en-US" sz="1800" dirty="0">
                <a:effectLst/>
                <a:latin typeface="Times New Roman" panose="02020603050405020304" pitchFamily="18" charset="0"/>
                <a:ea typeface="Calibri" panose="020F0502020204030204" pitchFamily="34" charset="0"/>
              </a:rPr>
              <a:t>, 245412 (2010)</a:t>
            </a:r>
            <a:endParaRPr lang="ru-RU" dirty="0"/>
          </a:p>
        </p:txBody>
      </p:sp>
    </p:spTree>
    <p:extLst>
      <p:ext uri="{BB962C8B-B14F-4D97-AF65-F5344CB8AC3E}">
        <p14:creationId xmlns:p14="http://schemas.microsoft.com/office/powerpoint/2010/main" val="1427954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6000">
              <a:schemeClr val="accent1">
                <a:lumMod val="5000"/>
                <a:lumOff val="95000"/>
              </a:schemeClr>
            </a:gs>
            <a:gs pos="49000">
              <a:schemeClr val="accent1">
                <a:lumMod val="45000"/>
                <a:lumOff val="55000"/>
              </a:schemeClr>
            </a:gs>
            <a:gs pos="19000">
              <a:srgbClr val="FFFFCC"/>
            </a:gs>
            <a:gs pos="80000">
              <a:srgbClr val="FFFFCC"/>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471948" y="383458"/>
            <a:ext cx="11562736" cy="4610236"/>
          </a:xfrm>
          <a:prstGeom prst="rect">
            <a:avLst/>
          </a:prstGeom>
          <a:noFill/>
        </p:spPr>
        <p:txBody>
          <a:bodyPr wrap="square" rtlCol="0">
            <a:spAutoFit/>
          </a:bodyPr>
          <a:lstStyle/>
          <a:p>
            <a:pPr algn="just">
              <a:lnSpc>
                <a:spcPct val="114000"/>
              </a:lnSpc>
            </a:pPr>
            <a:r>
              <a:rPr lang="en-US" sz="2400" dirty="0">
                <a:latin typeface="Times New Roman" panose="02020603050405020304" pitchFamily="18" charset="0"/>
                <a:cs typeface="Times New Roman" panose="02020603050405020304" pitchFamily="18" charset="0"/>
              </a:rPr>
              <a:t>Our analysis demonstrates that Hall current, spin accumulation and spin current can be manipulated by changing the direction of the magnetization of FM layer with respect to the crystallographic axes of the ferroelectric barrier. The other way of manipulating spin accumulation results from the dependence of M</a:t>
            </a:r>
            <a:r>
              <a:rPr lang="en-US" sz="2400" baseline="-34000" dirty="0">
                <a:latin typeface="Times New Roman" panose="02020603050405020304" pitchFamily="18" charset="0"/>
                <a:cs typeface="Times New Roman" panose="02020603050405020304" pitchFamily="18" charset="0"/>
                <a:sym typeface="Mathematica3" panose="00000400000000000000" pitchFamily="2" charset="2"/>
              </a:rPr>
              <a:t></a:t>
            </a:r>
            <a:r>
              <a:rPr lang="en-US" sz="2400" dirty="0">
                <a:latin typeface="Times New Roman" panose="02020603050405020304" pitchFamily="18" charset="0"/>
                <a:cs typeface="Times New Roman" panose="02020603050405020304" pitchFamily="18" charset="0"/>
              </a:rPr>
              <a:t>(z) and </a:t>
            </a:r>
            <a:r>
              <a:rPr lang="en-US" sz="2400" dirty="0">
                <a:latin typeface="Times New Roman" panose="02020603050405020304" pitchFamily="18" charset="0"/>
                <a:cs typeface="Times New Roman" panose="02020603050405020304" pitchFamily="18" charset="0"/>
                <a:sym typeface="Mathematica1" panose="05000502060100000001" pitchFamily="2" charset="2"/>
              </a:rPr>
              <a:t></a:t>
            </a:r>
            <a:r>
              <a:rPr lang="en-US" sz="2400" dirty="0">
                <a:latin typeface="Times New Roman" panose="02020603050405020304" pitchFamily="18" charset="0"/>
                <a:cs typeface="Times New Roman" panose="02020603050405020304" pitchFamily="18" charset="0"/>
              </a:rPr>
              <a:t>M</a:t>
            </a:r>
            <a:r>
              <a:rPr lang="en-US" sz="2400" baseline="-34000" dirty="0">
                <a:latin typeface="Times New Roman" panose="02020603050405020304" pitchFamily="18" charset="0"/>
                <a:cs typeface="Times New Roman" panose="02020603050405020304" pitchFamily="18" charset="0"/>
                <a:sym typeface="Mathematica3" panose="00000400000000000000" pitchFamily="2" charset="2"/>
              </a:rPr>
              <a:t></a:t>
            </a:r>
            <a:r>
              <a:rPr lang="en-US" sz="2400" dirty="0">
                <a:latin typeface="Times New Roman" panose="02020603050405020304" pitchFamily="18" charset="0"/>
                <a:cs typeface="Times New Roman" panose="02020603050405020304" pitchFamily="18" charset="0"/>
                <a:sym typeface="Mathematica1" panose="05000502060100000001" pitchFamily="2" charset="2"/>
              </a:rPr>
              <a:t></a:t>
            </a:r>
            <a:r>
              <a:rPr lang="en-US" sz="2400" dirty="0">
                <a:latin typeface="Times New Roman" panose="02020603050405020304" pitchFamily="18" charset="0"/>
                <a:cs typeface="Times New Roman" panose="02020603050405020304" pitchFamily="18" charset="0"/>
              </a:rPr>
              <a:t> on SOC constants’ signs, since the reversal of electric polarization of the ferroelectric barrier results in the change of the constants’ signs. The amplitude of spin accumulation substantially depends on the thickness of FM layer. Moreover, the finite thickness of FM layer leads to additional asymmetry of the electron structure which modifies M</a:t>
            </a:r>
            <a:r>
              <a:rPr lang="en-US" sz="2400" baseline="-34000" dirty="0">
                <a:latin typeface="Times New Roman" panose="02020603050405020304" pitchFamily="18" charset="0"/>
                <a:cs typeface="Times New Roman" panose="02020603050405020304" pitchFamily="18" charset="0"/>
                <a:sym typeface="Mathematica3" panose="00000400000000000000" pitchFamily="2" charset="2"/>
              </a:rPr>
              <a:t></a:t>
            </a:r>
            <a:r>
              <a:rPr lang="en-US" sz="2400" dirty="0">
                <a:latin typeface="Times New Roman" panose="02020603050405020304" pitchFamily="18" charset="0"/>
                <a:cs typeface="Times New Roman" panose="02020603050405020304" pitchFamily="18" charset="0"/>
              </a:rPr>
              <a:t>(z) and S</a:t>
            </a:r>
            <a:r>
              <a:rPr lang="en-US" sz="2400" baseline="-34000" dirty="0">
                <a:latin typeface="Times New Roman" panose="02020603050405020304" pitchFamily="18" charset="0"/>
                <a:cs typeface="Times New Roman" panose="02020603050405020304" pitchFamily="18" charset="0"/>
                <a:sym typeface="Mathematica3" panose="00000400000000000000" pitchFamily="2" charset="2"/>
              </a:rPr>
              <a:t></a:t>
            </a:r>
            <a:r>
              <a:rPr lang="en-US" sz="2400" dirty="0">
                <a:latin typeface="Times New Roman" panose="02020603050405020304" pitchFamily="18" charset="0"/>
                <a:cs typeface="Times New Roman" panose="02020603050405020304" pitchFamily="18" charset="0"/>
              </a:rPr>
              <a:t>(z). The effects survive </a:t>
            </a:r>
            <a:r>
              <a:rPr lang="en-US" sz="2400">
                <a:latin typeface="Times New Roman" panose="02020603050405020304" pitchFamily="18" charset="0"/>
                <a:cs typeface="Times New Roman" panose="02020603050405020304" pitchFamily="18" charset="0"/>
              </a:rPr>
              <a:t>for small </a:t>
            </a:r>
            <a:r>
              <a:rPr lang="en-US" sz="2400" dirty="0">
                <a:latin typeface="Times New Roman" panose="02020603050405020304" pitchFamily="18" charset="0"/>
                <a:cs typeface="Times New Roman" panose="02020603050405020304" pitchFamily="18" charset="0"/>
              </a:rPr>
              <a:t>exchange splitting. </a:t>
            </a:r>
          </a:p>
          <a:p>
            <a:pPr algn="just">
              <a:lnSpc>
                <a:spcPct val="114000"/>
              </a:lnSpc>
            </a:pPr>
            <a:endParaRPr lang="en-US" sz="24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We are grateful to Prof. E. </a:t>
            </a:r>
            <a:r>
              <a:rPr lang="en-US" sz="2000" b="1" dirty="0" err="1">
                <a:latin typeface="Times New Roman" panose="02020603050405020304" pitchFamily="18" charset="0"/>
                <a:cs typeface="Times New Roman" panose="02020603050405020304" pitchFamily="18" charset="0"/>
              </a:rPr>
              <a:t>Tsymbal</a:t>
            </a:r>
            <a:r>
              <a:rPr lang="en-US" sz="2000" b="1" dirty="0">
                <a:latin typeface="Times New Roman" panose="02020603050405020304" pitchFamily="18" charset="0"/>
                <a:cs typeface="Times New Roman" panose="02020603050405020304" pitchFamily="18" charset="0"/>
              </a:rPr>
              <a:t> for valuable discussion</a:t>
            </a: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798318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15590</TotalTime>
  <Words>1317</Words>
  <Application>Microsoft Office PowerPoint</Application>
  <PresentationFormat>Широкоэкранный</PresentationFormat>
  <Paragraphs>92</Paragraphs>
  <Slides>30</Slides>
  <Notes>0</Notes>
  <HiddenSlides>0</HiddenSlides>
  <MMClips>0</MMClips>
  <ScaleCrop>false</ScaleCrop>
  <HeadingPairs>
    <vt:vector size="8" baseType="variant">
      <vt:variant>
        <vt:lpstr>Использованные шрифты</vt:lpstr>
      </vt:variant>
      <vt:variant>
        <vt:i4>9</vt:i4>
      </vt:variant>
      <vt:variant>
        <vt:lpstr>Тема</vt:lpstr>
      </vt:variant>
      <vt:variant>
        <vt:i4>1</vt:i4>
      </vt:variant>
      <vt:variant>
        <vt:lpstr>Внедренные серверы OLE</vt:lpstr>
      </vt:variant>
      <vt:variant>
        <vt:i4>2</vt:i4>
      </vt:variant>
      <vt:variant>
        <vt:lpstr>Заголовки слайдов</vt:lpstr>
      </vt:variant>
      <vt:variant>
        <vt:i4>30</vt:i4>
      </vt:variant>
    </vt:vector>
  </HeadingPairs>
  <TitlesOfParts>
    <vt:vector size="42" baseType="lpstr">
      <vt:lpstr>Arial</vt:lpstr>
      <vt:lpstr>Calibri</vt:lpstr>
      <vt:lpstr>Calibri Light</vt:lpstr>
      <vt:lpstr>Comic Sans MS</vt:lpstr>
      <vt:lpstr>Lucida Calligraphy</vt:lpstr>
      <vt:lpstr>Lucida Handwriting</vt:lpstr>
      <vt:lpstr>Times New Roman</vt:lpstr>
      <vt:lpstr>TimesLTStd-Bold</vt:lpstr>
      <vt:lpstr>TimesLTStd-Roman</vt:lpstr>
      <vt:lpstr>Тема Office</vt:lpstr>
      <vt:lpstr>Equation</vt:lpstr>
      <vt:lpstr>MathType 7.0 Equation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Mikhail Zhuravlev</dc:creator>
  <cp:lastModifiedBy>Zhuravlev Mikhail</cp:lastModifiedBy>
  <cp:revision>174</cp:revision>
  <dcterms:created xsi:type="dcterms:W3CDTF">2021-12-05T20:20:10Z</dcterms:created>
  <dcterms:modified xsi:type="dcterms:W3CDTF">2023-07-03T02:41:22Z</dcterms:modified>
</cp:coreProperties>
</file>