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05" r:id="rId2"/>
    <p:sldId id="296" r:id="rId3"/>
    <p:sldId id="293" r:id="rId4"/>
    <p:sldId id="301" r:id="rId5"/>
    <p:sldId id="294" r:id="rId6"/>
    <p:sldId id="302" r:id="rId7"/>
    <p:sldId id="297" r:id="rId8"/>
    <p:sldId id="303" r:id="rId9"/>
    <p:sldId id="306" r:id="rId10"/>
    <p:sldId id="304"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2B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5861" autoAdjust="0"/>
  </p:normalViewPr>
  <p:slideViewPr>
    <p:cSldViewPr>
      <p:cViewPr varScale="1">
        <p:scale>
          <a:sx n="103" d="100"/>
          <a:sy n="103" d="100"/>
        </p:scale>
        <p:origin x="65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86FABA-D603-46B8-94C7-F73A40963B6B}" type="datetimeFigureOut">
              <a:rPr lang="ru-RU" smtClean="0"/>
              <a:t>12.12.2023</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C2C539-D2AA-42BB-9DB2-01C91D0B00A3}" type="slidenum">
              <a:rPr lang="ru-RU" smtClean="0"/>
              <a:t>‹#›</a:t>
            </a:fld>
            <a:endParaRPr lang="ru-RU" dirty="0"/>
          </a:p>
        </p:txBody>
      </p:sp>
    </p:spTree>
    <p:extLst>
      <p:ext uri="{BB962C8B-B14F-4D97-AF65-F5344CB8AC3E}">
        <p14:creationId xmlns:p14="http://schemas.microsoft.com/office/powerpoint/2010/main" val="692015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990656" cy="1470025"/>
          </a:xfrm>
        </p:spPr>
        <p:txBody>
          <a:bodyPr>
            <a:normAutofit/>
          </a:bodyPr>
          <a:lstStyle>
            <a:lvl1pPr algn="r">
              <a:defRPr sz="4000" cap="all" baseline="0">
                <a:solidFill>
                  <a:schemeClr val="bg1"/>
                </a:solidFill>
              </a:defRPr>
            </a:lvl1pPr>
          </a:lstStyle>
          <a:p>
            <a:r>
              <a:rPr lang="ru-RU" smtClean="0"/>
              <a:t>Образец заголовка</a:t>
            </a:r>
            <a:endParaRPr lang="ru-RU" dirty="0"/>
          </a:p>
        </p:txBody>
      </p:sp>
    </p:spTree>
    <p:extLst>
      <p:ext uri="{BB962C8B-B14F-4D97-AF65-F5344CB8AC3E}">
        <p14:creationId xmlns:p14="http://schemas.microsoft.com/office/powerpoint/2010/main" val="2849882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рабочая страница БЕЛЫЙ ФОН">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2339752" y="274638"/>
            <a:ext cx="6624736" cy="706090"/>
          </a:xfrm>
        </p:spPr>
        <p:txBody>
          <a:bodyPr>
            <a:normAutofit/>
          </a:bodyPr>
          <a:lstStyle>
            <a:lvl1pPr algn="r">
              <a:defRPr sz="2800" cap="all" baseline="0">
                <a:solidFill>
                  <a:schemeClr val="accent2">
                    <a:lumMod val="75000"/>
                  </a:schemeClr>
                </a:solidFill>
              </a:defRPr>
            </a:lvl1pPr>
          </a:lstStyle>
          <a:p>
            <a:r>
              <a:rPr lang="ru-RU" dirty="0" smtClean="0"/>
              <a:t>Колонтитул</a:t>
            </a:r>
            <a:endParaRPr lang="ru-RU" dirty="0"/>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6" name="Номер слайда 5"/>
          <p:cNvSpPr>
            <a:spLocks noGrp="1"/>
          </p:cNvSpPr>
          <p:nvPr>
            <p:ph type="sldNum" sz="quarter" idx="12"/>
          </p:nvPr>
        </p:nvSpPr>
        <p:spPr>
          <a:xfrm>
            <a:off x="6804248" y="6237312"/>
            <a:ext cx="2133600" cy="365125"/>
          </a:xfrm>
        </p:spPr>
        <p:txBody>
          <a:bodyPr/>
          <a:lstStyle/>
          <a:p>
            <a:fld id="{B6743867-4E32-4E2D-8739-58246E7E28D2}" type="slidenum">
              <a:rPr lang="ru-RU" smtClean="0"/>
              <a:t>‹#›</a:t>
            </a:fld>
            <a:endParaRPr lang="ru-RU" dirty="0"/>
          </a:p>
        </p:txBody>
      </p:sp>
    </p:spTree>
    <p:extLst>
      <p:ext uri="{BB962C8B-B14F-4D97-AF65-F5344CB8AC3E}">
        <p14:creationId xmlns:p14="http://schemas.microsoft.com/office/powerpoint/2010/main" val="4064220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рабочая страница">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2339752" y="274638"/>
            <a:ext cx="6624736" cy="706090"/>
          </a:xfrm>
        </p:spPr>
        <p:txBody>
          <a:bodyPr>
            <a:normAutofit/>
          </a:bodyPr>
          <a:lstStyle>
            <a:lvl1pPr algn="r">
              <a:defRPr sz="2800" cap="all" baseline="0">
                <a:solidFill>
                  <a:schemeClr val="accent2">
                    <a:lumMod val="75000"/>
                  </a:schemeClr>
                </a:solidFill>
              </a:defRPr>
            </a:lvl1pPr>
          </a:lstStyle>
          <a:p>
            <a:r>
              <a:rPr lang="ru-RU" dirty="0" smtClean="0"/>
              <a:t>Колонтитул</a:t>
            </a:r>
            <a:endParaRPr lang="ru-RU" dirty="0"/>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6" name="Номер слайда 5"/>
          <p:cNvSpPr>
            <a:spLocks noGrp="1"/>
          </p:cNvSpPr>
          <p:nvPr>
            <p:ph type="sldNum" sz="quarter" idx="12"/>
          </p:nvPr>
        </p:nvSpPr>
        <p:spPr>
          <a:xfrm>
            <a:off x="6804248" y="6237312"/>
            <a:ext cx="2133600" cy="365125"/>
          </a:xfrm>
        </p:spPr>
        <p:txBody>
          <a:bodyPr/>
          <a:lstStyle/>
          <a:p>
            <a:fld id="{B6743867-4E32-4E2D-8739-58246E7E28D2}" type="slidenum">
              <a:rPr lang="ru-RU" smtClean="0"/>
              <a:t>‹#›</a:t>
            </a:fld>
            <a:endParaRPr lang="ru-RU" dirty="0"/>
          </a:p>
        </p:txBody>
      </p:sp>
    </p:spTree>
    <p:extLst>
      <p:ext uri="{BB962C8B-B14F-4D97-AF65-F5344CB8AC3E}">
        <p14:creationId xmlns:p14="http://schemas.microsoft.com/office/powerpoint/2010/main" val="1957030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рабочая страница СЕРЫЙ ФО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a:xfrm>
            <a:off x="6804248" y="6237312"/>
            <a:ext cx="2133600" cy="365125"/>
          </a:xfrm>
        </p:spPr>
        <p:txBody>
          <a:bodyPr/>
          <a:lstStyle/>
          <a:p>
            <a:fld id="{B6743867-4E32-4E2D-8739-58246E7E28D2}" type="slidenum">
              <a:rPr lang="ru-RU" smtClean="0"/>
              <a:t>‹#›</a:t>
            </a:fld>
            <a:endParaRPr lang="ru-RU" dirty="0"/>
          </a:p>
        </p:txBody>
      </p:sp>
      <p:sp>
        <p:nvSpPr>
          <p:cNvPr id="8" name="Заголовок 1"/>
          <p:cNvSpPr txBox="1">
            <a:spLocks/>
          </p:cNvSpPr>
          <p:nvPr userDrawn="1"/>
        </p:nvSpPr>
        <p:spPr>
          <a:xfrm>
            <a:off x="2339752" y="274638"/>
            <a:ext cx="6624736" cy="70609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2800" kern="1200" cap="all" baseline="0">
                <a:solidFill>
                  <a:schemeClr val="accent2">
                    <a:lumMod val="50000"/>
                  </a:schemeClr>
                </a:solidFill>
                <a:latin typeface="+mj-lt"/>
                <a:ea typeface="+mj-ea"/>
                <a:cs typeface="+mj-cs"/>
              </a:defRPr>
            </a:lvl1pPr>
          </a:lstStyle>
          <a:p>
            <a:r>
              <a:rPr lang="ru-RU" dirty="0" smtClean="0">
                <a:solidFill>
                  <a:schemeClr val="accent2">
                    <a:lumMod val="75000"/>
                  </a:schemeClr>
                </a:solidFill>
              </a:rPr>
              <a:t>Колонтитул</a:t>
            </a:r>
            <a:endParaRPr lang="ru-RU" dirty="0">
              <a:solidFill>
                <a:schemeClr val="accent2">
                  <a:lumMod val="75000"/>
                </a:schemeClr>
              </a:solidFill>
            </a:endParaRPr>
          </a:p>
        </p:txBody>
      </p:sp>
      <p:sp>
        <p:nvSpPr>
          <p:cNvPr id="9" name="Объект 2"/>
          <p:cNvSpPr>
            <a:spLocks noGrp="1"/>
          </p:cNvSpPr>
          <p:nvPr>
            <p:ph idx="1"/>
          </p:nvPr>
        </p:nvSpPr>
        <p:spPr>
          <a:xfrm>
            <a:off x="457200" y="1600200"/>
            <a:ext cx="8229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Tree>
    <p:extLst>
      <p:ext uri="{BB962C8B-B14F-4D97-AF65-F5344CB8AC3E}">
        <p14:creationId xmlns:p14="http://schemas.microsoft.com/office/powerpoint/2010/main" val="2693577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оследний кадр">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5436033" y="5373216"/>
            <a:ext cx="3145476" cy="923330"/>
          </a:xfrm>
          <a:prstGeom prst="rect">
            <a:avLst/>
          </a:prstGeom>
          <a:noFill/>
        </p:spPr>
        <p:txBody>
          <a:bodyPr wrap="none" rtlCol="0">
            <a:spAutoFit/>
          </a:bodyPr>
          <a:lstStyle/>
          <a:p>
            <a:pPr algn="r"/>
            <a:r>
              <a:rPr lang="ru-RU" dirty="0" smtClean="0">
                <a:solidFill>
                  <a:schemeClr val="bg1"/>
                </a:solidFill>
              </a:rPr>
              <a:t>Санкт-Петербургский</a:t>
            </a:r>
            <a:br>
              <a:rPr lang="ru-RU" dirty="0" smtClean="0">
                <a:solidFill>
                  <a:schemeClr val="bg1"/>
                </a:solidFill>
              </a:rPr>
            </a:br>
            <a:r>
              <a:rPr lang="ru-RU" dirty="0" smtClean="0">
                <a:solidFill>
                  <a:schemeClr val="bg1"/>
                </a:solidFill>
              </a:rPr>
              <a:t>государственный</a:t>
            </a:r>
            <a:r>
              <a:rPr lang="ru-RU" baseline="0" dirty="0" smtClean="0">
                <a:solidFill>
                  <a:schemeClr val="bg1"/>
                </a:solidFill>
              </a:rPr>
              <a:t> университет</a:t>
            </a:r>
            <a:br>
              <a:rPr lang="ru-RU" baseline="0" dirty="0" smtClean="0">
                <a:solidFill>
                  <a:schemeClr val="bg1"/>
                </a:solidFill>
              </a:rPr>
            </a:br>
            <a:r>
              <a:rPr lang="en-US" b="1" baseline="0" dirty="0" smtClean="0">
                <a:solidFill>
                  <a:schemeClr val="bg1"/>
                </a:solidFill>
              </a:rPr>
              <a:t>spbu.ru</a:t>
            </a:r>
            <a:endParaRPr lang="ru-RU" b="1" dirty="0">
              <a:solidFill>
                <a:schemeClr val="bg1"/>
              </a:solidFill>
            </a:endParaRPr>
          </a:p>
        </p:txBody>
      </p:sp>
    </p:spTree>
    <p:extLst>
      <p:ext uri="{BB962C8B-B14F-4D97-AF65-F5344CB8AC3E}">
        <p14:creationId xmlns:p14="http://schemas.microsoft.com/office/powerpoint/2010/main" val="3549774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Рабочи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859338" y="5516563"/>
            <a:ext cx="3816350" cy="6477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St Petersburg University</a:t>
            </a:r>
          </a:p>
          <a:p>
            <a:pPr algn="r" fontAlgn="auto">
              <a:spcBef>
                <a:spcPts val="0"/>
              </a:spcBef>
              <a:spcAft>
                <a:spcPts val="0"/>
              </a:spcAft>
              <a:defRPr/>
            </a:pPr>
            <a:r>
              <a:rPr lang="en-US" b="1" dirty="0">
                <a:solidFill>
                  <a:schemeClr val="bg1"/>
                </a:solidFill>
                <a:latin typeface="+mn-lt"/>
                <a:cs typeface="+mn-cs"/>
              </a:rPr>
              <a:t>spbu.ru</a:t>
            </a:r>
            <a:endParaRPr lang="ru-RU" b="1" dirty="0">
              <a:solidFill>
                <a:schemeClr val="bg1"/>
              </a:solidFill>
              <a:latin typeface="+mn-lt"/>
              <a:cs typeface="+mn-cs"/>
            </a:endParaRPr>
          </a:p>
        </p:txBody>
      </p:sp>
    </p:spTree>
    <p:extLst>
      <p:ext uri="{BB962C8B-B14F-4D97-AF65-F5344CB8AC3E}">
        <p14:creationId xmlns:p14="http://schemas.microsoft.com/office/powerpoint/2010/main" val="1915040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371600" y="3717032"/>
            <a:ext cx="6400800" cy="1921768"/>
          </a:xfrm>
        </p:spPr>
        <p:txBody>
          <a:bodyPr>
            <a:norm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Образец подзаголовка</a:t>
            </a:r>
            <a:endParaRPr lang="ru-RU" dirty="0"/>
          </a:p>
        </p:txBody>
      </p:sp>
      <p:sp>
        <p:nvSpPr>
          <p:cNvPr id="7" name="Заголовок 6"/>
          <p:cNvSpPr>
            <a:spLocks noGrp="1"/>
          </p:cNvSpPr>
          <p:nvPr>
            <p:ph type="title"/>
          </p:nvPr>
        </p:nvSpPr>
        <p:spPr>
          <a:xfrm>
            <a:off x="457200" y="2348880"/>
            <a:ext cx="8229600" cy="1143000"/>
          </a:xfrm>
        </p:spPr>
        <p:txBody>
          <a:bodyPr/>
          <a:lstStyle>
            <a:lvl1pPr>
              <a:defRPr b="1" cap="all" baseline="0">
                <a:solidFill>
                  <a:schemeClr val="bg1"/>
                </a:solidFill>
              </a:defRPr>
            </a:lvl1pPr>
          </a:lstStyle>
          <a:p>
            <a:r>
              <a:rPr lang="ru-RU" dirty="0" smtClean="0"/>
              <a:t>Образец заголовка</a:t>
            </a:r>
            <a:endParaRPr lang="ru-RU" dirty="0"/>
          </a:p>
        </p:txBody>
      </p:sp>
    </p:spTree>
    <p:extLst>
      <p:ext uri="{BB962C8B-B14F-4D97-AF65-F5344CB8AC3E}">
        <p14:creationId xmlns:p14="http://schemas.microsoft.com/office/powerpoint/2010/main" val="2594522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CEAB62-4EEE-43F2-A223-FD26436F8458}" type="datetime1">
              <a:rPr lang="ru-RU" smtClean="0"/>
              <a:t>12.12.2023</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743867-4E32-4E2D-8739-58246E7E28D2}" type="slidenum">
              <a:rPr lang="ru-RU" smtClean="0"/>
              <a:t>‹#›</a:t>
            </a:fld>
            <a:endParaRPr lang="ru-RU" dirty="0"/>
          </a:p>
        </p:txBody>
      </p:sp>
    </p:spTree>
    <p:extLst>
      <p:ext uri="{BB962C8B-B14F-4D97-AF65-F5344CB8AC3E}">
        <p14:creationId xmlns:p14="http://schemas.microsoft.com/office/powerpoint/2010/main" val="3744039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1" r:id="rId4"/>
    <p:sldLayoutId id="2147483655" r:id="rId5"/>
    <p:sldLayoutId id="2147483657" r:id="rId6"/>
    <p:sldLayoutId id="2147483658"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Подзаголовок 1"/>
          <p:cNvSpPr>
            <a:spLocks noGrp="1"/>
          </p:cNvSpPr>
          <p:nvPr>
            <p:ph type="subTitle" idx="1"/>
          </p:nvPr>
        </p:nvSpPr>
        <p:spPr>
          <a:xfrm>
            <a:off x="1371600" y="3716338"/>
            <a:ext cx="6400800" cy="1922462"/>
          </a:xfrm>
        </p:spPr>
        <p:txBody>
          <a:bodyPr>
            <a:normAutofit lnSpcReduction="10000"/>
          </a:bodyPr>
          <a:lstStyle/>
          <a:p>
            <a:r>
              <a:rPr lang="en-GB" sz="2400" b="1" dirty="0" err="1" smtClean="0">
                <a:solidFill>
                  <a:schemeClr val="tx1"/>
                </a:solidFill>
              </a:rPr>
              <a:t>Lada</a:t>
            </a:r>
            <a:r>
              <a:rPr lang="en-GB" sz="2400" b="1" dirty="0" smtClean="0">
                <a:solidFill>
                  <a:schemeClr val="tx1"/>
                </a:solidFill>
              </a:rPr>
              <a:t> V. </a:t>
            </a:r>
            <a:r>
              <a:rPr lang="en-GB" sz="2400" b="1" dirty="0" err="1" smtClean="0">
                <a:solidFill>
                  <a:schemeClr val="tx1"/>
                </a:solidFill>
              </a:rPr>
              <a:t>Shipovalova</a:t>
            </a:r>
            <a:endParaRPr lang="ru-RU" sz="2400" b="1" dirty="0" smtClean="0">
              <a:solidFill>
                <a:schemeClr val="tx1"/>
              </a:solidFill>
            </a:endParaRPr>
          </a:p>
          <a:p>
            <a:endParaRPr lang="en-US" i="1" dirty="0" smtClean="0">
              <a:solidFill>
                <a:schemeClr val="tx1"/>
              </a:solidFill>
            </a:endParaRPr>
          </a:p>
          <a:p>
            <a:r>
              <a:rPr lang="en-US" i="1" dirty="0" smtClean="0">
                <a:solidFill>
                  <a:schemeClr val="tx1"/>
                </a:solidFill>
              </a:rPr>
              <a:t>Department of Philosophy of Science and Technology. Saint Petersburg University</a:t>
            </a:r>
            <a:r>
              <a:rPr lang="en-GB" i="1" dirty="0" smtClean="0">
                <a:solidFill>
                  <a:schemeClr val="tx1"/>
                </a:solidFill>
              </a:rPr>
              <a:t>, Saint Petersburg.</a:t>
            </a:r>
            <a:endParaRPr lang="en-US" dirty="0" smtClean="0">
              <a:solidFill>
                <a:schemeClr val="tx1"/>
              </a:solidFill>
              <a:hlinkClick r:id=""/>
            </a:endParaRPr>
          </a:p>
          <a:p>
            <a:r>
              <a:rPr lang="en-US" dirty="0" smtClean="0">
                <a:solidFill>
                  <a:schemeClr val="tx1"/>
                </a:solidFill>
                <a:hlinkClick r:id=""/>
              </a:rPr>
              <a:t>l.shipovalova@spbu.ru</a:t>
            </a:r>
            <a:r>
              <a:rPr lang="en-GB" sz="3200" dirty="0" smtClean="0">
                <a:solidFill>
                  <a:schemeClr val="tx1"/>
                </a:solidFill>
              </a:rPr>
              <a:t> </a:t>
            </a:r>
            <a:endParaRPr lang="ru-RU" sz="3200" dirty="0" smtClean="0">
              <a:solidFill>
                <a:schemeClr val="tx1"/>
              </a:solidFill>
            </a:endParaRPr>
          </a:p>
        </p:txBody>
      </p:sp>
      <p:sp>
        <p:nvSpPr>
          <p:cNvPr id="3" name="Заголовок 2"/>
          <p:cNvSpPr>
            <a:spLocks noGrp="1"/>
          </p:cNvSpPr>
          <p:nvPr>
            <p:ph type="title"/>
          </p:nvPr>
        </p:nvSpPr>
        <p:spPr>
          <a:xfrm>
            <a:off x="611188" y="1844675"/>
            <a:ext cx="8075612" cy="1800225"/>
          </a:xfrm>
        </p:spPr>
        <p:txBody>
          <a:bodyPr/>
          <a:lstStyle/>
          <a:p>
            <a:r>
              <a:rPr lang="ru-RU" sz="3200" dirty="0"/>
              <a:t/>
            </a:r>
            <a:br>
              <a:rPr lang="ru-RU" sz="3200" dirty="0"/>
            </a:br>
            <a:r>
              <a:rPr lang="en-US" sz="3200" dirty="0"/>
              <a:t>The problem of post-normal science and scientific knowledge-how</a:t>
            </a:r>
            <a:endParaRPr lang="ru-RU" sz="3200" cap="none" dirty="0" smtClean="0">
              <a:solidFill>
                <a:schemeClr val="tx1"/>
              </a:solidFill>
            </a:endParaRPr>
          </a:p>
        </p:txBody>
      </p:sp>
    </p:spTree>
    <p:extLst>
      <p:ext uri="{BB962C8B-B14F-4D97-AF65-F5344CB8AC3E}">
        <p14:creationId xmlns:p14="http://schemas.microsoft.com/office/powerpoint/2010/main" val="395355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8289" y="332656"/>
            <a:ext cx="6624736" cy="706090"/>
          </a:xfrm>
        </p:spPr>
        <p:txBody>
          <a:bodyPr>
            <a:normAutofit/>
          </a:bodyPr>
          <a:lstStyle/>
          <a:p>
            <a:r>
              <a:rPr lang="en-US" dirty="0" smtClean="0"/>
              <a:t>The concept of post-normal science</a:t>
            </a:r>
            <a:endParaRPr lang="ru-RU" dirty="0"/>
          </a:p>
        </p:txBody>
      </p:sp>
      <p:sp>
        <p:nvSpPr>
          <p:cNvPr id="3" name="Объект 2"/>
          <p:cNvSpPr>
            <a:spLocks noGrp="1"/>
          </p:cNvSpPr>
          <p:nvPr>
            <p:ph idx="1"/>
          </p:nvPr>
        </p:nvSpPr>
        <p:spPr>
          <a:xfrm>
            <a:off x="395536" y="1266022"/>
            <a:ext cx="8229600" cy="4525963"/>
          </a:xfrm>
        </p:spPr>
        <p:txBody>
          <a:bodyPr>
            <a:normAutofit/>
          </a:bodyPr>
          <a:lstStyle/>
          <a:p>
            <a:pPr marL="0" indent="0">
              <a:buNone/>
            </a:pPr>
            <a:r>
              <a:rPr lang="en-US" sz="2400" b="1" dirty="0"/>
              <a:t>Post-normal science as a normative basis for the scientists' </a:t>
            </a:r>
            <a:r>
              <a:rPr lang="en-US" sz="2400" b="1" dirty="0" smtClean="0"/>
              <a:t>demand </a:t>
            </a:r>
            <a:r>
              <a:rPr lang="en-US" sz="2400" b="1" dirty="0"/>
              <a:t>for the politicization of </a:t>
            </a:r>
            <a:r>
              <a:rPr lang="en-US" sz="2400" b="1" dirty="0" smtClean="0"/>
              <a:t>science</a:t>
            </a:r>
          </a:p>
          <a:p>
            <a:pPr marL="0" indent="0">
              <a:buNone/>
            </a:pPr>
            <a:endParaRPr lang="ru-RU" sz="2400" b="1" dirty="0" smtClean="0"/>
          </a:p>
        </p:txBody>
      </p:sp>
      <p:sp>
        <p:nvSpPr>
          <p:cNvPr id="4" name="Номер слайда 3"/>
          <p:cNvSpPr>
            <a:spLocks noGrp="1"/>
          </p:cNvSpPr>
          <p:nvPr>
            <p:ph type="sldNum" sz="quarter" idx="12"/>
          </p:nvPr>
        </p:nvSpPr>
        <p:spPr/>
        <p:txBody>
          <a:bodyPr/>
          <a:lstStyle/>
          <a:p>
            <a:fld id="{B6743867-4E32-4E2D-8739-58246E7E28D2}" type="slidenum">
              <a:rPr lang="ru-RU" smtClean="0"/>
              <a:t>2</a:t>
            </a:fld>
            <a:endParaRPr lang="ru-RU" dirty="0"/>
          </a:p>
        </p:txBody>
      </p:sp>
      <p:pic>
        <p:nvPicPr>
          <p:cNvPr id="5" name="Рисунок 4"/>
          <p:cNvPicPr>
            <a:picLocks noChangeAspect="1"/>
          </p:cNvPicPr>
          <p:nvPr/>
        </p:nvPicPr>
        <p:blipFill>
          <a:blip r:embed="rId2"/>
          <a:stretch>
            <a:fillRect/>
          </a:stretch>
        </p:blipFill>
        <p:spPr>
          <a:xfrm>
            <a:off x="323528" y="2348880"/>
            <a:ext cx="1803474" cy="1940447"/>
          </a:xfrm>
          <a:prstGeom prst="rect">
            <a:avLst/>
          </a:prstGeom>
        </p:spPr>
      </p:pic>
      <p:sp>
        <p:nvSpPr>
          <p:cNvPr id="6" name="Прямоугольник 5"/>
          <p:cNvSpPr/>
          <p:nvPr/>
        </p:nvSpPr>
        <p:spPr>
          <a:xfrm>
            <a:off x="2483768" y="2564904"/>
            <a:ext cx="6445739" cy="1477328"/>
          </a:xfrm>
          <a:prstGeom prst="rect">
            <a:avLst/>
          </a:prstGeom>
        </p:spPr>
        <p:txBody>
          <a:bodyPr wrap="square">
            <a:spAutoFit/>
          </a:bodyPr>
          <a:lstStyle/>
          <a:p>
            <a:r>
              <a:rPr lang="en-US" dirty="0" smtClean="0"/>
              <a:t>Easton, David “The </a:t>
            </a:r>
            <a:r>
              <a:rPr lang="en-US" dirty="0"/>
              <a:t>New Revolution in Political </a:t>
            </a:r>
            <a:r>
              <a:rPr lang="en-US" dirty="0" smtClean="0"/>
              <a:t>Science”, </a:t>
            </a:r>
            <a:endParaRPr lang="ru-RU" dirty="0"/>
          </a:p>
          <a:p>
            <a:r>
              <a:rPr lang="en-US" dirty="0"/>
              <a:t> The American Political Science Review, </a:t>
            </a:r>
            <a:r>
              <a:rPr lang="en-US" dirty="0" smtClean="0"/>
              <a:t>1969</a:t>
            </a:r>
          </a:p>
          <a:p>
            <a:r>
              <a:rPr lang="en-US" dirty="0" smtClean="0"/>
              <a:t>“To </a:t>
            </a:r>
            <a:r>
              <a:rPr lang="en-US" dirty="0"/>
              <a:t>know is to bear the responsibility for acting and to act is to engage in reshaping society. The intellectual as scientist bears the special obligation to put his knowledge to </a:t>
            </a:r>
            <a:r>
              <a:rPr lang="en-US" dirty="0" smtClean="0"/>
              <a:t>work”.</a:t>
            </a:r>
            <a:endParaRPr lang="ru-RU" dirty="0"/>
          </a:p>
        </p:txBody>
      </p:sp>
      <p:pic>
        <p:nvPicPr>
          <p:cNvPr id="7" name="Рисунок 6"/>
          <p:cNvPicPr>
            <a:picLocks noChangeAspect="1"/>
          </p:cNvPicPr>
          <p:nvPr/>
        </p:nvPicPr>
        <p:blipFill>
          <a:blip r:embed="rId3"/>
          <a:stretch>
            <a:fillRect/>
          </a:stretch>
        </p:blipFill>
        <p:spPr>
          <a:xfrm>
            <a:off x="6792813" y="4269508"/>
            <a:ext cx="1646004" cy="2100883"/>
          </a:xfrm>
          <a:prstGeom prst="rect">
            <a:avLst/>
          </a:prstGeom>
        </p:spPr>
      </p:pic>
      <p:sp>
        <p:nvSpPr>
          <p:cNvPr id="8" name="Прямоугольник 7"/>
          <p:cNvSpPr/>
          <p:nvPr/>
        </p:nvSpPr>
        <p:spPr>
          <a:xfrm>
            <a:off x="323528" y="4792364"/>
            <a:ext cx="5970254" cy="1477328"/>
          </a:xfrm>
          <a:prstGeom prst="rect">
            <a:avLst/>
          </a:prstGeom>
        </p:spPr>
        <p:txBody>
          <a:bodyPr wrap="square">
            <a:spAutoFit/>
          </a:bodyPr>
          <a:lstStyle/>
          <a:p>
            <a:r>
              <a:rPr lang="en-US" dirty="0"/>
              <a:t>Putnam, Robert </a:t>
            </a:r>
            <a:r>
              <a:rPr lang="en-US" dirty="0" smtClean="0"/>
              <a:t>“APSA </a:t>
            </a:r>
            <a:r>
              <a:rPr lang="en-US" dirty="0"/>
              <a:t>Presidential Address: The Public Role of </a:t>
            </a:r>
            <a:r>
              <a:rPr lang="en-US" dirty="0" smtClean="0"/>
              <a:t>Political Science</a:t>
            </a:r>
            <a:r>
              <a:rPr lang="en-US" dirty="0"/>
              <a:t>", Perspectives on </a:t>
            </a:r>
            <a:r>
              <a:rPr lang="en-US" dirty="0" smtClean="0"/>
              <a:t>Politics, 2003 </a:t>
            </a:r>
          </a:p>
          <a:p>
            <a:r>
              <a:rPr lang="en-US" dirty="0" smtClean="0"/>
              <a:t>The “fundamental” component of scientists’ mission, </a:t>
            </a:r>
            <a:r>
              <a:rPr lang="en-US" dirty="0"/>
              <a:t>along with the search for truth, should be "attention to the problems of fellow citizens". </a:t>
            </a:r>
            <a:endParaRPr lang="ru-RU" dirty="0"/>
          </a:p>
        </p:txBody>
      </p:sp>
    </p:spTree>
    <p:extLst>
      <p:ext uri="{BB962C8B-B14F-4D97-AF65-F5344CB8AC3E}">
        <p14:creationId xmlns:p14="http://schemas.microsoft.com/office/powerpoint/2010/main" val="2981882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en-US" sz="2800" dirty="0" smtClean="0"/>
              <a:t>“Facts </a:t>
            </a:r>
            <a:r>
              <a:rPr lang="en-US" sz="2800" dirty="0"/>
              <a:t>are </a:t>
            </a:r>
            <a:r>
              <a:rPr lang="en-US" sz="2800" dirty="0" smtClean="0"/>
              <a:t>uncertain, values</a:t>
            </a:r>
            <a:r>
              <a:rPr lang="en-US" sz="2800" dirty="0"/>
              <a:t> </a:t>
            </a:r>
            <a:r>
              <a:rPr lang="en-US" sz="2800" dirty="0" smtClean="0"/>
              <a:t>in dispute</a:t>
            </a:r>
            <a:r>
              <a:rPr lang="en-US" sz="2800" dirty="0"/>
              <a:t>, stakes high and </a:t>
            </a:r>
            <a:r>
              <a:rPr lang="en-US" sz="2800" dirty="0" smtClean="0"/>
              <a:t>decisions urgent”</a:t>
            </a:r>
            <a:endParaRPr lang="en-US" sz="2800" dirty="0"/>
          </a:p>
          <a:p>
            <a:pPr marL="0" indent="0">
              <a:buNone/>
            </a:pPr>
            <a:r>
              <a:rPr lang="en-US" sz="1800" dirty="0" err="1" smtClean="0"/>
              <a:t>Funtowicz</a:t>
            </a:r>
            <a:r>
              <a:rPr lang="en-US" sz="1800" dirty="0"/>
              <a:t>, S. O., and </a:t>
            </a:r>
            <a:r>
              <a:rPr lang="en-US" sz="1800" dirty="0" err="1"/>
              <a:t>Ravetz</a:t>
            </a:r>
            <a:r>
              <a:rPr lang="en-US" sz="1800" dirty="0"/>
              <a:t>, J. R</a:t>
            </a:r>
            <a:r>
              <a:rPr lang="en-US" sz="1800" dirty="0" smtClean="0"/>
              <a:t>. </a:t>
            </a:r>
            <a:r>
              <a:rPr lang="en-US" sz="1800" dirty="0"/>
              <a:t>“Science for the post-normal </a:t>
            </a:r>
            <a:r>
              <a:rPr lang="en-US" sz="1800" dirty="0" smtClean="0"/>
              <a:t>age,” </a:t>
            </a:r>
            <a:r>
              <a:rPr lang="en-US" sz="1800" dirty="0"/>
              <a:t>Future. </a:t>
            </a:r>
            <a:r>
              <a:rPr lang="en-US" sz="1800" dirty="0" smtClean="0"/>
              <a:t>1993</a:t>
            </a:r>
          </a:p>
          <a:p>
            <a:pPr marL="0" indent="0">
              <a:buNone/>
            </a:pPr>
            <a:r>
              <a:rPr lang="en-US" sz="2800" dirty="0" smtClean="0"/>
              <a:t/>
            </a:r>
            <a:br>
              <a:rPr lang="en-US" sz="2800" dirty="0" smtClean="0"/>
            </a:br>
            <a:r>
              <a:rPr lang="en-US" sz="2800" dirty="0" smtClean="0"/>
              <a:t>The specificity of post-normal science</a:t>
            </a:r>
          </a:p>
          <a:p>
            <a:pPr>
              <a:buFont typeface="Wingdings" panose="05000000000000000000" pitchFamily="2" charset="2"/>
              <a:buChar char="Ø"/>
            </a:pPr>
            <a:r>
              <a:rPr lang="en-US" sz="2400" dirty="0" smtClean="0"/>
              <a:t>Extended </a:t>
            </a:r>
            <a:r>
              <a:rPr lang="en-US" sz="2400" dirty="0"/>
              <a:t>peer community</a:t>
            </a:r>
            <a:endParaRPr lang="en-US" sz="2400" dirty="0" smtClean="0"/>
          </a:p>
          <a:p>
            <a:pPr lvl="1">
              <a:buFont typeface="Wingdings" panose="05000000000000000000" pitchFamily="2" charset="2"/>
              <a:buChar char="Ø"/>
            </a:pPr>
            <a:r>
              <a:rPr lang="en-US" sz="1400" dirty="0" smtClean="0"/>
              <a:t>post-normal </a:t>
            </a:r>
            <a:r>
              <a:rPr lang="en-US" sz="1400" dirty="0"/>
              <a:t>science transcends boundaries of epistemic and disciplinary </a:t>
            </a:r>
            <a:r>
              <a:rPr lang="en-US" sz="1400" dirty="0" smtClean="0"/>
              <a:t>stability</a:t>
            </a:r>
          </a:p>
          <a:p>
            <a:pPr lvl="1">
              <a:buFont typeface="Wingdings" panose="05000000000000000000" pitchFamily="2" charset="2"/>
              <a:buChar char="Ø"/>
            </a:pPr>
            <a:r>
              <a:rPr lang="en-US" sz="1400" dirty="0"/>
              <a:t>disclosing of uncertainty </a:t>
            </a:r>
            <a:r>
              <a:rPr lang="en-US" sz="1400" dirty="0" smtClean="0"/>
              <a:t>fields</a:t>
            </a:r>
          </a:p>
          <a:p>
            <a:pPr lvl="1">
              <a:buFont typeface="Wingdings" panose="05000000000000000000" pitchFamily="2" charset="2"/>
              <a:buChar char="Ø"/>
            </a:pPr>
            <a:r>
              <a:rPr lang="en-US" sz="1400" dirty="0"/>
              <a:t>i</a:t>
            </a:r>
            <a:r>
              <a:rPr lang="en-US" sz="1400" dirty="0" smtClean="0"/>
              <a:t>ncluding non-scientists as experts</a:t>
            </a:r>
          </a:p>
          <a:p>
            <a:pPr>
              <a:buFont typeface="Wingdings" panose="05000000000000000000" pitchFamily="2" charset="2"/>
              <a:buChar char="Ø"/>
            </a:pPr>
            <a:r>
              <a:rPr lang="en-US" sz="2400" dirty="0" smtClean="0"/>
              <a:t>Science for policy</a:t>
            </a:r>
          </a:p>
          <a:p>
            <a:pPr lvl="1">
              <a:buFont typeface="Wingdings" panose="05000000000000000000" pitchFamily="2" charset="2"/>
              <a:buChar char="Ø"/>
            </a:pPr>
            <a:r>
              <a:rPr lang="en-US" sz="1400" dirty="0" smtClean="0"/>
              <a:t>relation </a:t>
            </a:r>
            <a:r>
              <a:rPr lang="en-US" sz="1400" dirty="0"/>
              <a:t>to the decision-making process </a:t>
            </a:r>
            <a:endParaRPr lang="en-US" sz="1400" dirty="0" smtClean="0"/>
          </a:p>
          <a:p>
            <a:pPr lvl="1">
              <a:buFont typeface="Wingdings" panose="05000000000000000000" pitchFamily="2" charset="2"/>
              <a:buChar char="Ø"/>
            </a:pPr>
            <a:r>
              <a:rPr lang="en-US" sz="1400" dirty="0"/>
              <a:t>urgency of </a:t>
            </a:r>
            <a:r>
              <a:rPr lang="en-US" sz="1400" dirty="0" smtClean="0"/>
              <a:t>decisions and no time for consensus</a:t>
            </a:r>
          </a:p>
          <a:p>
            <a:pPr>
              <a:buFont typeface="Wingdings" panose="05000000000000000000" pitchFamily="2" charset="2"/>
              <a:buChar char="Ø"/>
            </a:pPr>
            <a:endParaRPr lang="en-US" sz="1800" dirty="0" smtClean="0"/>
          </a:p>
          <a:p>
            <a:pPr marL="0" indent="0">
              <a:buNone/>
            </a:pPr>
            <a:endParaRPr lang="ru-RU" sz="2800" dirty="0"/>
          </a:p>
        </p:txBody>
      </p:sp>
      <p:sp>
        <p:nvSpPr>
          <p:cNvPr id="4" name="Номер слайда 3"/>
          <p:cNvSpPr>
            <a:spLocks noGrp="1"/>
          </p:cNvSpPr>
          <p:nvPr>
            <p:ph type="sldNum" sz="quarter" idx="12"/>
          </p:nvPr>
        </p:nvSpPr>
        <p:spPr/>
        <p:txBody>
          <a:bodyPr/>
          <a:lstStyle/>
          <a:p>
            <a:fld id="{B6743867-4E32-4E2D-8739-58246E7E28D2}" type="slidenum">
              <a:rPr lang="ru-RU" smtClean="0"/>
              <a:t>3</a:t>
            </a:fld>
            <a:endParaRPr lang="ru-RU" dirty="0"/>
          </a:p>
        </p:txBody>
      </p:sp>
      <p:sp>
        <p:nvSpPr>
          <p:cNvPr id="5" name="Заголовок 4"/>
          <p:cNvSpPr>
            <a:spLocks noGrp="1"/>
          </p:cNvSpPr>
          <p:nvPr>
            <p:ph type="title"/>
          </p:nvPr>
        </p:nvSpPr>
        <p:spPr/>
        <p:txBody>
          <a:bodyPr/>
          <a:lstStyle/>
          <a:p>
            <a:r>
              <a:rPr lang="en-US" dirty="0"/>
              <a:t>The concept of post-normal science</a:t>
            </a:r>
            <a:endParaRPr lang="ru-RU" dirty="0"/>
          </a:p>
        </p:txBody>
      </p:sp>
    </p:spTree>
    <p:extLst>
      <p:ext uri="{BB962C8B-B14F-4D97-AF65-F5344CB8AC3E}">
        <p14:creationId xmlns:p14="http://schemas.microsoft.com/office/powerpoint/2010/main" val="586214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the problem of post-normal science</a:t>
            </a:r>
            <a:endParaRPr lang="ru-RU" b="1" dirty="0"/>
          </a:p>
        </p:txBody>
      </p:sp>
      <p:sp>
        <p:nvSpPr>
          <p:cNvPr id="3" name="Объект 2"/>
          <p:cNvSpPr>
            <a:spLocks noGrp="1"/>
          </p:cNvSpPr>
          <p:nvPr>
            <p:ph idx="1"/>
          </p:nvPr>
        </p:nvSpPr>
        <p:spPr>
          <a:xfrm>
            <a:off x="457200" y="980728"/>
            <a:ext cx="7931224" cy="5145435"/>
          </a:xfrm>
        </p:spPr>
        <p:txBody>
          <a:bodyPr>
            <a:normAutofit fontScale="40000" lnSpcReduction="20000"/>
          </a:bodyPr>
          <a:lstStyle/>
          <a:p>
            <a:endParaRPr lang="ru-RU" i="1" dirty="0" smtClean="0"/>
          </a:p>
          <a:p>
            <a:pPr>
              <a:buFont typeface="Wingdings" panose="05000000000000000000" pitchFamily="2" charset="2"/>
              <a:buChar char="Ø"/>
            </a:pPr>
            <a:r>
              <a:rPr lang="en-US" sz="7200" dirty="0" smtClean="0"/>
              <a:t>The </a:t>
            </a:r>
            <a:r>
              <a:rPr lang="en-US" sz="7200" dirty="0"/>
              <a:t>formal side of the problem </a:t>
            </a:r>
            <a:r>
              <a:rPr lang="en-US" sz="7200" dirty="0" smtClean="0"/>
              <a:t>– demarcation</a:t>
            </a:r>
          </a:p>
          <a:p>
            <a:pPr marL="0" indent="0">
              <a:buNone/>
            </a:pPr>
            <a:endParaRPr lang="en-US" sz="7200" dirty="0" smtClean="0"/>
          </a:p>
          <a:p>
            <a:pPr marL="0" indent="0">
              <a:buNone/>
            </a:pPr>
            <a:r>
              <a:rPr lang="en-US" sz="5000" dirty="0"/>
              <a:t>T</a:t>
            </a:r>
            <a:r>
              <a:rPr lang="en-US" sz="5000" dirty="0" smtClean="0"/>
              <a:t>he post-normal  science </a:t>
            </a:r>
            <a:r>
              <a:rPr lang="en-US" sz="5000" dirty="0"/>
              <a:t>may lose the boundary that separates it from non-scientific knowledge. </a:t>
            </a:r>
            <a:endParaRPr lang="en-US" sz="5000" dirty="0" smtClean="0"/>
          </a:p>
          <a:p>
            <a:pPr marL="0" indent="0">
              <a:buNone/>
            </a:pPr>
            <a:endParaRPr lang="en-US" sz="5000" dirty="0"/>
          </a:p>
          <a:p>
            <a:pPr>
              <a:buFont typeface="Wingdings" panose="05000000000000000000" pitchFamily="2" charset="2"/>
              <a:buChar char="Ø"/>
            </a:pPr>
            <a:r>
              <a:rPr lang="en-US" sz="7200" dirty="0" smtClean="0"/>
              <a:t>The </a:t>
            </a:r>
            <a:r>
              <a:rPr lang="en-US" sz="7200" dirty="0"/>
              <a:t>substantial side of the </a:t>
            </a:r>
            <a:r>
              <a:rPr lang="en-US" sz="7200" dirty="0" smtClean="0"/>
              <a:t>problem -  mediation</a:t>
            </a:r>
          </a:p>
          <a:p>
            <a:pPr marL="0" indent="0">
              <a:buNone/>
            </a:pPr>
            <a:r>
              <a:rPr lang="en-US" sz="5000" dirty="0" smtClean="0"/>
              <a:t>The post-normal science </a:t>
            </a:r>
            <a:r>
              <a:rPr lang="en-US" sz="5000" dirty="0"/>
              <a:t>links the generation of objectively true knowledge and the </a:t>
            </a:r>
            <a:r>
              <a:rPr lang="en-US" sz="5000" dirty="0" smtClean="0"/>
              <a:t>policy </a:t>
            </a:r>
            <a:r>
              <a:rPr lang="en-US" sz="5000" dirty="0"/>
              <a:t>action of </a:t>
            </a:r>
            <a:r>
              <a:rPr lang="en-US" sz="5000" dirty="0" smtClean="0"/>
              <a:t>decision-making.</a:t>
            </a:r>
          </a:p>
          <a:p>
            <a:pPr lvl="1">
              <a:buFont typeface="Wingdings" panose="05000000000000000000" pitchFamily="2" charset="2"/>
              <a:buChar char="Ø"/>
            </a:pPr>
            <a:endParaRPr lang="en-US" sz="4600" dirty="0" smtClean="0"/>
          </a:p>
          <a:p>
            <a:pPr lvl="1">
              <a:buFont typeface="Wingdings" panose="05000000000000000000" pitchFamily="2" charset="2"/>
              <a:buChar char="Ø"/>
            </a:pPr>
            <a:r>
              <a:rPr lang="en-US" sz="5000" b="1" dirty="0" smtClean="0"/>
              <a:t>What kind of policy action </a:t>
            </a:r>
            <a:r>
              <a:rPr lang="en-US" sz="5000" dirty="0"/>
              <a:t>(decision-making) </a:t>
            </a:r>
            <a:r>
              <a:rPr lang="en-US" sz="5000" dirty="0" smtClean="0"/>
              <a:t>is possible </a:t>
            </a:r>
            <a:r>
              <a:rPr lang="en-US" sz="5000" dirty="0"/>
              <a:t>in the face of unfinished discussions about scientific consensus</a:t>
            </a:r>
            <a:r>
              <a:rPr lang="en-US" sz="5000" dirty="0" smtClean="0"/>
              <a:t>?</a:t>
            </a:r>
          </a:p>
          <a:p>
            <a:pPr lvl="1">
              <a:buFont typeface="Wingdings" panose="05000000000000000000" pitchFamily="2" charset="2"/>
              <a:buChar char="Ø"/>
            </a:pPr>
            <a:r>
              <a:rPr lang="en-US" sz="5000" dirty="0" smtClean="0"/>
              <a:t>What </a:t>
            </a:r>
            <a:r>
              <a:rPr lang="en-US" sz="5000" dirty="0"/>
              <a:t>kind of </a:t>
            </a:r>
            <a:r>
              <a:rPr lang="en-US" sz="5000" b="1" dirty="0" smtClean="0"/>
              <a:t>scientific knowledge </a:t>
            </a:r>
            <a:r>
              <a:rPr lang="en-US" sz="5000" dirty="0" smtClean="0"/>
              <a:t>aimed </a:t>
            </a:r>
            <a:r>
              <a:rPr lang="en-US" sz="5000" dirty="0"/>
              <a:t>at the search for objectivity may be compatible with the assessment of quality of knowledge by an extended circle of </a:t>
            </a:r>
            <a:r>
              <a:rPr lang="en-US" sz="5000" dirty="0" smtClean="0"/>
              <a:t>experts (“extended peer community”)?</a:t>
            </a:r>
          </a:p>
          <a:p>
            <a:pPr lvl="1">
              <a:buFont typeface="Wingdings" panose="05000000000000000000" pitchFamily="2" charset="2"/>
              <a:buChar char="Ø"/>
            </a:pPr>
            <a:endParaRPr lang="ru-RU" sz="4600" dirty="0"/>
          </a:p>
        </p:txBody>
      </p:sp>
      <p:sp>
        <p:nvSpPr>
          <p:cNvPr id="4" name="Номер слайда 3"/>
          <p:cNvSpPr>
            <a:spLocks noGrp="1"/>
          </p:cNvSpPr>
          <p:nvPr>
            <p:ph type="sldNum" sz="quarter" idx="12"/>
          </p:nvPr>
        </p:nvSpPr>
        <p:spPr/>
        <p:txBody>
          <a:bodyPr/>
          <a:lstStyle/>
          <a:p>
            <a:fld id="{B6743867-4E32-4E2D-8739-58246E7E28D2}" type="slidenum">
              <a:rPr lang="ru-RU" smtClean="0"/>
              <a:t>4</a:t>
            </a:fld>
            <a:endParaRPr lang="ru-RU" dirty="0"/>
          </a:p>
        </p:txBody>
      </p:sp>
    </p:spTree>
    <p:extLst>
      <p:ext uri="{BB962C8B-B14F-4D97-AF65-F5344CB8AC3E}">
        <p14:creationId xmlns:p14="http://schemas.microsoft.com/office/powerpoint/2010/main" val="2188168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Mediation problem </a:t>
            </a:r>
            <a:br>
              <a:rPr lang="en-US" dirty="0" smtClean="0"/>
            </a:br>
            <a:r>
              <a:rPr lang="en-US" dirty="0" smtClean="0"/>
              <a:t>two questions</a:t>
            </a:r>
            <a:endParaRPr lang="ru-RU" dirty="0"/>
          </a:p>
        </p:txBody>
      </p:sp>
      <p:sp>
        <p:nvSpPr>
          <p:cNvPr id="3" name="Объект 2"/>
          <p:cNvSpPr>
            <a:spLocks noGrp="1"/>
          </p:cNvSpPr>
          <p:nvPr>
            <p:ph idx="1"/>
          </p:nvPr>
        </p:nvSpPr>
        <p:spPr/>
        <p:txBody>
          <a:bodyPr>
            <a:normAutofit/>
          </a:bodyPr>
          <a:lstStyle/>
          <a:p>
            <a:pPr marL="0" indent="0">
              <a:buNone/>
            </a:pPr>
            <a:endParaRPr lang="en-US" sz="2400" dirty="0" smtClean="0"/>
          </a:p>
          <a:p>
            <a:pPr marL="0" indent="0">
              <a:buNone/>
            </a:pPr>
            <a:r>
              <a:rPr lang="en-US" sz="2400" dirty="0" smtClean="0"/>
              <a:t>What </a:t>
            </a:r>
            <a:r>
              <a:rPr lang="en-US" sz="2400" dirty="0"/>
              <a:t>practical </a:t>
            </a:r>
            <a:r>
              <a:rPr lang="en-US" sz="2400" b="1" dirty="0" smtClean="0"/>
              <a:t>policy </a:t>
            </a:r>
            <a:r>
              <a:rPr lang="en-US" sz="2400" b="1" dirty="0"/>
              <a:t>action </a:t>
            </a:r>
            <a:r>
              <a:rPr lang="en-US" sz="2400" dirty="0"/>
              <a:t>is possible in the condition of incomplete consensus and how can a scientist be included in it? </a:t>
            </a:r>
          </a:p>
          <a:p>
            <a:pPr marL="0" indent="0">
              <a:buNone/>
            </a:pPr>
            <a:endParaRPr lang="en-US" sz="2400" dirty="0"/>
          </a:p>
          <a:p>
            <a:pPr marL="0" indent="0">
              <a:buNone/>
            </a:pPr>
            <a:r>
              <a:rPr lang="en-US" sz="2400" dirty="0" smtClean="0"/>
              <a:t>What </a:t>
            </a:r>
            <a:r>
              <a:rPr lang="en-US" sz="2400" dirty="0"/>
              <a:t>requirements must scientific knowledge meet in order to allow and even demand discussions about its quality? How can we understand this </a:t>
            </a:r>
            <a:r>
              <a:rPr lang="en-US" sz="2400" b="1" dirty="0"/>
              <a:t>scientific knowledge</a:t>
            </a:r>
            <a:r>
              <a:rPr lang="en-US" sz="2400" dirty="0" smtClean="0"/>
              <a:t>?</a:t>
            </a:r>
          </a:p>
          <a:p>
            <a:pPr marL="0" indent="0">
              <a:buNone/>
            </a:pPr>
            <a:endParaRPr lang="en-US" sz="2400" dirty="0" smtClean="0"/>
          </a:p>
          <a:p>
            <a:pPr marL="0" indent="0">
              <a:buNone/>
            </a:pPr>
            <a:endParaRPr lang="ru-RU" sz="1600" b="1" dirty="0" smtClean="0"/>
          </a:p>
        </p:txBody>
      </p:sp>
      <p:sp>
        <p:nvSpPr>
          <p:cNvPr id="4" name="Номер слайда 3"/>
          <p:cNvSpPr>
            <a:spLocks noGrp="1"/>
          </p:cNvSpPr>
          <p:nvPr>
            <p:ph type="sldNum" sz="quarter" idx="12"/>
          </p:nvPr>
        </p:nvSpPr>
        <p:spPr/>
        <p:txBody>
          <a:bodyPr/>
          <a:lstStyle/>
          <a:p>
            <a:fld id="{B6743867-4E32-4E2D-8739-58246E7E28D2}" type="slidenum">
              <a:rPr lang="ru-RU" smtClean="0"/>
              <a:t>5</a:t>
            </a:fld>
            <a:endParaRPr lang="ru-RU" dirty="0"/>
          </a:p>
        </p:txBody>
      </p:sp>
    </p:spTree>
    <p:extLst>
      <p:ext uri="{BB962C8B-B14F-4D97-AF65-F5344CB8AC3E}">
        <p14:creationId xmlns:p14="http://schemas.microsoft.com/office/powerpoint/2010/main" val="1285005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t>Solution of Mediation problem </a:t>
            </a:r>
            <a:endParaRPr lang="ru-RU" dirty="0"/>
          </a:p>
        </p:txBody>
      </p:sp>
      <p:sp>
        <p:nvSpPr>
          <p:cNvPr id="3" name="Объект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smtClean="0"/>
              <a:t>Three forms of political </a:t>
            </a:r>
            <a:r>
              <a:rPr lang="en-US" dirty="0"/>
              <a:t>activity of </a:t>
            </a:r>
            <a:r>
              <a:rPr lang="en-US" dirty="0" smtClean="0"/>
              <a:t>science</a:t>
            </a:r>
          </a:p>
          <a:p>
            <a:pPr lvl="1">
              <a:buFont typeface="Wingdings" panose="05000000000000000000" pitchFamily="2" charset="2"/>
              <a:buChar char="Ø"/>
            </a:pPr>
            <a:r>
              <a:rPr lang="en-US" sz="2200" dirty="0" smtClean="0"/>
              <a:t>instrumental </a:t>
            </a:r>
            <a:r>
              <a:rPr lang="en-US" sz="2200" dirty="0"/>
              <a:t>subordination to the public good, where scientists by their advice legitimize specific political interests that ensure the interpretation of this good; </a:t>
            </a:r>
          </a:p>
          <a:p>
            <a:pPr lvl="1">
              <a:buFont typeface="Wingdings" panose="05000000000000000000" pitchFamily="2" charset="2"/>
              <a:buChar char="Ø"/>
            </a:pPr>
            <a:r>
              <a:rPr lang="en-US" sz="2200" dirty="0" smtClean="0"/>
              <a:t>technocratic </a:t>
            </a:r>
            <a:r>
              <a:rPr lang="en-US" sz="2200" dirty="0"/>
              <a:t>supremacy secured by the power of universal scientific reason; </a:t>
            </a:r>
          </a:p>
          <a:p>
            <a:pPr lvl="1">
              <a:buFont typeface="Wingdings" panose="05000000000000000000" pitchFamily="2" charset="2"/>
              <a:buChar char="Ø"/>
            </a:pPr>
            <a:r>
              <a:rPr lang="en-US" sz="2200" dirty="0" smtClean="0"/>
              <a:t>mutual </a:t>
            </a:r>
            <a:r>
              <a:rPr lang="en-US" sz="2200" dirty="0"/>
              <a:t>influence and interaction between scientists, the public and authorities, since it is possible to adequately formulate urgent problems only by identifying different interests and values, different types of knowledge and interpretations of facts and building a relationship between </a:t>
            </a:r>
            <a:r>
              <a:rPr lang="en-US" sz="2200" dirty="0" smtClean="0"/>
              <a:t>them</a:t>
            </a:r>
            <a:r>
              <a:rPr lang="en-US" sz="2400" dirty="0" smtClean="0"/>
              <a:t>.</a:t>
            </a:r>
          </a:p>
          <a:p>
            <a:pPr marL="457200" lvl="1" indent="0">
              <a:buNone/>
            </a:pPr>
            <a:r>
              <a:rPr lang="en-US" b="1" dirty="0" smtClean="0"/>
              <a:t>The </a:t>
            </a:r>
            <a:r>
              <a:rPr lang="en-US" b="1" dirty="0"/>
              <a:t>post-normal </a:t>
            </a:r>
            <a:r>
              <a:rPr lang="en-US" b="1" dirty="0" smtClean="0"/>
              <a:t>scientist </a:t>
            </a:r>
          </a:p>
          <a:p>
            <a:pPr marL="457200" lvl="1" indent="0">
              <a:buNone/>
            </a:pPr>
            <a:r>
              <a:rPr lang="en-US" dirty="0"/>
              <a:t>	</a:t>
            </a:r>
            <a:r>
              <a:rPr lang="en-US" dirty="0" smtClean="0"/>
              <a:t>= </a:t>
            </a:r>
            <a:r>
              <a:rPr lang="en-US" b="1" dirty="0"/>
              <a:t>participant and organizer of </a:t>
            </a:r>
            <a:r>
              <a:rPr lang="en-US" b="1" dirty="0" smtClean="0"/>
              <a:t>political interaction</a:t>
            </a:r>
            <a:endParaRPr lang="en-US" dirty="0"/>
          </a:p>
          <a:p>
            <a:pPr>
              <a:buFont typeface="Wingdings" panose="05000000000000000000" pitchFamily="2" charset="2"/>
              <a:buChar char="Ø"/>
            </a:pPr>
            <a:endParaRPr lang="ru-RU" dirty="0"/>
          </a:p>
        </p:txBody>
      </p:sp>
      <p:sp>
        <p:nvSpPr>
          <p:cNvPr id="4" name="Номер слайда 3"/>
          <p:cNvSpPr>
            <a:spLocks noGrp="1"/>
          </p:cNvSpPr>
          <p:nvPr>
            <p:ph type="sldNum" sz="quarter" idx="12"/>
          </p:nvPr>
        </p:nvSpPr>
        <p:spPr/>
        <p:txBody>
          <a:bodyPr/>
          <a:lstStyle/>
          <a:p>
            <a:fld id="{B6743867-4E32-4E2D-8739-58246E7E28D2}" type="slidenum">
              <a:rPr lang="ru-RU" smtClean="0"/>
              <a:t>6</a:t>
            </a:fld>
            <a:endParaRPr lang="ru-RU" dirty="0"/>
          </a:p>
        </p:txBody>
      </p:sp>
    </p:spTree>
    <p:extLst>
      <p:ext uri="{BB962C8B-B14F-4D97-AF65-F5344CB8AC3E}">
        <p14:creationId xmlns:p14="http://schemas.microsoft.com/office/powerpoint/2010/main" val="1493427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t>Solution of mediation problem </a:t>
            </a:r>
            <a:endParaRPr lang="ru-RU" dirty="0"/>
          </a:p>
        </p:txBody>
      </p:sp>
      <p:sp>
        <p:nvSpPr>
          <p:cNvPr id="3" name="Объект 2"/>
          <p:cNvSpPr>
            <a:spLocks noGrp="1"/>
          </p:cNvSpPr>
          <p:nvPr>
            <p:ph idx="1"/>
          </p:nvPr>
        </p:nvSpPr>
        <p:spPr>
          <a:xfrm>
            <a:off x="457200" y="1196752"/>
            <a:ext cx="8229600" cy="4929411"/>
          </a:xfrm>
        </p:spPr>
        <p:txBody>
          <a:bodyPr>
            <a:normAutofit fontScale="92500" lnSpcReduction="20000"/>
          </a:bodyPr>
          <a:lstStyle/>
          <a:p>
            <a:pPr marL="0" indent="0">
              <a:buNone/>
            </a:pPr>
            <a:r>
              <a:rPr lang="en-US" sz="2000" dirty="0"/>
              <a:t>Scientific </a:t>
            </a:r>
            <a:r>
              <a:rPr lang="en-US" sz="2000" dirty="0" smtClean="0"/>
              <a:t>knowledge </a:t>
            </a:r>
            <a:r>
              <a:rPr lang="en-US" sz="2000" dirty="0"/>
              <a:t>discussed about its quality = </a:t>
            </a:r>
            <a:r>
              <a:rPr lang="en-US" sz="2000" dirty="0" smtClean="0"/>
              <a:t>knowledge-how</a:t>
            </a:r>
          </a:p>
          <a:p>
            <a:pPr marL="0" indent="0">
              <a:buNone/>
            </a:pPr>
            <a:endParaRPr lang="en-US" sz="2000" dirty="0" smtClean="0"/>
          </a:p>
          <a:p>
            <a:pPr marL="0" indent="0">
              <a:buNone/>
            </a:pPr>
            <a:r>
              <a:rPr lang="en-US" sz="2000" dirty="0" smtClean="0"/>
              <a:t>“Another </a:t>
            </a:r>
            <a:r>
              <a:rPr lang="en-US" sz="2000" dirty="0"/>
              <a:t>reason for the lack of quality assurance of information derives </a:t>
            </a:r>
            <a:r>
              <a:rPr lang="en-US" sz="2000" dirty="0" smtClean="0"/>
              <a:t>from our </a:t>
            </a:r>
            <a:r>
              <a:rPr lang="en-US" sz="2000" dirty="0"/>
              <a:t>dominant conception of </a:t>
            </a:r>
            <a:r>
              <a:rPr lang="en-US" sz="2000" dirty="0" smtClean="0"/>
              <a:t>knowledge. </a:t>
            </a:r>
            <a:r>
              <a:rPr lang="en-US" sz="2000" dirty="0"/>
              <a:t>Traditionally 'knowing-that' </a:t>
            </a:r>
            <a:r>
              <a:rPr lang="en-US" sz="2000" dirty="0" smtClean="0"/>
              <a:t>something is </a:t>
            </a:r>
            <a:r>
              <a:rPr lang="en-US" sz="2000" dirty="0"/>
              <a:t>true by some abstract argument has been considered far superior </a:t>
            </a:r>
            <a:r>
              <a:rPr lang="en-US" sz="2000" dirty="0" smtClean="0"/>
              <a:t>to 'knowing-how</a:t>
            </a:r>
            <a:r>
              <a:rPr lang="en-US" sz="2000" dirty="0"/>
              <a:t>' to make </a:t>
            </a:r>
            <a:r>
              <a:rPr lang="en-US" sz="2000" dirty="0" smtClean="0"/>
              <a:t>something”.</a:t>
            </a:r>
            <a:endParaRPr lang="en-US" sz="2000" b="1" dirty="0" smtClean="0"/>
          </a:p>
          <a:p>
            <a:pPr marL="0" indent="0">
              <a:buNone/>
            </a:pPr>
            <a:r>
              <a:rPr lang="en-US" sz="1600" dirty="0" err="1" smtClean="0"/>
              <a:t>Funtowicz</a:t>
            </a:r>
            <a:r>
              <a:rPr lang="en-US" sz="1600" dirty="0" smtClean="0"/>
              <a:t> </a:t>
            </a:r>
            <a:r>
              <a:rPr lang="en-US" sz="1600" dirty="0"/>
              <a:t>S.O., </a:t>
            </a:r>
            <a:r>
              <a:rPr lang="en-US" sz="1600" dirty="0" err="1"/>
              <a:t>Ravetz</a:t>
            </a:r>
            <a:r>
              <a:rPr lang="en-US" sz="1600" dirty="0"/>
              <a:t> J.R. Uncertainty and Quality in Science for </a:t>
            </a:r>
            <a:r>
              <a:rPr lang="en-US" sz="1600" dirty="0" smtClean="0"/>
              <a:t>Policy, </a:t>
            </a:r>
            <a:r>
              <a:rPr lang="en-US" sz="1600" dirty="0"/>
              <a:t>1990.</a:t>
            </a:r>
            <a:endParaRPr lang="ru-RU" sz="1600" dirty="0"/>
          </a:p>
          <a:p>
            <a:pPr marL="0" indent="0">
              <a:buNone/>
            </a:pPr>
            <a:r>
              <a:rPr lang="en-AU" sz="2000" b="1" dirty="0" smtClean="0"/>
              <a:t>The concept of knowledge - how</a:t>
            </a:r>
          </a:p>
          <a:p>
            <a:pPr>
              <a:buFont typeface="Wingdings" panose="05000000000000000000" pitchFamily="2" charset="2"/>
              <a:buChar char="Ø"/>
            </a:pPr>
            <a:r>
              <a:rPr lang="en-US" sz="1800" dirty="0" smtClean="0"/>
              <a:t>Logical Positivism – protocol sentence controversy; affirmations (M. </a:t>
            </a:r>
            <a:r>
              <a:rPr lang="en-US" sz="1800" dirty="0" err="1" smtClean="0"/>
              <a:t>Schlick</a:t>
            </a:r>
            <a:r>
              <a:rPr lang="en-US" sz="1800" dirty="0" smtClean="0"/>
              <a:t>)</a:t>
            </a:r>
            <a:endParaRPr lang="ru-RU" sz="1800" dirty="0" smtClean="0"/>
          </a:p>
          <a:p>
            <a:pPr>
              <a:buFont typeface="Wingdings" panose="05000000000000000000" pitchFamily="2" charset="2"/>
              <a:buChar char="Ø"/>
            </a:pPr>
            <a:r>
              <a:rPr lang="en-AU" sz="1800" dirty="0" smtClean="0"/>
              <a:t>Analytic </a:t>
            </a:r>
            <a:r>
              <a:rPr lang="en-AU" sz="1800" dirty="0" smtClean="0"/>
              <a:t>philosophy – in the struggle with knowledge-that; ability to act</a:t>
            </a:r>
            <a:r>
              <a:rPr lang="en-AU" sz="1800" dirty="0"/>
              <a:t> </a:t>
            </a:r>
            <a:r>
              <a:rPr lang="en-AU" sz="1800" dirty="0" smtClean="0"/>
              <a:t>(G. Ryle</a:t>
            </a:r>
            <a:r>
              <a:rPr lang="en-AU" sz="1800" dirty="0" smtClean="0"/>
              <a:t>)</a:t>
            </a:r>
            <a:endParaRPr lang="en-AU" sz="1800" dirty="0" smtClean="0"/>
          </a:p>
          <a:p>
            <a:pPr>
              <a:buFont typeface="Wingdings" panose="05000000000000000000" pitchFamily="2" charset="2"/>
              <a:buChar char="Ø"/>
            </a:pPr>
            <a:r>
              <a:rPr lang="en-US" sz="1800" dirty="0" err="1"/>
              <a:t>Funtowicz</a:t>
            </a:r>
            <a:r>
              <a:rPr lang="en-US" sz="1800" dirty="0"/>
              <a:t> and </a:t>
            </a:r>
            <a:r>
              <a:rPr lang="en-US" sz="1800" dirty="0" err="1"/>
              <a:t>Ravetz</a:t>
            </a:r>
            <a:r>
              <a:rPr lang="en-US" sz="1800" dirty="0"/>
              <a:t> -</a:t>
            </a:r>
            <a:r>
              <a:rPr lang="en-US" sz="1800" dirty="0" smtClean="0"/>
              <a:t> </a:t>
            </a:r>
            <a:r>
              <a:rPr lang="en-US" sz="1800" dirty="0"/>
              <a:t>informal, individualized, and involving </a:t>
            </a:r>
            <a:r>
              <a:rPr lang="en-US" sz="1800" dirty="0" smtClean="0"/>
              <a:t>uncertainty.</a:t>
            </a:r>
          </a:p>
          <a:p>
            <a:pPr>
              <a:buFont typeface="Wingdings" panose="05000000000000000000" pitchFamily="2" charset="2"/>
              <a:buChar char="Ø"/>
            </a:pPr>
            <a:r>
              <a:rPr lang="en-US" sz="1800" dirty="0" smtClean="0"/>
              <a:t>Studies of science expertize -</a:t>
            </a:r>
            <a:r>
              <a:rPr lang="ru-RU" sz="1800" dirty="0" smtClean="0"/>
              <a:t> </a:t>
            </a:r>
            <a:r>
              <a:rPr lang="en-US" sz="1800" dirty="0" smtClean="0"/>
              <a:t>method </a:t>
            </a:r>
            <a:r>
              <a:rPr lang="en-US" sz="1800" dirty="0"/>
              <a:t>of expertise that involves openness to alternative projects and the ability to manage conflicting </a:t>
            </a:r>
            <a:r>
              <a:rPr lang="en-US" sz="1800" dirty="0" smtClean="0"/>
              <a:t>interactions. </a:t>
            </a:r>
          </a:p>
          <a:p>
            <a:pPr marL="0" indent="0">
              <a:buNone/>
            </a:pPr>
            <a:r>
              <a:rPr lang="en-US" sz="1700" dirty="0" smtClean="0"/>
              <a:t>	</a:t>
            </a:r>
            <a:r>
              <a:rPr lang="en-US" sz="1500" dirty="0" err="1" smtClean="0"/>
              <a:t>Bammer</a:t>
            </a:r>
            <a:r>
              <a:rPr lang="en-US" sz="1500" dirty="0" smtClean="0"/>
              <a:t> </a:t>
            </a:r>
            <a:r>
              <a:rPr lang="en-US" sz="1500" dirty="0"/>
              <a:t>G., O’Rourke M., O’Connell D. et al. “Expertise in research integration and </a:t>
            </a:r>
            <a:r>
              <a:rPr lang="en-US" sz="1500" dirty="0" smtClean="0"/>
              <a:t>	implementation </a:t>
            </a:r>
            <a:r>
              <a:rPr lang="en-US" sz="1500" dirty="0"/>
              <a:t>for tackling complex problems: when is it needed, where can it be </a:t>
            </a:r>
            <a:r>
              <a:rPr lang="en-US" sz="1500" dirty="0" smtClean="0"/>
              <a:t>found and </a:t>
            </a:r>
            <a:r>
              <a:rPr lang="en-US" sz="1500" dirty="0"/>
              <a:t>how </a:t>
            </a:r>
            <a:r>
              <a:rPr lang="en-US" sz="1500" dirty="0" smtClean="0"/>
              <a:t>	can </a:t>
            </a:r>
            <a:r>
              <a:rPr lang="en-US" sz="1500" dirty="0"/>
              <a:t>it be strengthened?” Palgrave Communications, 2020, vol. 6, article no. 5.</a:t>
            </a:r>
            <a:endParaRPr lang="en-US" sz="1500" dirty="0" smtClean="0"/>
          </a:p>
          <a:p>
            <a:pPr lvl="1">
              <a:buFont typeface="Wingdings" panose="05000000000000000000" pitchFamily="2" charset="2"/>
              <a:buChar char="Ø"/>
            </a:pPr>
            <a:r>
              <a:rPr lang="en-US" sz="1600" dirty="0" smtClean="0"/>
              <a:t>practical character, indicating activity carried out in a </a:t>
            </a:r>
            <a:r>
              <a:rPr lang="en-US" sz="1600" b="1" dirty="0" smtClean="0"/>
              <a:t>specific situation; </a:t>
            </a:r>
          </a:p>
          <a:p>
            <a:pPr lvl="1">
              <a:buFont typeface="Wingdings" panose="05000000000000000000" pitchFamily="2" charset="2"/>
              <a:buChar char="Ø"/>
            </a:pPr>
            <a:r>
              <a:rPr lang="en-US" sz="1600" dirty="0" smtClean="0"/>
              <a:t>meaningful </a:t>
            </a:r>
            <a:r>
              <a:rPr lang="en-US" sz="1600" b="1" dirty="0"/>
              <a:t>incompleteness</a:t>
            </a:r>
            <a:r>
              <a:rPr lang="en-US" sz="1600" dirty="0"/>
              <a:t> derived from this </a:t>
            </a:r>
            <a:r>
              <a:rPr lang="en-US" sz="1600" dirty="0" smtClean="0"/>
              <a:t>specificity;</a:t>
            </a:r>
          </a:p>
          <a:p>
            <a:pPr lvl="1">
              <a:buFont typeface="Wingdings" panose="05000000000000000000" pitchFamily="2" charset="2"/>
              <a:buChar char="Ø"/>
            </a:pPr>
            <a:r>
              <a:rPr lang="en-US" sz="1600" dirty="0" smtClean="0"/>
              <a:t>performativity</a:t>
            </a:r>
            <a:r>
              <a:rPr lang="en-US" sz="1600" dirty="0"/>
              <a:t>, emphasizing the </a:t>
            </a:r>
            <a:r>
              <a:rPr lang="en-US" sz="1600" b="1" dirty="0"/>
              <a:t>actionable nature </a:t>
            </a:r>
            <a:r>
              <a:rPr lang="en-US" sz="1600" dirty="0"/>
              <a:t>of knowledge.</a:t>
            </a:r>
            <a:endParaRPr lang="en-AU" sz="1600" dirty="0" smtClean="0"/>
          </a:p>
          <a:p>
            <a:pPr marL="0" indent="0">
              <a:buNone/>
            </a:pPr>
            <a:endParaRPr lang="en-AU" sz="2000" b="1" dirty="0" smtClean="0"/>
          </a:p>
          <a:p>
            <a:pPr marL="0" indent="0">
              <a:buNone/>
            </a:pPr>
            <a:endParaRPr lang="en-AU" sz="2000" b="1" dirty="0" smtClean="0"/>
          </a:p>
        </p:txBody>
      </p:sp>
      <p:sp>
        <p:nvSpPr>
          <p:cNvPr id="4" name="Номер слайда 3"/>
          <p:cNvSpPr>
            <a:spLocks noGrp="1"/>
          </p:cNvSpPr>
          <p:nvPr>
            <p:ph type="sldNum" sz="quarter" idx="12"/>
          </p:nvPr>
        </p:nvSpPr>
        <p:spPr/>
        <p:txBody>
          <a:bodyPr/>
          <a:lstStyle/>
          <a:p>
            <a:fld id="{B6743867-4E32-4E2D-8739-58246E7E28D2}" type="slidenum">
              <a:rPr lang="ru-RU" smtClean="0"/>
              <a:t>7</a:t>
            </a:fld>
            <a:endParaRPr lang="ru-RU" dirty="0"/>
          </a:p>
        </p:txBody>
      </p:sp>
    </p:spTree>
    <p:extLst>
      <p:ext uri="{BB962C8B-B14F-4D97-AF65-F5344CB8AC3E}">
        <p14:creationId xmlns:p14="http://schemas.microsoft.com/office/powerpoint/2010/main" val="1194954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Solution of Demarcation problem</a:t>
            </a:r>
            <a:endParaRPr lang="ru-RU" dirty="0"/>
          </a:p>
        </p:txBody>
      </p:sp>
      <p:sp>
        <p:nvSpPr>
          <p:cNvPr id="3" name="Объект 2"/>
          <p:cNvSpPr>
            <a:spLocks noGrp="1"/>
          </p:cNvSpPr>
          <p:nvPr>
            <p:ph idx="1"/>
          </p:nvPr>
        </p:nvSpPr>
        <p:spPr/>
        <p:txBody>
          <a:bodyPr>
            <a:normAutofit/>
          </a:bodyPr>
          <a:lstStyle/>
          <a:p>
            <a:pPr marL="457200" lvl="1" indent="0">
              <a:buNone/>
            </a:pPr>
            <a:r>
              <a:rPr lang="en-US" dirty="0" smtClean="0"/>
              <a:t>Scientists </a:t>
            </a:r>
            <a:r>
              <a:rPr lang="en-US" dirty="0"/>
              <a:t>themselves can competently define the limits or incompleteness of their </a:t>
            </a:r>
            <a:r>
              <a:rPr lang="en-US" dirty="0" smtClean="0"/>
              <a:t>knowledge</a:t>
            </a:r>
            <a:r>
              <a:rPr lang="ru-RU" dirty="0" smtClean="0"/>
              <a:t>.</a:t>
            </a:r>
          </a:p>
          <a:p>
            <a:pPr marL="457200" lvl="1" indent="0">
              <a:buNone/>
            </a:pPr>
            <a:endParaRPr lang="en-US" dirty="0" smtClean="0"/>
          </a:p>
          <a:p>
            <a:pPr marL="457200" lvl="1" indent="0">
              <a:buNone/>
            </a:pPr>
            <a:r>
              <a:rPr lang="en-US" dirty="0" smtClean="0"/>
              <a:t>Scientific visualization as “boundary objects”</a:t>
            </a:r>
            <a:r>
              <a:rPr lang="ru-RU" dirty="0"/>
              <a:t> </a:t>
            </a:r>
            <a:r>
              <a:rPr lang="ru-RU" dirty="0" smtClean="0"/>
              <a:t>– </a:t>
            </a:r>
            <a:r>
              <a:rPr lang="en-US" dirty="0" smtClean="0"/>
              <a:t>mediator between science, public and authorities. </a:t>
            </a:r>
          </a:p>
          <a:p>
            <a:pPr marL="457200" lvl="1" indent="0">
              <a:buNone/>
            </a:pPr>
            <a:r>
              <a:rPr lang="en-US" dirty="0" smtClean="0"/>
              <a:t> </a:t>
            </a:r>
            <a:r>
              <a:rPr lang="en-US" sz="2000" dirty="0" smtClean="0"/>
              <a:t>(Star </a:t>
            </a:r>
            <a:r>
              <a:rPr lang="en-US" sz="2000" dirty="0"/>
              <a:t>S. L. </a:t>
            </a:r>
            <a:r>
              <a:rPr lang="en-US" sz="2000" dirty="0" smtClean="0"/>
              <a:t>(2010) This </a:t>
            </a:r>
            <a:r>
              <a:rPr lang="en-US" sz="2000" dirty="0"/>
              <a:t>is Not a Boundary Object: Reflections on the Origin </a:t>
            </a:r>
            <a:r>
              <a:rPr lang="en-US" sz="2000" dirty="0" smtClean="0"/>
              <a:t>	of </a:t>
            </a:r>
            <a:r>
              <a:rPr lang="en-US" sz="2000" dirty="0"/>
              <a:t>a </a:t>
            </a:r>
            <a:r>
              <a:rPr lang="en-US" sz="2000" dirty="0" smtClean="0"/>
              <a:t>Concept. Science</a:t>
            </a:r>
            <a:r>
              <a:rPr lang="en-US" sz="2000" dirty="0"/>
              <a:t>, Technology, &amp; Human </a:t>
            </a:r>
            <a:r>
              <a:rPr lang="en-US" sz="2000" dirty="0" smtClean="0"/>
              <a:t>Values).</a:t>
            </a:r>
          </a:p>
        </p:txBody>
      </p:sp>
      <p:sp>
        <p:nvSpPr>
          <p:cNvPr id="4" name="Номер слайда 3"/>
          <p:cNvSpPr>
            <a:spLocks noGrp="1"/>
          </p:cNvSpPr>
          <p:nvPr>
            <p:ph type="sldNum" sz="quarter" idx="12"/>
          </p:nvPr>
        </p:nvSpPr>
        <p:spPr/>
        <p:txBody>
          <a:bodyPr/>
          <a:lstStyle/>
          <a:p>
            <a:fld id="{B6743867-4E32-4E2D-8739-58246E7E28D2}" type="slidenum">
              <a:rPr lang="ru-RU" smtClean="0"/>
              <a:t>8</a:t>
            </a:fld>
            <a:endParaRPr lang="ru-RU" dirty="0"/>
          </a:p>
        </p:txBody>
      </p:sp>
    </p:spTree>
    <p:extLst>
      <p:ext uri="{BB962C8B-B14F-4D97-AF65-F5344CB8AC3E}">
        <p14:creationId xmlns:p14="http://schemas.microsoft.com/office/powerpoint/2010/main" val="1879554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AU" dirty="0" smtClean="0"/>
              <a:t>Conclusion</a:t>
            </a:r>
            <a:endParaRPr lang="ru-RU" dirty="0"/>
          </a:p>
        </p:txBody>
      </p:sp>
      <p:sp>
        <p:nvSpPr>
          <p:cNvPr id="3" name="Объект 2"/>
          <p:cNvSpPr>
            <a:spLocks noGrp="1"/>
          </p:cNvSpPr>
          <p:nvPr>
            <p:ph idx="1"/>
          </p:nvPr>
        </p:nvSpPr>
        <p:spPr/>
        <p:txBody>
          <a:bodyPr>
            <a:normAutofit fontScale="85000" lnSpcReduction="10000"/>
          </a:bodyPr>
          <a:lstStyle/>
          <a:p>
            <a:r>
              <a:rPr lang="en-US" dirty="0"/>
              <a:t>The solution of demarcation problem -</a:t>
            </a:r>
            <a:r>
              <a:rPr lang="en-US" dirty="0" smtClean="0"/>
              <a:t> </a:t>
            </a:r>
            <a:r>
              <a:rPr lang="en-US" dirty="0"/>
              <a:t>emphasizing the presence of "boundary objects" in scientific cognition also understandable to non-specialists. This emphasizing enables to expand the peer community but preserve the scientific markers of knowledge.</a:t>
            </a:r>
            <a:endParaRPr lang="en-US" dirty="0" smtClean="0"/>
          </a:p>
          <a:p>
            <a:pPr marL="0" indent="0">
              <a:buNone/>
            </a:pPr>
            <a:endParaRPr lang="en-US" dirty="0"/>
          </a:p>
          <a:p>
            <a:r>
              <a:rPr lang="en-US" dirty="0"/>
              <a:t>T</a:t>
            </a:r>
            <a:r>
              <a:rPr lang="en-US" dirty="0" smtClean="0"/>
              <a:t>he </a:t>
            </a:r>
            <a:r>
              <a:rPr lang="en-US" dirty="0"/>
              <a:t>solution to the mediation </a:t>
            </a:r>
            <a:r>
              <a:rPr lang="en-US" dirty="0" smtClean="0"/>
              <a:t>problem is </a:t>
            </a:r>
            <a:r>
              <a:rPr lang="en-US" dirty="0"/>
              <a:t>possible if the </a:t>
            </a:r>
            <a:r>
              <a:rPr lang="en-US" dirty="0" smtClean="0"/>
              <a:t>policy </a:t>
            </a:r>
            <a:r>
              <a:rPr lang="en-US" dirty="0"/>
              <a:t>action of science is interpreted and practiced as the interaction of scientists, the public and authorities, and scientific validity is revealed through attention to the concept of scientific </a:t>
            </a:r>
            <a:r>
              <a:rPr lang="en-US" dirty="0" smtClean="0"/>
              <a:t>knowledge-how.</a:t>
            </a:r>
            <a:endParaRPr lang="en-US" dirty="0"/>
          </a:p>
          <a:p>
            <a:endParaRPr lang="ru-RU" dirty="0"/>
          </a:p>
        </p:txBody>
      </p:sp>
      <p:sp>
        <p:nvSpPr>
          <p:cNvPr id="4" name="Номер слайда 3"/>
          <p:cNvSpPr>
            <a:spLocks noGrp="1"/>
          </p:cNvSpPr>
          <p:nvPr>
            <p:ph type="sldNum" sz="quarter" idx="12"/>
          </p:nvPr>
        </p:nvSpPr>
        <p:spPr/>
        <p:txBody>
          <a:bodyPr/>
          <a:lstStyle/>
          <a:p>
            <a:fld id="{B6743867-4E32-4E2D-8739-58246E7E28D2}" type="slidenum">
              <a:rPr lang="ru-RU" smtClean="0"/>
              <a:t>9</a:t>
            </a:fld>
            <a:endParaRPr lang="ru-RU" dirty="0"/>
          </a:p>
        </p:txBody>
      </p:sp>
    </p:spTree>
    <p:extLst>
      <p:ext uri="{BB962C8B-B14F-4D97-AF65-F5344CB8AC3E}">
        <p14:creationId xmlns:p14="http://schemas.microsoft.com/office/powerpoint/2010/main" val="2778934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196752"/>
            <a:ext cx="6984776" cy="3200876"/>
          </a:xfrm>
          <a:prstGeom prst="rect">
            <a:avLst/>
          </a:prstGeom>
        </p:spPr>
        <p:txBody>
          <a:bodyPr wrap="square">
            <a:spAutoFit/>
          </a:bodyPr>
          <a:lstStyle/>
          <a:p>
            <a:pPr algn="ctr"/>
            <a:r>
              <a:rPr lang="en-US" sz="3600" dirty="0" smtClean="0"/>
              <a:t>Thank you very much </a:t>
            </a:r>
            <a:br>
              <a:rPr lang="en-US" sz="3600" dirty="0" smtClean="0"/>
            </a:br>
            <a:r>
              <a:rPr lang="en-US" sz="3600" dirty="0" smtClean="0"/>
              <a:t>for your attention</a:t>
            </a:r>
          </a:p>
          <a:p>
            <a:endParaRPr lang="en-US" dirty="0"/>
          </a:p>
          <a:p>
            <a:pPr algn="ctr"/>
            <a:endParaRPr lang="en-US" sz="2800" dirty="0" smtClean="0"/>
          </a:p>
          <a:p>
            <a:pPr algn="ctr"/>
            <a:r>
              <a:rPr lang="en-US" sz="2800" dirty="0" smtClean="0"/>
              <a:t>The participation was supported by St Petersburg University, project ID 104245464</a:t>
            </a:r>
            <a:endParaRPr lang="en-US" sz="2800" dirty="0"/>
          </a:p>
        </p:txBody>
      </p:sp>
    </p:spTree>
    <p:extLst>
      <p:ext uri="{BB962C8B-B14F-4D97-AF65-F5344CB8AC3E}">
        <p14:creationId xmlns:p14="http://schemas.microsoft.com/office/powerpoint/2010/main" val="389978653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2016_01_SPbU_template_4x3_ру</Template>
  <TotalTime>10851</TotalTime>
  <Words>720</Words>
  <Application>Microsoft Office PowerPoint</Application>
  <PresentationFormat>Экран (4:3)</PresentationFormat>
  <Paragraphs>81</Paragraphs>
  <Slides>10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10</vt:i4>
      </vt:variant>
    </vt:vector>
  </HeadingPairs>
  <TitlesOfParts>
    <vt:vector size="14" baseType="lpstr">
      <vt:lpstr>Arial</vt:lpstr>
      <vt:lpstr>Calibri</vt:lpstr>
      <vt:lpstr>Wingdings</vt:lpstr>
      <vt:lpstr>Тема Office</vt:lpstr>
      <vt:lpstr> The problem of post-normal science and scientific knowledge-how</vt:lpstr>
      <vt:lpstr>The concept of post-normal science</vt:lpstr>
      <vt:lpstr>The concept of post-normal science</vt:lpstr>
      <vt:lpstr>the problem of post-normal science</vt:lpstr>
      <vt:lpstr>Mediation problem  two questions</vt:lpstr>
      <vt:lpstr>Solution of Mediation problem </vt:lpstr>
      <vt:lpstr>Solution of mediation problem </vt:lpstr>
      <vt:lpstr>Solution of Demarcation problem</vt:lpstr>
      <vt:lpstr>Conclusion</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Лада</dc:creator>
  <cp:lastModifiedBy>Лада</cp:lastModifiedBy>
  <cp:revision>165</cp:revision>
  <dcterms:created xsi:type="dcterms:W3CDTF">2020-11-09T05:35:19Z</dcterms:created>
  <dcterms:modified xsi:type="dcterms:W3CDTF">2023-12-12T06:34:54Z</dcterms:modified>
</cp:coreProperties>
</file>