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7" r:id="rId4"/>
    <p:sldId id="273" r:id="rId5"/>
    <p:sldId id="272" r:id="rId6"/>
    <p:sldId id="271" r:id="rId7"/>
    <p:sldId id="275" r:id="rId8"/>
    <p:sldId id="276" r:id="rId9"/>
    <p:sldId id="278" r:id="rId10"/>
    <p:sldId id="279" r:id="rId11"/>
    <p:sldId id="280" r:id="rId12"/>
    <p:sldId id="267" r:id="rId13"/>
  </p:sldIdLst>
  <p:sldSz cx="12192000" cy="6858000"/>
  <p:notesSz cx="6858000" cy="9144000"/>
  <p:embeddedFontLst>
    <p:embeddedFont>
      <p:font typeface="Anton" pitchFamily="2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jgN9lP45dLY+Jxkkg1LmgyEnnL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E6F2A9-5017-4C6A-BE50-D319F6C7F3BA}">
  <a:tblStyle styleId="{F6E6F2A9-5017-4C6A-BE50-D319F6C7F3B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/>
    <p:restoredTop sz="94602"/>
  </p:normalViewPr>
  <p:slideViewPr>
    <p:cSldViewPr snapToGrid="0">
      <p:cViewPr varScale="1">
        <p:scale>
          <a:sx n="122" d="100"/>
          <a:sy n="122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blohme/Desktop/&#1076;&#1083;&#1103;%20&#1056;&#1040;&#1056;&#1063;_&#1041;&#1048;&#106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blohme/Desktop/&#1076;&#1083;&#1103;%20&#1056;&#1040;&#1056;&#1063;_&#1041;&#1048;&#106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blohme/Desktop/&#1076;&#1083;&#1103;%20&#1056;&#1040;&#1056;&#1063;_&#1041;&#1048;&#106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blohme/Desktop/&#1076;&#1083;&#1103;%20&#1056;&#1040;&#1056;&#1063;_&#1041;&#1048;&#106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ВО ВРЕМЯ БЕРЕМЕННОСТИ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Лист1!$A$122</c:f>
              <c:strCache>
                <c:ptCount val="1"/>
                <c:pt idx="0">
                  <c:v>ЕБ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Лист1!$B$121:$I$121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Лист1!$B$122:$I$122</c:f>
              <c:numCache>
                <c:formatCode>General</c:formatCode>
                <c:ptCount val="8"/>
                <c:pt idx="0">
                  <c:v>5.3</c:v>
                </c:pt>
                <c:pt idx="1">
                  <c:v>4.4000000000000004</c:v>
                </c:pt>
                <c:pt idx="2">
                  <c:v>2.1</c:v>
                </c:pt>
                <c:pt idx="3">
                  <c:v>5.5</c:v>
                </c:pt>
                <c:pt idx="4">
                  <c:v>3.8</c:v>
                </c:pt>
                <c:pt idx="5">
                  <c:v>3.7</c:v>
                </c:pt>
                <c:pt idx="6">
                  <c:v>2.7</c:v>
                </c:pt>
                <c:pt idx="7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D-684E-959F-397A49B5868C}"/>
            </c:ext>
          </c:extLst>
        </c:ser>
        <c:ser>
          <c:idx val="1"/>
          <c:order val="1"/>
          <c:tx>
            <c:strRef>
              <c:f>Лист1!$A$123</c:f>
              <c:strCache>
                <c:ptCount val="1"/>
                <c:pt idx="0">
                  <c:v>ЭКО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Лист1!$B$121:$I$121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Лист1!$B$123:$I$123</c:f>
              <c:numCache>
                <c:formatCode>General</c:formatCode>
                <c:ptCount val="8"/>
                <c:pt idx="0">
                  <c:v>5</c:v>
                </c:pt>
                <c:pt idx="1">
                  <c:v>4.0999999999999996</c:v>
                </c:pt>
                <c:pt idx="2">
                  <c:v>1.8</c:v>
                </c:pt>
                <c:pt idx="3">
                  <c:v>5.2</c:v>
                </c:pt>
                <c:pt idx="4">
                  <c:v>3.4</c:v>
                </c:pt>
                <c:pt idx="5">
                  <c:v>3.5</c:v>
                </c:pt>
                <c:pt idx="6">
                  <c:v>2.2999999999999998</c:v>
                </c:pt>
                <c:pt idx="7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D-684E-959F-397A49B58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2572352"/>
        <c:axId val="1022574000"/>
      </c:barChart>
      <c:catAx>
        <c:axId val="102257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2574000"/>
        <c:crosses val="autoZero"/>
        <c:auto val="1"/>
        <c:lblAlgn val="ctr"/>
        <c:lblOffset val="100"/>
        <c:noMultiLvlLbl val="0"/>
      </c:catAx>
      <c:valAx>
        <c:axId val="102257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257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ПОСЛЕ РОЖДЕНИЯ РЕБЕНКА</a:t>
            </a:r>
          </a:p>
        </c:rich>
      </c:tx>
      <c:layout>
        <c:manualLayout>
          <c:xMode val="edge"/>
          <c:yMode val="edge"/>
          <c:x val="0.3955693350831146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Лист2!$A$57</c:f>
              <c:strCache>
                <c:ptCount val="1"/>
                <c:pt idx="0">
                  <c:v>ЕБ_ПР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Лист2!$B$56:$I$56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Лист2!$B$57:$I$57</c:f>
              <c:numCache>
                <c:formatCode>General</c:formatCode>
                <c:ptCount val="8"/>
                <c:pt idx="0">
                  <c:v>4.5999999999999996</c:v>
                </c:pt>
                <c:pt idx="1">
                  <c:v>4.5999999999999996</c:v>
                </c:pt>
                <c:pt idx="2">
                  <c:v>1.9</c:v>
                </c:pt>
                <c:pt idx="3">
                  <c:v>4.8</c:v>
                </c:pt>
                <c:pt idx="4">
                  <c:v>3.7</c:v>
                </c:pt>
                <c:pt idx="5">
                  <c:v>4.2</c:v>
                </c:pt>
                <c:pt idx="6">
                  <c:v>2.2999999999999998</c:v>
                </c:pt>
                <c:pt idx="7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E8-894B-BD9E-E51B449E446A}"/>
            </c:ext>
          </c:extLst>
        </c:ser>
        <c:ser>
          <c:idx val="1"/>
          <c:order val="1"/>
          <c:tx>
            <c:strRef>
              <c:f>Лист2!$A$58</c:f>
              <c:strCache>
                <c:ptCount val="1"/>
                <c:pt idx="0">
                  <c:v>ЭКО_ПР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Лист2!$B$56:$I$56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Лист2!$B$58:$I$58</c:f>
              <c:numCache>
                <c:formatCode>General</c:formatCode>
                <c:ptCount val="8"/>
                <c:pt idx="0">
                  <c:v>6.3</c:v>
                </c:pt>
                <c:pt idx="1">
                  <c:v>5.2</c:v>
                </c:pt>
                <c:pt idx="2">
                  <c:v>2.1</c:v>
                </c:pt>
                <c:pt idx="3">
                  <c:v>6.1</c:v>
                </c:pt>
                <c:pt idx="4">
                  <c:v>3.8</c:v>
                </c:pt>
                <c:pt idx="5">
                  <c:v>3.4</c:v>
                </c:pt>
                <c:pt idx="6">
                  <c:v>2.5</c:v>
                </c:pt>
                <c:pt idx="7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E8-894B-BD9E-E51B449E4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3372480"/>
        <c:axId val="1108460608"/>
      </c:barChart>
      <c:catAx>
        <c:axId val="102337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8460608"/>
        <c:crosses val="autoZero"/>
        <c:auto val="1"/>
        <c:lblAlgn val="ctr"/>
        <c:lblOffset val="100"/>
        <c:noMultiLvlLbl val="0"/>
      </c:catAx>
      <c:valAx>
        <c:axId val="110846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337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СПОНТАННАЯ БЕРЕМЕННОСТЬ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Лист1!$A$128</c:f>
              <c:strCache>
                <c:ptCount val="1"/>
                <c:pt idx="0">
                  <c:v>ЕБ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Лист1!$B$127:$I$127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Лист1!$B$128:$I$128</c:f>
              <c:numCache>
                <c:formatCode>General</c:formatCode>
                <c:ptCount val="8"/>
                <c:pt idx="0">
                  <c:v>5.3</c:v>
                </c:pt>
                <c:pt idx="1">
                  <c:v>4.4000000000000004</c:v>
                </c:pt>
                <c:pt idx="2">
                  <c:v>2.1</c:v>
                </c:pt>
                <c:pt idx="3">
                  <c:v>5.5</c:v>
                </c:pt>
                <c:pt idx="4">
                  <c:v>3.8</c:v>
                </c:pt>
                <c:pt idx="5">
                  <c:v>3.7</c:v>
                </c:pt>
                <c:pt idx="6">
                  <c:v>2.7</c:v>
                </c:pt>
                <c:pt idx="7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7-654F-8811-B19088FEA3BE}"/>
            </c:ext>
          </c:extLst>
        </c:ser>
        <c:ser>
          <c:idx val="1"/>
          <c:order val="1"/>
          <c:tx>
            <c:strRef>
              <c:f>Лист1!$A$129</c:f>
              <c:strCache>
                <c:ptCount val="1"/>
                <c:pt idx="0">
                  <c:v>ЕБ_ПР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Лист1!$B$127:$I$127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Лист1!$B$129:$I$129</c:f>
              <c:numCache>
                <c:formatCode>General</c:formatCode>
                <c:ptCount val="8"/>
                <c:pt idx="0">
                  <c:v>4.5999999999999996</c:v>
                </c:pt>
                <c:pt idx="1">
                  <c:v>4.5999999999999996</c:v>
                </c:pt>
                <c:pt idx="2">
                  <c:v>1.9</c:v>
                </c:pt>
                <c:pt idx="3">
                  <c:v>4.8</c:v>
                </c:pt>
                <c:pt idx="4">
                  <c:v>3.7</c:v>
                </c:pt>
                <c:pt idx="5">
                  <c:v>4.2</c:v>
                </c:pt>
                <c:pt idx="6">
                  <c:v>2.2999999999999998</c:v>
                </c:pt>
                <c:pt idx="7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7-654F-8811-B19088FEA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947136"/>
        <c:axId val="972874144"/>
      </c:barChart>
      <c:catAx>
        <c:axId val="65094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2874144"/>
        <c:crosses val="autoZero"/>
        <c:auto val="1"/>
        <c:lblAlgn val="ctr"/>
        <c:lblOffset val="100"/>
        <c:noMultiLvlLbl val="0"/>
      </c:catAx>
      <c:valAx>
        <c:axId val="97287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094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ЭКО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3248725227577764E-2"/>
          <c:y val="0.11121175428289694"/>
          <c:w val="0.93223507056174226"/>
          <c:h val="0.600720097171559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Лист1!$A$132</c:f>
              <c:strCache>
                <c:ptCount val="1"/>
                <c:pt idx="0">
                  <c:v>ЭКО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Лист1!$B$131:$I$131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Лист1!$B$132:$I$132</c:f>
              <c:numCache>
                <c:formatCode>General</c:formatCode>
                <c:ptCount val="8"/>
                <c:pt idx="0">
                  <c:v>5</c:v>
                </c:pt>
                <c:pt idx="1">
                  <c:v>4.0999999999999996</c:v>
                </c:pt>
                <c:pt idx="2">
                  <c:v>1.8</c:v>
                </c:pt>
                <c:pt idx="3">
                  <c:v>5.2</c:v>
                </c:pt>
                <c:pt idx="4">
                  <c:v>3.4</c:v>
                </c:pt>
                <c:pt idx="5">
                  <c:v>3.5</c:v>
                </c:pt>
                <c:pt idx="6">
                  <c:v>2.2999999999999998</c:v>
                </c:pt>
                <c:pt idx="7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11-1641-980E-144E7BE4F4D0}"/>
            </c:ext>
          </c:extLst>
        </c:ser>
        <c:ser>
          <c:idx val="1"/>
          <c:order val="1"/>
          <c:tx>
            <c:strRef>
              <c:f>Лист1!$A$133</c:f>
              <c:strCache>
                <c:ptCount val="1"/>
                <c:pt idx="0">
                  <c:v>ЭКО_ПР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Лист1!$B$131:$I$131</c:f>
              <c:strCache>
                <c:ptCount val="8"/>
                <c:pt idx="0">
                  <c:v>семья</c:v>
                </c:pt>
                <c:pt idx="1">
                  <c:v>сила Я</c:v>
                </c:pt>
                <c:pt idx="2">
                  <c:v>социум</c:v>
                </c:pt>
                <c:pt idx="3">
                  <c:v>воспитание</c:v>
                </c:pt>
                <c:pt idx="4">
                  <c:v>нейротизм</c:v>
                </c:pt>
                <c:pt idx="5">
                  <c:v>соц акт</c:v>
                </c:pt>
                <c:pt idx="6">
                  <c:v>соматизац</c:v>
                </c:pt>
                <c:pt idx="7">
                  <c:v>экстраверсия</c:v>
                </c:pt>
              </c:strCache>
            </c:strRef>
          </c:cat>
          <c:val>
            <c:numRef>
              <c:f>Лист1!$B$133:$I$133</c:f>
              <c:numCache>
                <c:formatCode>General</c:formatCode>
                <c:ptCount val="8"/>
                <c:pt idx="0">
                  <c:v>6.3</c:v>
                </c:pt>
                <c:pt idx="1">
                  <c:v>5.2</c:v>
                </c:pt>
                <c:pt idx="2">
                  <c:v>2.1</c:v>
                </c:pt>
                <c:pt idx="3">
                  <c:v>6.6</c:v>
                </c:pt>
                <c:pt idx="4">
                  <c:v>3.8</c:v>
                </c:pt>
                <c:pt idx="5">
                  <c:v>3.4</c:v>
                </c:pt>
                <c:pt idx="6">
                  <c:v>2.5</c:v>
                </c:pt>
                <c:pt idx="7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11-1641-980E-144E7BE4F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8218208"/>
        <c:axId val="973053856"/>
      </c:barChart>
      <c:catAx>
        <c:axId val="63821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3053856"/>
        <c:crosses val="autoZero"/>
        <c:auto val="1"/>
        <c:lblAlgn val="ctr"/>
        <c:lblOffset val="100"/>
        <c:noMultiLvlLbl val="0"/>
      </c:catAx>
      <c:valAx>
        <c:axId val="97305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821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7:47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0 118 24575,'8'7'0,"9"11"0,-1-1 0,10 11 0,-9-8 0,-2-1 0,1-3 0,-2 0 0,-1 0 0,2 1 0,-6-4 0,1-1 0,2 3 0,-3-4 0,2 3 0,-3-4 0,1 3 0,1 2 0,0 0 0,-2-2 0,-1-1 0,-2-2 0,-1-1 0,2 1 0,-1 1 0,0-1 0,0 0 0,-1 0 0,-1 0 0,1-1 0,-2 0 0,1-2 0,-2-1 0,0-2 0,2-2 0,-1 0 0,0 0 0,-1-1 0,0-7 0,2-3 0,3-7 0,5-3 0,6-6 0,4-7 0,3-2 0,1 2 0,0-1 0,2-2 0,1-2 0,0-1 0,-4 5 0,-3 3 0,-2 4 0,-2 3 0,-3 3 0,-1 3 0,-2 2 0,-3 1 0,-1 4 0,-2 2 0,-2 0 0,1 3 0,-1-4 0,2 5 0,0-2 0,0 3 0,-1-2 0,-1 3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7:50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0 147 24575,'9'20'0,"5"5"0,9 8 0,5 6 0,-1-2 0,8 4 0,-2 2 0,-1-5 0,-3-4 0,-13-12 0,-3-8 0,-2-3 0,-1-2 0,-1 1 0,0 0 0,-3-2 0,-1-2 0,-2-1 0,-1-2 0,2-2 0,0-3 0,5-6 0,5-5 0,11-3 0,15-15 0,24-12 0,-18 6 0,17-12 0,-29 15 0,9-9 0,0 0 0,-9 5 0,-4 5 0,-5 5 0,-3 3 0,-3 1 0,-4 5 0,-2 4 0,-4 3 0,-1 3 0,-4 2 0,0 1 0,-2 1 0,0 0 0,1 1 0,-1 0 0,0 2 0,1 2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7:52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0 447 24575,'0'20'0,"2"1"0,4 8 0,5 17 0,1-9 0,-3 7 0,-2-16 0,-4-8 0,1 2 0,5-3 0,-5-4 0,5 2 0,-4 0 0,1 2 0,2 1 0,0-1 0,-2 0 0,2 0 0,-1-1 0,1 1 0,0-1 0,0-1 0,-2-1 0,0-2 0,0-1 0,-1-1 0,1-1 0,0-1 0,-1-1 0,-2 1 0,-1-2 0,0-3 0,1 0 0,-1-2 0,-1-3 0,-1-2 0,0-3 0,0-1 0,0-1 0,0-4 0,0-7 0,0-6 0,0-6 0,5-17 0,2 12 0,11-21 0,3 4 0,6-19 0,0 0 0,1-6 0,-1 8 0,4 0 0,-3-4 0,1 3 0,-3 6 0,-5 10 0,-2 10 0,-6 14 0,-2 5 0,0 6 0,-2 5 0,-3 4 0,-2 2 0,-3 5 0,-1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8:50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0 24575,'0'11'0,"0"3"0,0 0 0,0 9 0,0 0 0,0 12 0,0-14 0,0 13 0,0-11 0,0 6 0,0 1 0,0-2 0,0-3 0,0-1 0,0-3 0,0-3 0,0 0 0,0-3 0,0-1 0,0-1 0,0-3 0,0 0 0,0 0 0,0 0 0,0-1 0,0 1 0,0-1 0,0 1 0,0 0 0,0-1 0,0 1 0,0 2 0,0 0 0,0 1 0,0 2 0,0-2 0,0 0 0,0 1 0,0 0 0,0-2 0,0 1 0,0-3 0,0 1 0,0 2 0,0 0 0,0-1 0,0 1 0,0 0 0,0 2 0,0-4 0,0 2 0,0-2 0,0 2 0,0-1 0,0-3 0,0 1 0,0 0 0,0 0 0,0 0 0,0 0 0,0-2 0,0-1 0,0 0 0,0 1 0,0 0 0,0 0 0,0-2 0,1 0 0,2 0 0,-1 0 0,0-1 0,-1 0 0,-1-4 0,0-5 0,-1 0 0,-2-4 0,0 1 0,-1 2 0,2-6 0,-1 4 0,-1 0 0,1 0 0,-2 2 0,0 0 0,0-2 0,1 0 0,-1-4 0,-1 1 0,1-1 0,-1-2 0,1 0 0,-2 0 0,1 1 0,0 1 0,1-1 0,0-1 0,0 0 0,0 2 0,1 2 0,0 2 0,1 0 0,0-1 0,0-1 0,-1 1 0,2 1 0,-1 2 0,1 0 0,0 0 0,-1 0 0,1 1 0,0 1 0,-1-1 0,1 3 0,0 1 0,2 2 0,0 4 0,0-1 0,0 1 0,1-1 0,2-1 0,0 0 0,-1 1 0,0 1 0,0 0 0,3 0 0,0 4 0,-1-5 0,1 6 0,0-3 0,1 1 0,2 3 0,0 1 0,-1 0 0,0 1 0,1-1 0,2 3 0,-3-1 0,1 1 0,1 0 0,-1-3 0,3 0 0,-1-3 0,-2 0 0,-2-1 0,-1 1 0,-1-2 0,-2 0 0,1-2 0,-1-3 0,0-1 0,1 0 0,-1 1 0,-2 1 0,2 0 0,1-3 0,0-2 0,-1-3 0,-2-1 0,0 1 0,1-2 0,4-1 0,2-2 0,2-1 0,1 0 0,2-2 0,-6 4 0,2-4 0,-3 5 0,0-3 0,2 3 0,-2 0 0,-2 0 0,1 1 0,-1-1 0,0 1 0,2 1 0,-3 0 0,0 0 0,0-1 0,0 1 0,1 0 0,-1 2 0,1 0 0,-1 0 0,0-1 0,1 0 0,-1-1 0,0 2 0,1-1 0,0 1 0,1-1 0,0-1 0,1 1 0,-1-1 0,3 0 0,-2 0 0,2 0 0,-2-1 0,0 0 0,-1 1 0,-1 1 0,1 1 0,-3 1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8:56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 1 24575,'0'13'0,"0"6"0,0 0 0,0 8 0,0 5 0,0 7 0,0-3 0,0-5 0,0-12 0,0-5 0,0 1 0,0-2 0,0 0 0,0-1 0,0-1 0,0-2 0,0 1 0,0-1 0,0 0 0,0 1 0,0 7 0,0-8 0,0 10 0,0-8 0,0 2 0,0 1 0,0-1 0,0 2 0,0 0 0,0 1 0,0-1 0,0 2 0,0 2 0,0-2 0,0 3 0,0-2 0,0-1 0,0 0 0,0-3 0,0 0 0,0 0 0,0-1 0,0-1 0,0-1 0,0 1 0,0 0 0,0 1 0,0 0 0,0-1 0,0 1 0,0 0 0,0-1 0,0-2 0,0 0 0,0 0 0,0-1 0,0 1 0,0-1 0,0 1 0,0 2 0,0-4 0,0 3 0,0-4 0,0-2 0,-2-5 0,-3-9 0,-3-3 0,-2-2 0,-1 3 0,-1 0 0,0 0 0,-2-2 0,1 0 0,2 0 0,1 2 0,0 1 0,0 0 0,2 1 0,0-1 0,1 1 0,1 2 0,0 0 0,0 1 0,1 0 0,0 0 0,2 1 0,-1 1 0,1-1 0,-1 0 0,-1 1 0,2-1 0,-1 0 0,1 0 0,0 0 0,-1 1 0,1-1 0,-2-2 0,1 0 0,1 2 0,3 5 0,4 5 0,3 3 0,3 2 0,0 0 0,0 0 0,0 0 0,0 1 0,0 2 0,0 1 0,0 1 0,0 0 0,0-3 0,0 0 0,0-3 0,0 1 0,-2-1 0,-3 1 0,0-2 0,-2 0 0,0-2 0,1 0 0,-1-1 0,-1-1 0,0-1 0,1 1 0,-1 1 0,0 0 0,0-1 0,-1 1 0,-1 1 0,2 1 0,0 2 0,1 0 0,1-2 0,-2-2 0,1 0 0,-1-2 0,-1 2 0,1-1 0,1 0 0,1 1 0,-1 0 0,0 0 0,-1-1 0,0-1 0,0-1 0,2-1 0,1-3 0,-1-2 0,2-1 0,0-1 0,4-2 0,2-2 0,0-4 0,1-1 0,-1 0 0,-3 2 0,1 3 0,-1 1 0,1-1 0,-1 0 0,3-2 0,-3 6 0,0-3 0,-5 7 0,1-3 0,0 0 0,-1 1 0,0-1 0,0 2 0,-1-2 0,0 1 0,0-1 0,1 0 0,1-1 0,1 1 0,0 0 0,-1 0 0,0 2 0,0-1 0,-1-1 0,1 1 0,-2 0 0,1 1 0,-1 0 0,0-1 0,1 2 0,-3-1 0,1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9:05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72 24575,'0'11'0,"0"4"0,0-3 0,0 2 0,0-2 0,0 1 0,0-1 0,0 0 0,0-1 0,0-2 0,0 1 0,0 0 0,0-1 0,0 1 0,0 0 0,0-1 0,0 1 0,0 0 0,0 1 0,1 2 0,2 0 0,0-1 0,-1 1 0,-2-1 0,0 1 0,0-1 0,0-3 0,0 1 0,0 0 0,4 2 0,-3-4 0,4 3 0,-5-3 0,0 3 0,0-3 0,0 3 0,0-4 0,0 3 0,0 0 0,2 0 0,0 0 0,1 0 0,-1 0 0,-2 1 0,0 2 0,0-1 0,0 2 0,0 0 0,0-1 0,0 0 0,0-2 0,0-2 0,2 1 0,0 0 0,1-1 0,-1 1 0,-2 0 0,0-1 0,0 1 0,0-1 0,0 1 0,0-1 0,2-1 0,1-1 0,-1-2 0,0 0 0,-1 0 0,-1 0 0,0 1 0,0 1 0,0 1 0,0-1 0,1-3 0,2-2 0,-1 0 0,0 0 0,-2 3 0,0-1 0,0 1 0,0-1 0,0 0 0,0 1 0,0-1 0,0 0 0,0 1 0,0-1 0,0 1 0,0 1 0,0 1 0,0 0 0,0-5 0,0-10 0,0-12 0,0-12 0,0-18 0,0-33 0,0 25 0,0-25 0,0 46 0,0-5 0,0 6 0,0 3 0,0 3 0,0-1 0,0 4 0,0 3 0,0 4 0,0 1 0,0 1 0,0-1 0,0 2 0,0 1 0,0 3 0,0 0 0,0-2 0,0 2 0,0 0 0,0 0 0,0 5 0,0 1 0,0 0 0,0 0 0,0-1 0,0 1 0,0 0 0,0-1 0,0 1 0,0 0 0,0 0 0,0 0 0,0-2 0,0 4 0,0 5 0,0 5 0,0 4 0,0 0 0,-4 2 0,3-5 0,-4 3 0,2-6 0,0 2 0,-3 2 0,-2 2 0,0 0 0,-3 1 0,-2 0 0,0 0 0,-2 0 0,2 0 0,-1 0 0,2 0 0,1 0 0,1-1 0,1 1 0,1-1 0,0-1 0,3-1 0,0-2 0,0-2 0,2 1 0,1-1 0,3 0 0,2-1 0,0-4 0,6-4 0,0 0 0,10-5 0,-3 3 0,4-2 0,-1-2 0,-5 3 0,3-3 0,-6 4 0,1 0 0,-3 1 0,1 3 0,-1 1 0,-2-1 0,-2-1 0,-2 0 0,-1 0 0,1 2 0,-1 0 0,1 1 0,0-2 0,-1 1 0,0-1 0,-2-1 0,2 2 0,0 1 0,1 0 0,-2-1 0,-1-1 0,0-3 0,2 2 0,0 0 0,1 5 0,-1 5 0,0 2 0,3 2 0,0 0 0,2 0 0,1 2 0,0-1 0,2 0 0,0 1 0,0-2 0,0 1 0,-1 0 0,1-1 0,0 1 0,-1-1 0,1 1 0,0 0 0,-2-1 0,-1 1 0,-1 0 0,-3-2 0,1-2 0,-1-2 0,0-1 0,-1 2 0,-2-1 0,2-1 0,0-1 0,1 0 0,-1 0 0,-2 3 0,0-3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9:12.0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179 1 24575,'0'9'0,"0"4"0,0-4 0,0 5 0,0-4 0,0 4 0,0 2 0,0 1 0,0 3 0,0-3 0,0 1 0,0-2 0,0-3 0,0 2 0,0-2 0,0-1 0,0 0 0,0-2 0,0 0 0,0 0 0,0 2 0,0-1 0,0 3 0,0-3 0,0 3 0,0-1 0,0 2 0,0 1 0,0-4 0,0 3 0,0-2 0,0 2 0,0 0 0,0 0 0,0 0 0,0 0 0,0-2 0,0-1 0,0 1 0,0 0 0,0-1 0,0-1 0,0-1 0,0-1 0,0 0 0,0-2 0,0-2 0,0 0 0,0 0 0,0-1 0,0 1 0,0-1 0,0 2 0,0 1 0,0 2 0,0-3 0,0-3 0,-3-7 0,0-1 0,-3-5 0,1 5 0,0-2 0,1 2 0,-3 1 0,2-1 0,-2 0 0,0-1 0,-1-2 0,0-1 0,0 1 0,1 2 0,0-2 0,-1 3 0,-2-2 0,2 1 0,1 2 0,1-3 0,-1 0 0,-1-2 0,3 2 0,1 3 0,1 0 0,0 1 0,-1 1 0,1-2 0,-1 1 0,1 1 0,0-2 0,1 1 0,3 1 0,1 1 0,0 3 0,3 4 0,-2-1 0,4 3 0,0-1 0,0 1 0,0 1 0,0 1 0,0 0 0,2-1 0,1 1 0,-2 0 0,-1-1 0,0 1 0,-2-1 0,2 1 0,0-1 0,-2 1 0,0 0 0,0-1 0,-2 1 0,4 2 0,-4-4 0,3 1 0,-3-4 0,-1 1 0,3-1 0,-3 2 0,0-1 0,0-1 0,0 0 0,0-2 0,1-1 0,-1 3 0,-2-1 0,0-2 0,0-6 0,0-1 0,0-3 0,0 3 0,2 0 0,0 1 0,2-2 0,3-2 0,1-1 0,1-1 0,1 0 0,-1 2 0,1-2 0,0 0 0,2 1 0,-4 0 0,1 2 0,-4-1 0,2-2 0,0 3 0,1 0 0,-1 2 0,-3 0 0,1 0 0,1 3 0,-1-1 0,0 0 0,0 0 0,-2 0 0,0-1 0,1 1 0,0 0 0,1 0 0,0 0 0,-1 0 0,-1-1 0,-1 3 0,-1-2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9:22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1174 24575,'0'-13'0,"0"-7"0,0-1 0,0-4 0,0 5 0,0 0 0,0 2 0,0 0 0,0 1 0,0 1 0,0-1 0,0 0 0,0 0 0,0-2 0,0 1 0,0-3 0,0 0 0,0-1 0,0 1 0,0 0 0,0-1 0,0 1 0,0 1 0,0 2 0,0-1 0,0 3 0,0-2 0,0 2 0,0 0 0,0-2 0,0 2 0,0-7 0,0 11 0,0-13 0,0 16 0,0-11 0,0 9 0,0-1 0,0 0 0,0-1 0,0 0 0,0-2 0,-3 1 0,1 0 0,-1-2 0,2 3 0,1-1 0,0 0 0,0 1 0,0 1 0,0 3 0,0 2 0,0 1 0,0 0 0,0 0 0,0 1 0,0-1 0,0 0 0,0 0 0,0-1 0,0 0 0,0-2 0,0-1 0,0 1 0,0-1 0,0 1 0,0-1 0,0 0 0,0-2 0,0-1 0,0-3 0,0 5 0,0-3 0,0 3 0,0-1 0,0-1 0,0 4 0,0-1 0,0 0 0,0 2 0,0 1 0,0 0 0,0 2 0,0 0 0,0 1 0,0 3 0,0 8 0,-1 0 0,-2 5 0,1-5 0,-1-1 0,2-1 0,1 0 0,0-1 0,0 0 0,-1 2 0,-2 1 0,-1 1 0,-2 2 0,-2-1 0,1 1 0,-1 0 0,1 1 0,1 2 0,-1 0 0,1-1 0,1-2 0,0 0 0,2-1 0,1-1 0,0-1 0,-1-2 0,1 0 0,0 2 0,-3-2 0,4 2 0,-4 0 0,5 0 0,0-2 0,0-5 0,2-5 0,3-4 0,2-1 0,3-2 0,0-1 0,0-4 0,1-2 0,1 1 0,2 0 0,-1 2 0,0 0 0,-2 2 0,-1 1 0,0 2 0,-1 1 0,-2 0 0,-1 1 0,-3 2 0,0 1 0,-2 1 0,-1 0 0,0 0 0,0 1 0,0-1 0,0-1 0,0 3 0,0 1 0,0 8 0,0 2 0,0 9 0,2-8 0,2 7 0,4-7 0,2 4 0,0 2 0,0 3 0,0 0 0,3 1 0,0-3 0,0-4 0,-1-2 0,-4 0 0,-1 0 0,-2 0 0,-2 0 0,1-4 0,-2 0 0,1-2 0,-1-2 0,1 0 0,-1 0 0,0 0 0,2 3 0,-3-1 0,5 1 0,-2 1 0,-1-3 0,1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9:37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210 1132 24575,'0'-15'0,"0"0"0,0-2 0,0-7 0,0-5 0,-2-4 0,-1 0 0,0 6 0,0 6 0,3 4 0,-1 1 0,-2 1 0,0 1 0,1 1 0,1 2 0,1 1 0,0 1 0,-2-1 0,-1-2 0,1 0 0,-1-1 0,3 1 0,0 1 0,0 2 0,-2-1 0,0 1 0,-1-1 0,1 0 0,1 0 0,1-3 0,0 5 0,-2-6 0,-1 4 0,0-6 0,0 1 0,3-1 0,0 1 0,0 0 0,0-2 0,0 0 0,0 0 0,0 1 0,0 1 0,0 1 0,0 0 0,0 0 0,0-2 0,0 2 0,0-1 0,0 1 0,0 1 0,0 1 0,0 1 0,0-1 0,0-1 0,0 0 0,0-1 0,0 1 0,0 0 0,0 0 0,0 3 0,0 0 0,0 1 0,0-1 0,0 2 0,0 1 0,0-1 0,0 1 0,0-5 0,0 4 0,0-3 0,0 3 0,0-1 0,0-1 0,0 0 0,0 1 0,0-1 0,0-2 0,0 0 0,0 1 0,0 0 0,0 3 0,0 0 0,0 0 0,0 2 0,0 0 0,0 2 0,2 1 0,0 1 0,1 0 0,-1-1 0,-2 2 0,0 3 0,0 3 0,-2 1 0,0-1 0,-1-1 0,1 0 0,2 0 0,0 0 0,0 1 0,0 0 0,0-1 0,-2 3 0,-1 2 0,-2-1 0,0 3 0,0-3 0,-2 1 0,0 3 0,-3 1 0,0 2 0,-1 3 0,3-2 0,0 2 0,0-2 0,0-2 0,0-1 0,3-4 0,1 1 0,2-2 0,-2 0 0,0-2 0,2-1 0,-1-1 0,1 1 0,0-1 0,-1 1 0,0-1 0,-1 1 0,2-1 0,-1 1 0,3 0 0,-2 0 0,-1-1 0,1 1 0,0-1 0,2 1 0,0-3 0,0-8 0,0 0 0,2-8 0,5-2 0,-2 7 0,6-6 0,-5 5 0,1-1 0,0-3 0,0 3 0,1-4 0,-1 3 0,0-1 0,-2 1 0,2 2 0,-3 1 0,-1 2 0,0 1 0,0 2 0,-1-1 0,0 0 0,-1 1 0,-1-1 0,1 2 0,2-1 0,-1 1 0,0-1 0,-1-1 0,0 2 0,2-1 0,-1 1 0,0-2 0,-1 1 0,-1-1 0,0-2 0,1 4 0,2 1 0,2 5 0,9 4 0,-1 1 0,8 4 0,-6-1 0,0 0 0,-1-1 0,-1 0 0,1-1 0,0 0 0,-1-1 0,-1-1 0,-1 0 0,-2 2 0,1-1 0,0 0 0,0-1 0,-1 0 0,0 2 0,1-2 0,-2 0 0,-1 0 0,0 1 0,-2 0 0,2 0 0,1 0 0,-3 1 0,2-2 0,0 4 0,1-4 0,-1 2 0,0-1 0,-2-1 0,-1 0 0,3 0 0,-1 2 0,0 1 0,0-1 0,-1 0 0,-1-2 0,-1-2 0,-1 0 0,0-1 0,1-1 0,-1 0 0,0-1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9:49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294 1119 24575,'0'-6'0,"0"-5"0,0 1 0,0-8 0,0 2 0,0-9 0,0 1 0,-3-1 0,0-1 0,0 9 0,-1-3 0,1 6 0,0-4 0,-2 3 0,2-1 0,1 1 0,-1 0 0,3-1 0,0 3 0,0 0 0,-3 3 0,1-1 0,-1 0 0,2-2 0,1 0 0,0-1 0,0 0 0,0 1 0,-1 0 0,-2 2 0,0 0 0,1-2 0,1 0 0,1-1 0,0 0 0,0-1 0,0-1 0,0 1 0,0-3 0,0-1 0,0 0 0,0 0 0,0 4 0,0 2 0,0 1 0,0 2 0,0 0 0,0-8 0,0 8 0,0-6 0,0 9 0,0-3 0,0 1 0,0-1 0,0 1 0,0 0 0,0 1 0,0 1 0,0-1 0,0-1 0,0 1 0,0 1 0,0 0 0,0 0 0,0 0 0,0-1 0,0 1 0,0-1 0,0-1 0,0 2 0,0 0 0,0-1 0,0 0 0,0 0 0,0 0 0,0 1 0,0 0 0,0 0 0,2 0 0,0 0 0,0-1 0,0 1 0,1 0 0,-1 0 0,0-3 0,1 2 0,-1-1 0,0 4 0,1-2 0,-1 0 0,0-1 0,1 1 0,0 1 0,-1 1 0,-4 3 0,-1 4 0,1 4 0,-1 2 0,0-1 0,1-1 0,-1-2 0,-1-1 0,2 1 0,-2-1 0,1 0 0,-1 2 0,-2-1 0,0 1 0,-1 0 0,0 1 0,0 0 0,-2 0 0,0 1 0,-3 0 0,-1 2 0,0 1 0,-2 0 0,2 0 0,0-2 0,1 0 0,1-1 0,2 0 0,-1 0 0,2 0 0,1-2 0,2 3 0,-1-3 0,2 4 0,-1-5 0,0 3 0,0 0 0,1 0 0,0 0 0,-1-2 0,3-1 0,0 0 0,1 1 0,1 1 0,-1-2 0,-2-1 0,0 0 0,1 0 0,1-3 0,3-2 0,0-2 0,0-3 0,0 3 0,-1-1 0,0 1 0,1 0 0,1-1 0,-1 0 0,-1 1 0,-1-1 0,0 0 0,0 0 0,2 1 0,0-1 0,2-1 0,1-1 0,0-1 0,-1 1 0,1 0 0,5-3 0,-4 2 0,3-4 0,-4 4 0,1 1 0,0 0 0,1 0 0,-1-1 0,1-1 0,1 0 0,-1 2 0,-3 1 0,0 1 0,-1 3 0,0-2 0,1 1 0,-1 1 0,0-2 0,-1 1 0,0 1 0,1-2 0,-1 1 0,0-1 0,-1-1 0,0 2 0,2-1 0,-1 1 0,0-1 0,1-1 0,-1 2 0,1-1 0,-1 1 0,-2-1 0,2-1 0,0 1 0,1 0 0,0 1 0,-1 1 0,3 2 0,-1 0 0,0 0 0,1-4 0,-1 3 0,0-3 0,-1 1 0,-2 1 0,1-1 0,1 3 0,-1 4 0,0 3 0,0 2 0,3 0 0,2 0 0,3-1 0,2-1 0,0 0 0,2 1 0,-1 3 0,0-1 0,1 1 0,-2-1 0,1-1 0,-1 1 0,1 0 0,-1-1 0,-6-4 0,-2-1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19:56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20:10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168 928 24575,'0'-12'0,"0"1"0,0 1 0,0-1 0,-1 1 0,-4-7 0,-1-1 0,1-1 0,0 3 0,3 6 0,-1 0 0,1 0 0,1 0 0,1 0 0,-2 1 0,0 1 0,-1 0 0,1 1 0,1 0 0,1-3 0,0 1 0,0-1 0,-2 2 0,0 1 0,-1 0 0,1-1 0,1 1 0,1 0 0,-2 0 0,0 0 0,-1-3 0,1 1 0,2-1 0,0 0 0,0 0 0,0 2 0,0 1 0,0 0 0,0-1 0,0 1 0,0 0 0,0 1 0,0-2 0,0-1 0,0 1 0,0 0 0,0 1 0,0-2 0,0 0 0,0-1 0,0 2 0,0 1 0,0 0 0,0 0 0,0-2 0,0 2 0,0-1 0,0 1 0,0 0 0,0-1 0,0 1 0,0-3 0,0 4 0,0-5 0,0 4 0,0-3 0,0 3 0,0 0 0,0 1 0,0-2 0,0 0 0,0 0 0,0 0 0,0 0 0,0-1 0,0 0 0,0 1 0,0 1 0,0 1 0,0 0 0,0-1 0,0 1 0,0 0 0,0-1 0,0-1 0,0 0 0,0-2 0,0 0 0,0 0 0,0 1 0,0-1 0,0 0 0,0 1 0,0 1 0,0 1 0,0 1 0,0 1 0,0-1 0,0 0 0,0-1 0,0 0 0,0 0 0,0-2 0,0-1 0,0 1 0,0 0 0,0 0 0,0 2 0,0 5 0,0 2 0,0 3 0,0 4 0,0-1 0,0 1 0,0-1 0,0-2 0,-4 1 0,-1 0 0,0 0 0,0-1 0,4 1 0,1-1 0,0 1 0,0-1 0,0 1 0,0-1 0,0 1 0,0 1 0,0 4 0,-2-3 0,-1 4 0,-2-3 0,-2 1 0,0 3 0,-1 1 0,1 2 0,-1 0 0,0-2 0,0 2 0,1-1 0,2-1 0,2 0 0,-1-4 0,1-1 0,1-2 0,0-4 0,2-3 0,0-2 0,0-2 0,0 1 0,0-9 0,0 6 0,0-8 0,0 8 0,0-2 0,0 1 0,0 1 0,0 1 0,0 1 0,0-1 0,1-2 0,1 2 0,1-2 0,-1 1 0,0-2 0,-1 1 0,1 0 0,1 1 0,0 0 0,1-1 0,-2 1 0,1 1 0,-3 1 0,2 1 0,0-1 0,1 0 0,-1 0 0,-1 0 0,-1 0 0,0 1 0,2 1 0,0-3 0,2 3 0,1-6 0,-1 4 0,0-2 0,-1 1 0,1 1 0,-2-1 0,0 1 0,2 3 0,-2-1 0,1 0 0,-1 1 0,-2 1 0,0 3 0,0 3 0,0 1 0,2 2 0,2 2 0,3 1 0,4 0 0,1-1 0,2-1 0,1 1 0,0 0 0,1 0 0,-3 0 0,0 0 0,0 2 0,-5-3 0,4 2 0,-5-4 0,2 3 0,1-3 0,-1 0 0,-1 0 0,-1-2 0,-2 2 0,0-2 0,0 0 0,-2 0 0,1-2 0,-2 0 0,2 1 0,-1 1 0,1 0 0,0 1 0,0-1 0,1 1 0,-1 0 0,1-3 0,-1 1 0,-2-1 0,0 0 0,1 0 0,-1 0 0,0 2 0,0-1 0,1-1 0,0 1 0,-1-3 0,-2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20:42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20:44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20:44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22:21:00.6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5814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4419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image" Target="../media/image30.png"/><Relationship Id="rId12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9.png"/><Relationship Id="rId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customXml" Target="../ink/ink1.xml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90.png"/><Relationship Id="rId18" Type="http://schemas.openxmlformats.org/officeDocument/2006/relationships/customXml" Target="../ink/ink11.xml"/><Relationship Id="rId26" Type="http://schemas.openxmlformats.org/officeDocument/2006/relationships/image" Target="../media/image14.png"/><Relationship Id="rId3" Type="http://schemas.openxmlformats.org/officeDocument/2006/relationships/chart" Target="../charts/chart4.xml"/><Relationship Id="rId21" Type="http://schemas.openxmlformats.org/officeDocument/2006/relationships/image" Target="../media/image13.png"/><Relationship Id="rId7" Type="http://schemas.openxmlformats.org/officeDocument/2006/relationships/image" Target="../media/image60.png"/><Relationship Id="rId12" Type="http://schemas.openxmlformats.org/officeDocument/2006/relationships/customXml" Target="../ink/ink8.xml"/><Relationship Id="rId17" Type="http://schemas.openxmlformats.org/officeDocument/2006/relationships/image" Target="../media/image11.png"/><Relationship Id="rId25" Type="http://schemas.openxmlformats.org/officeDocument/2006/relationships/customXml" Target="../ink/ink16.xml"/><Relationship Id="rId2" Type="http://schemas.openxmlformats.org/officeDocument/2006/relationships/chart" Target="../charts/chart3.xml"/><Relationship Id="rId16" Type="http://schemas.openxmlformats.org/officeDocument/2006/relationships/customXml" Target="../ink/ink10.xml"/><Relationship Id="rId20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11" Type="http://schemas.openxmlformats.org/officeDocument/2006/relationships/image" Target="../media/image80.png"/><Relationship Id="rId24" Type="http://schemas.openxmlformats.org/officeDocument/2006/relationships/customXml" Target="../ink/ink15.xml"/><Relationship Id="rId5" Type="http://schemas.openxmlformats.org/officeDocument/2006/relationships/image" Target="../media/image50.png"/><Relationship Id="rId15" Type="http://schemas.openxmlformats.org/officeDocument/2006/relationships/image" Target="../media/image100.png"/><Relationship Id="rId23" Type="http://schemas.openxmlformats.org/officeDocument/2006/relationships/customXml" Target="../ink/ink14.xml"/><Relationship Id="rId28" Type="http://schemas.openxmlformats.org/officeDocument/2006/relationships/image" Target="../media/image8.png"/><Relationship Id="rId10" Type="http://schemas.openxmlformats.org/officeDocument/2006/relationships/customXml" Target="../ink/ink7.xml"/><Relationship Id="rId19" Type="http://schemas.openxmlformats.org/officeDocument/2006/relationships/image" Target="../media/image12.png"/><Relationship Id="rId4" Type="http://schemas.openxmlformats.org/officeDocument/2006/relationships/customXml" Target="../ink/ink4.xml"/><Relationship Id="rId9" Type="http://schemas.openxmlformats.org/officeDocument/2006/relationships/image" Target="../media/image70.png"/><Relationship Id="rId14" Type="http://schemas.openxmlformats.org/officeDocument/2006/relationships/customXml" Target="../ink/ink9.xml"/><Relationship Id="rId22" Type="http://schemas.openxmlformats.org/officeDocument/2006/relationships/customXml" Target="../ink/ink13.xml"/><Relationship Id="rId27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199648"/>
            <a:ext cx="9144000" cy="82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4019"/>
              </a:buClr>
              <a:buSzPts val="3200"/>
              <a:buFont typeface="Anton"/>
              <a:buNone/>
            </a:pPr>
            <a:r>
              <a:rPr lang="ru-RU" sz="3200">
                <a:solidFill>
                  <a:srgbClr val="E54019"/>
                </a:solidFill>
                <a:latin typeface="Anton"/>
                <a:ea typeface="Anton"/>
                <a:cs typeface="Anton"/>
                <a:sym typeface="Anton"/>
              </a:rPr>
              <a:t>XXXIII</a:t>
            </a:r>
            <a:endParaRPr sz="3200">
              <a:solidFill>
                <a:srgbClr val="E54019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811739" y="2109656"/>
            <a:ext cx="10135406" cy="2089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0B89"/>
              </a:buClr>
              <a:buSzPts val="2400"/>
              <a:buNone/>
            </a:pPr>
            <a:r>
              <a:rPr lang="ru-RU" sz="3200" dirty="0">
                <a:effectLst/>
                <a:latin typeface="+mj-lt"/>
                <a:ea typeface="Times New Roman" panose="02020603050405020304" pitchFamily="18" charset="0"/>
                <a:cs typeface="Al Bayan Plain" pitchFamily="2" charset="-78"/>
              </a:rPr>
              <a:t>ЛИЧНОСТНЫЕ ОСОБЕННОСТИ И СУБЪЕКТИВНОЕ ВОСПРИЯТИЕ ОТНОШЕНИЙ С РОДИТЕЛЯМИ В ДЕТСТВЕ У ЖЕНЩИН, ИСПОЛЬЗОВАВШИХ ВРТ </a:t>
            </a:r>
            <a:endParaRPr sz="3200" b="1" dirty="0">
              <a:solidFill>
                <a:srgbClr val="330B89"/>
              </a:solidFill>
              <a:latin typeface="+mj-lt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524000" y="825291"/>
            <a:ext cx="9144000" cy="1171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4019"/>
              </a:buClr>
              <a:buSzPct val="100000"/>
              <a:buFont typeface="Anton"/>
              <a:buNone/>
            </a:pPr>
            <a:r>
              <a:rPr lang="ru-RU" sz="9600" b="1" i="0" u="none" strike="noStrike" cap="none">
                <a:solidFill>
                  <a:srgbClr val="E54019"/>
                </a:solidFill>
                <a:latin typeface="Anton"/>
                <a:ea typeface="Anton"/>
                <a:cs typeface="Anton"/>
                <a:sym typeface="Anton"/>
              </a:rPr>
              <a:t>Ежегодная международная конференция РАРЧ</a:t>
            </a:r>
            <a:endParaRPr sz="9600" b="0" i="0" u="none" strike="noStrike" cap="non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14"/>
              </a:spcBef>
              <a:spcAft>
                <a:spcPts val="0"/>
              </a:spcAft>
              <a:buClr>
                <a:srgbClr val="E54019"/>
              </a:buClr>
              <a:buSzPct val="100000"/>
              <a:buFont typeface="Anton"/>
              <a:buNone/>
            </a:pPr>
            <a:r>
              <a:rPr lang="ru-RU" sz="7200" b="0" i="0" u="none" strike="noStrike" cap="none">
                <a:solidFill>
                  <a:srgbClr val="E54019"/>
                </a:solidFill>
                <a:latin typeface="Anton"/>
                <a:ea typeface="Anton"/>
                <a:cs typeface="Anton"/>
                <a:sym typeface="Anton"/>
              </a:rPr>
              <a:t>«Репродуктивные технологии сегодня и завтра»</a:t>
            </a:r>
            <a:endParaRPr sz="7200" b="0" i="0" u="none" strike="noStrike" cap="non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2225"/>
              </a:spcBef>
              <a:spcAft>
                <a:spcPts val="0"/>
              </a:spcAft>
              <a:buClr>
                <a:srgbClr val="F89921"/>
              </a:buClr>
              <a:buSzPct val="100000"/>
              <a:buFont typeface="Anton"/>
              <a:buNone/>
            </a:pPr>
            <a:r>
              <a:rPr lang="ru-RU" sz="6400" b="1" i="0" u="none" strike="noStrike" cap="none">
                <a:solidFill>
                  <a:srgbClr val="F89921"/>
                </a:solidFill>
                <a:latin typeface="Anton"/>
                <a:ea typeface="Anton"/>
                <a:cs typeface="Anton"/>
                <a:sym typeface="Anton"/>
              </a:rPr>
              <a:t>6-9 сентября 2023</a:t>
            </a:r>
            <a:endParaRPr sz="6400" b="0" i="0" u="none" strike="noStrike" cap="none">
              <a:solidFill>
                <a:srgbClr val="F8992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811739" y="664746"/>
            <a:ext cx="1424521" cy="111517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123886" y="529388"/>
            <a:ext cx="1256375" cy="12505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 t="34992" b="35901"/>
          <a:stretch/>
        </p:blipFill>
        <p:spPr>
          <a:xfrm>
            <a:off x="346251" y="5951929"/>
            <a:ext cx="1982421" cy="57702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9231289" y="4334756"/>
            <a:ext cx="2637667" cy="219419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7">
            <a:alphaModFix/>
          </a:blip>
          <a:srcRect l="33483" r="34524"/>
          <a:stretch/>
        </p:blipFill>
        <p:spPr>
          <a:xfrm>
            <a:off x="346251" y="2930954"/>
            <a:ext cx="349865" cy="1093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8">
            <a:alphaModFix/>
          </a:blip>
          <a:srcRect t="20238" b="24108"/>
          <a:stretch/>
        </p:blipFill>
        <p:spPr>
          <a:xfrm>
            <a:off x="10947145" y="2930954"/>
            <a:ext cx="921811" cy="51302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/>
          <p:nvPr/>
        </p:nvSpPr>
        <p:spPr>
          <a:xfrm>
            <a:off x="2915728" y="4334755"/>
            <a:ext cx="619376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330B89"/>
                </a:solidFill>
                <a:latin typeface="+mn-lt"/>
                <a:ea typeface="Anton"/>
                <a:cs typeface="Anton"/>
                <a:sym typeface="Anton"/>
              </a:rPr>
              <a:t>Блох Мария Евгеньевна – к.м.н., психотерапевт </a:t>
            </a:r>
            <a:r>
              <a:rPr lang="ru-RU" sz="1800" dirty="0" err="1">
                <a:solidFill>
                  <a:srgbClr val="330B89"/>
                </a:solidFill>
                <a:latin typeface="+mn-lt"/>
                <a:ea typeface="Anton"/>
                <a:cs typeface="Anton"/>
                <a:sym typeface="Anton"/>
              </a:rPr>
              <a:t>НИИАГиР</a:t>
            </a:r>
            <a:r>
              <a:rPr lang="ru-RU" sz="1800" dirty="0">
                <a:solidFill>
                  <a:srgbClr val="330B89"/>
                </a:solidFill>
                <a:latin typeface="+mn-lt"/>
                <a:ea typeface="Anton"/>
                <a:cs typeface="Anton"/>
                <a:sym typeface="Anton"/>
              </a:rPr>
              <a:t> имени </a:t>
            </a:r>
            <a:r>
              <a:rPr lang="ru-RU" sz="1800" dirty="0" err="1">
                <a:solidFill>
                  <a:srgbClr val="330B89"/>
                </a:solidFill>
                <a:latin typeface="+mn-lt"/>
                <a:ea typeface="Anton"/>
                <a:cs typeface="Anton"/>
                <a:sym typeface="Anton"/>
              </a:rPr>
              <a:t>Д.О.Отта</a:t>
            </a:r>
            <a:r>
              <a:rPr lang="ru-RU" sz="1800" dirty="0">
                <a:solidFill>
                  <a:srgbClr val="330B89"/>
                </a:solidFill>
                <a:latin typeface="+mn-lt"/>
                <a:ea typeface="Anton"/>
                <a:cs typeface="Anton"/>
                <a:sym typeface="Anton"/>
              </a:rPr>
              <a:t>, доцент кафедры психического здоровья и раннего сопровождения детей и родителей СПбГУ</a:t>
            </a:r>
            <a:endParaRPr sz="1800" dirty="0">
              <a:solidFill>
                <a:srgbClr val="330B89"/>
              </a:solidFill>
              <a:latin typeface="+mn-lt"/>
              <a:ea typeface="Anton"/>
              <a:cs typeface="Anton"/>
              <a:sym typeface="Anto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4403558" y="4199021"/>
            <a:ext cx="3392905" cy="0"/>
          </a:xfrm>
          <a:prstGeom prst="straightConnector1">
            <a:avLst/>
          </a:prstGeom>
          <a:noFill/>
          <a:ln w="9525" cap="flat" cmpd="sng">
            <a:solidFill>
              <a:srgbClr val="E5401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4686" y="776046"/>
            <a:ext cx="9809714" cy="473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225942" y="882148"/>
            <a:ext cx="9442058" cy="776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ru-RU" sz="4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РАЗДЕЛ</a:t>
            </a:r>
            <a:endParaRPr sz="40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462708" y="385590"/>
            <a:ext cx="11027677" cy="553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indent="0">
              <a:buNone/>
            </a:pPr>
            <a:r>
              <a:rPr lang="ru-RU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сследование (в рамках гранта РФФИ</a:t>
            </a:r>
            <a:r>
              <a:rPr lang="ru-RU" sz="2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+mn-lt"/>
              </a:rPr>
              <a:t>Динамика и взаимосвязь отношения к ребенку и социально-психологических характеристик женщин с ЭКО до и после рождения ребенка»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№ 20-013-00859А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  <a:sym typeface="Anton"/>
              </a:rPr>
              <a:t> </a:t>
            </a:r>
            <a:r>
              <a:rPr lang="ru-RU" sz="2000" i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2019-2022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 имеет </a:t>
            </a:r>
            <a:r>
              <a:rPr lang="ru-RU" sz="20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лонгитюдныи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̆ характер и</a:t>
            </a:r>
            <a:r>
              <a:rPr lang="ru-RU" sz="2000" b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проводилось </a:t>
            </a:r>
            <a:r>
              <a:rPr lang="ru-RU" sz="20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во время беременности и спустя 4-9 месяцев после рождения ребенка. 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 весь период проекта проведено обследование 382 женщин по 14 методам, в т.ч.:</a:t>
            </a:r>
            <a:endParaRPr lang="ru-RU" sz="20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Семантическии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̆ дифференциал с использованием понятий «Мой ребенок», «Я как мать», «Мои отношения с матерью в детстве» (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Osgood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1969, Шмелев, 1983)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«Родительские оценки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детеи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̆» (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Ланцбург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М.Е., Дудина А.А., 2014).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Шкала психологического функционирования (ASR/18-59;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Achenbach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.,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Rescorla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., 2003, в адаптации Е.Р.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Слободскои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̆)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Биографическии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̆ опросник (BIV;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Jager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Lischer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1976;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Чикер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В.А, 2002)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Социально-демографические данные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Акушерско-гинекологические данные (информация о типе зачатия, о количестве попыток ЭКО, общем состоянии здоровья, заболеваниях, сопутствующих беременности, пр.)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Шкала оценки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пренатальнои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̆ и постнатальной привязанности (</a:t>
            </a:r>
            <a:r>
              <a:rPr lang="en-US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Condon J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., 1993, 1998)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Тест отношений </a:t>
            </a:r>
            <a:r>
              <a:rPr lang="ru-RU" sz="18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беременнои</a:t>
            </a:r>
            <a:r>
              <a:rPr lang="ru-RU" sz="18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̆ (ТОБ, Добряков И.В., 2010) </a:t>
            </a:r>
            <a:endParaRPr lang="ru-RU" sz="2000" i="1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на 1 этапе – 58 женщин, использовавших ЭКО, 133 женщины </a:t>
            </a:r>
            <a:r>
              <a:rPr lang="ru-RU" sz="2000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контрольнои</a:t>
            </a:r>
            <a:r>
              <a:rPr lang="ru-RU" sz="20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̆ группы, зачавшие естественным путем (ЕСБ), на 2 этапе 26 и 46 женщин соответственно.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330B89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4686" y="776046"/>
            <a:ext cx="9809714" cy="473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0" y="-1448973"/>
            <a:ext cx="12192000" cy="6858000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225942" y="882148"/>
            <a:ext cx="9442058" cy="776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ru-RU" sz="4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РАЗДЕЛ</a:t>
            </a:r>
            <a:endParaRPr sz="40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558097" y="494883"/>
            <a:ext cx="11075805" cy="551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+mn-lt"/>
                <a:ea typeface="Calibri" panose="020F0502020204030204" pitchFamily="34" charset="0"/>
              </a:rPr>
              <a:t>СОСТАВ ИССЛЕДОВАТЕЛЬСКОЙ ГРУППЫ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+mn-lt"/>
                <a:ea typeface="Calibri" panose="020F0502020204030204" pitchFamily="34" charset="0"/>
              </a:rPr>
              <a:t>Аникина Варвара Олеговна,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канд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пс.н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., доцент СПбГУ</a:t>
            </a:r>
            <a:endParaRPr lang="ru-RU" sz="2000" b="1" dirty="0"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+mn-lt"/>
                <a:ea typeface="Calibri" panose="020F0502020204030204" pitchFamily="34" charset="0"/>
              </a:rPr>
              <a:t>Блох Мария Евгеньевна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канд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мед.н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., доцент СПбГУ, психотерапевт, перинатальный психолог, НИИ Акушерства, Гинекологии и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Репродуктологии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и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м. Д.О.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Отта</a:t>
            </a:r>
            <a:endParaRPr lang="ru-RU" sz="2000" dirty="0">
              <a:effectLst/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>
                <a:effectLst/>
                <a:latin typeface="+mn-lt"/>
                <a:ea typeface="Calibri" panose="020F0502020204030204" pitchFamily="34" charset="0"/>
              </a:rPr>
              <a:t>Савенышева</a:t>
            </a:r>
            <a:r>
              <a:rPr lang="ru-RU" sz="2000" b="1" dirty="0">
                <a:effectLst/>
                <a:latin typeface="+mn-lt"/>
                <a:ea typeface="Calibri" panose="020F0502020204030204" pitchFamily="34" charset="0"/>
              </a:rPr>
              <a:t> Светлана Станиславовна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канд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пс.н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., доцент СПбГУ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+mn-lt"/>
                <a:ea typeface="Calibri" panose="020F0502020204030204" pitchFamily="34" charset="0"/>
              </a:rPr>
              <a:t>Грандилевская Ирина Владимировна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, </a:t>
            </a:r>
            <a:r>
              <a:rPr lang="ru-RU" sz="2000" dirty="0" err="1">
                <a:latin typeface="+mn-lt"/>
                <a:ea typeface="Calibri" panose="020F0502020204030204" pitchFamily="34" charset="0"/>
              </a:rPr>
              <a:t>канд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+mn-lt"/>
                <a:ea typeface="Calibri" panose="020F0502020204030204" pitchFamily="34" charset="0"/>
              </a:rPr>
              <a:t>пс.н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., доцент 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СПбГУ</a:t>
            </a:r>
            <a:endParaRPr lang="ru-RU" sz="2000" dirty="0"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>
                <a:latin typeface="+mn-lt"/>
                <a:ea typeface="Calibri" panose="020F0502020204030204" pitchFamily="34" charset="0"/>
              </a:rPr>
              <a:t>Аринцина</a:t>
            </a:r>
            <a:r>
              <a:rPr lang="ru-RU" sz="2000" b="1" dirty="0">
                <a:latin typeface="+mn-lt"/>
                <a:ea typeface="Calibri" panose="020F0502020204030204" pitchFamily="34" charset="0"/>
              </a:rPr>
              <a:t> Ирина Александровна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, </a:t>
            </a:r>
            <a:r>
              <a:rPr lang="ru-RU" sz="2000" dirty="0" err="1">
                <a:latin typeface="+mn-lt"/>
                <a:ea typeface="Calibri" panose="020F0502020204030204" pitchFamily="34" charset="0"/>
              </a:rPr>
              <a:t>канд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+mn-lt"/>
                <a:ea typeface="Calibri" panose="020F0502020204030204" pitchFamily="34" charset="0"/>
              </a:rPr>
              <a:t>пс.н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., доцент СПбГУ,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+mn-lt"/>
                <a:ea typeface="Calibri" panose="020F0502020204030204" pitchFamily="34" charset="0"/>
              </a:rPr>
              <a:t>Шабалина Екатерина Владимировна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, </a:t>
            </a:r>
            <a:r>
              <a:rPr lang="ru-RU" sz="2000" dirty="0" err="1">
                <a:latin typeface="+mn-lt"/>
                <a:ea typeface="Calibri" panose="020F0502020204030204" pitchFamily="34" charset="0"/>
              </a:rPr>
              <a:t>ст.преподаватель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 СПбГУ, клинический психолог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+mn-lt"/>
                <a:ea typeface="Calibri" panose="020F0502020204030204" pitchFamily="34" charset="0"/>
              </a:rPr>
              <a:t>Хомутовская  Наталья Николаевна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, магистр психологии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+mn-lt"/>
                <a:ea typeface="Calibri" panose="020F0502020204030204" pitchFamily="34" charset="0"/>
              </a:rPr>
              <a:t>Плешкова Наталья Леонидовна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канд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+mn-lt"/>
                <a:ea typeface="Calibri" panose="020F0502020204030204" pitchFamily="34" charset="0"/>
              </a:rPr>
              <a:t>пс.н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., клинический психолог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+mn-lt"/>
                <a:ea typeface="Calibri" panose="020F0502020204030204" pitchFamily="34" charset="0"/>
              </a:rPr>
              <a:t>Около 20 студентов факультета психологии СПбГУ</a:t>
            </a:r>
            <a:endParaRPr lang="ru-RU" sz="2000" dirty="0"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330B89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4686" y="776046"/>
            <a:ext cx="9809714" cy="473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225942" y="882148"/>
            <a:ext cx="9442058" cy="776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ru-RU" sz="4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РАЗДЕЛ</a:t>
            </a:r>
            <a:endParaRPr sz="40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724619" y="1764296"/>
            <a:ext cx="10765766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Для изучения субъективного восприятия отношения с родителями в детстве, некоторых аспектов окружающей среды и личности испытуемых был использован Биографический опросник (BIV,</a:t>
            </a:r>
            <a:r>
              <a:rPr lang="de-DE" sz="2000" i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DE" sz="2000" i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Bottscher</a:t>
            </a:r>
            <a:r>
              <a:rPr lang="de-DE" sz="2000" i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Jager, </a:t>
            </a:r>
            <a:r>
              <a:rPr lang="de-DE" sz="2000" i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Lischer</a:t>
            </a:r>
            <a:r>
              <a:rPr lang="de-DE" sz="2000" i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000" i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1976)</a:t>
            </a:r>
            <a:endParaRPr lang="ru-RU" sz="2000" i="1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ШКАЛЫ ОПРОСНИКА:</a:t>
            </a:r>
            <a:endParaRPr lang="ru-RU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СЕМЬЯ - субъективное описание семейной ситуации в детстве, взаимодействия с родителями, отношения семьи к окружающим</a:t>
            </a:r>
            <a:r>
              <a:rPr lang="ru-RU" sz="1800" dirty="0">
                <a:effectLst/>
                <a:latin typeface="+mn-lt"/>
              </a:rPr>
              <a:t>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СИЛА «Я» - уверенность в себе, способность до­биться своего</a:t>
            </a:r>
            <a:r>
              <a:rPr lang="ru-RU" sz="1800" dirty="0">
                <a:effectLst/>
                <a:latin typeface="+mn-lt"/>
              </a:rPr>
              <a:t> </a:t>
            </a:r>
            <a:endParaRPr lang="ru-RU" sz="1800" dirty="0">
              <a:latin typeface="+mn-l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СОЦИУМ –адаптация в межличностном и социальном взаимодействии</a:t>
            </a:r>
            <a:r>
              <a:rPr lang="ru-RU" sz="1800" dirty="0">
                <a:effectLst/>
                <a:latin typeface="+mn-lt"/>
              </a:rPr>
              <a:t>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ВОСПИТАНИЕ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субъктивное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восприятие воспитательного воздействия родителей</a:t>
            </a:r>
            <a:r>
              <a:rPr lang="ru-RU" sz="1800" dirty="0">
                <a:effectLst/>
                <a:latin typeface="+mn-lt"/>
              </a:rPr>
              <a:t> </a:t>
            </a:r>
            <a:endParaRPr lang="ru-RU" sz="1800" dirty="0">
              <a:latin typeface="+mn-lt"/>
            </a:endParaRPr>
          </a:p>
          <a:p>
            <a:r>
              <a:rPr lang="ru-RU" sz="1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НЕЙРОТИЗМ.</a:t>
            </a:r>
          </a:p>
          <a:p>
            <a:r>
              <a:rPr lang="ru-RU" sz="1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СОЦИАЛЬНАЯ АКТИВНОСТЬ – способность устанавливать и поддержи­вать социальные контакты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СОМАТИЗАЦИЯ - предрасположенность к соматическим наруше­ниям, склонность реагировать соматически на стрессовые нагрузки</a:t>
            </a:r>
            <a:r>
              <a:rPr lang="ru-RU" sz="1800" dirty="0">
                <a:effectLst/>
                <a:latin typeface="+mn-lt"/>
              </a:rPr>
              <a:t>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ЭКСТРАВЕРСИЯ</a:t>
            </a:r>
            <a:r>
              <a:rPr lang="ru-RU" sz="1800" dirty="0">
                <a:effectLst/>
                <a:latin typeface="+mn-lt"/>
              </a:rPr>
              <a:t> </a:t>
            </a:r>
            <a:endParaRPr sz="1800" dirty="0">
              <a:solidFill>
                <a:srgbClr val="330B89"/>
              </a:solidFill>
              <a:latin typeface="+mn-lt"/>
              <a:ea typeface="Anton"/>
              <a:cs typeface="Anton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26826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34CE9-ED82-D10B-7E58-8E2A5303F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+mj-lt"/>
              </a:rPr>
              <a:t>Сравнения групп ЕСБ и ЭКО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ABB1B32-6FB5-8088-E0E6-AB1F7A62EF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587383"/>
              </p:ext>
            </p:extLst>
          </p:nvPr>
        </p:nvGraphicFramePr>
        <p:xfrm>
          <a:off x="609600" y="2032000"/>
          <a:ext cx="5486400" cy="409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706D4B4-519D-CE47-B027-BA374EA7DF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044964"/>
              </p:ext>
            </p:extLst>
          </p:nvPr>
        </p:nvGraphicFramePr>
        <p:xfrm>
          <a:off x="6445405" y="2032000"/>
          <a:ext cx="5397190" cy="409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19133FC2-1A5B-CD49-C250-7DCF611239B6}"/>
                  </a:ext>
                </a:extLst>
              </p14:cNvPr>
              <p14:cNvContentPartPr/>
              <p14:nvPr/>
            </p14:nvContentPartPr>
            <p14:xfrm>
              <a:off x="6849616" y="2312191"/>
              <a:ext cx="254160" cy="20052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19133FC2-1A5B-CD49-C250-7DCF611239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40616" y="2303551"/>
                <a:ext cx="2718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CDBBAEB9-87CA-B911-D1B9-1830E23AC15E}"/>
                  </a:ext>
                </a:extLst>
              </p14:cNvPr>
              <p14:cNvContentPartPr/>
              <p14:nvPr/>
            </p14:nvContentPartPr>
            <p14:xfrm>
              <a:off x="8795776" y="2436751"/>
              <a:ext cx="324720" cy="2001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CDBBAEB9-87CA-B911-D1B9-1830E23AC15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86776" y="2428111"/>
                <a:ext cx="34236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5421D06A-68C5-606C-18E0-897FF64AB708}"/>
                  </a:ext>
                </a:extLst>
              </p14:cNvPr>
              <p14:cNvContentPartPr/>
              <p14:nvPr/>
            </p14:nvContentPartPr>
            <p14:xfrm>
              <a:off x="11386696" y="2415151"/>
              <a:ext cx="205560" cy="3841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5421D06A-68C5-606C-18E0-897FF64AB7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77696" y="2406151"/>
                <a:ext cx="223200" cy="40176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Google Shape;115;p3">
            <a:extLst>
              <a:ext uri="{FF2B5EF4-FFF2-40B4-BE49-F238E27FC236}">
                <a16:creationId xmlns:a16="http://schemas.microsoft.com/office/drawing/2014/main" id="{E9F23FEC-B06A-40CB-BBBC-183696F50B1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t="17104" b="18839"/>
          <a:stretch/>
        </p:blipFill>
        <p:spPr>
          <a:xfrm>
            <a:off x="10874688" y="179388"/>
            <a:ext cx="1157767" cy="741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7;p3">
            <a:extLst>
              <a:ext uri="{FF2B5EF4-FFF2-40B4-BE49-F238E27FC236}">
                <a16:creationId xmlns:a16="http://schemas.microsoft.com/office/drawing/2014/main" id="{5A05C4C0-A308-5F79-F6B9-02C6CC859FD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28275" r="26485"/>
          <a:stretch/>
        </p:blipFill>
        <p:spPr>
          <a:xfrm>
            <a:off x="172244" y="5867400"/>
            <a:ext cx="391897" cy="86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6;p3">
            <a:extLst>
              <a:ext uri="{FF2B5EF4-FFF2-40B4-BE49-F238E27FC236}">
                <a16:creationId xmlns:a16="http://schemas.microsoft.com/office/drawing/2014/main" id="{7E33DFA0-63FC-DCAA-8515-F039385FCFDC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t="32931" b="34138"/>
          <a:stretch/>
        </p:blipFill>
        <p:spPr>
          <a:xfrm>
            <a:off x="9904882" y="6094947"/>
            <a:ext cx="1939612" cy="63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14;p3">
            <a:extLst>
              <a:ext uri="{FF2B5EF4-FFF2-40B4-BE49-F238E27FC236}">
                <a16:creationId xmlns:a16="http://schemas.microsoft.com/office/drawing/2014/main" id="{B944D22D-E8F8-DB42-194E-6D42D6A0B13D}"/>
              </a:ext>
            </a:extLst>
          </p:cNvPr>
          <p:cNvSpPr/>
          <p:nvPr/>
        </p:nvSpPr>
        <p:spPr>
          <a:xfrm>
            <a:off x="172244" y="180975"/>
            <a:ext cx="743493" cy="740032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421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C588A-A5E9-A7C2-35F0-1D95C04D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+mj-lt"/>
              </a:rPr>
              <a:t>Динамика показателей в группах </a:t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ЕСБ и ЭКО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42640B3-F9B7-7DAB-3201-81F70747B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651554"/>
              </p:ext>
            </p:extLst>
          </p:nvPr>
        </p:nvGraphicFramePr>
        <p:xfrm>
          <a:off x="609600" y="2032000"/>
          <a:ext cx="5486400" cy="4234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0841532-89FB-3492-742F-1105F2C772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553601"/>
              </p:ext>
            </p:extLst>
          </p:nvPr>
        </p:nvGraphicFramePr>
        <p:xfrm>
          <a:off x="6233533" y="2032001"/>
          <a:ext cx="5698272" cy="423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0E89B854-68E6-AE88-DA5E-B9ADB6313193}"/>
                  </a:ext>
                </a:extLst>
              </p14:cNvPr>
              <p14:cNvContentPartPr/>
              <p14:nvPr/>
            </p14:nvContentPartPr>
            <p14:xfrm>
              <a:off x="1140376" y="5686831"/>
              <a:ext cx="137880" cy="35640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0E89B854-68E6-AE88-DA5E-B9ADB63131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31736" y="5677831"/>
                <a:ext cx="15552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6F713ECC-7763-E079-9812-F8F5C316D139}"/>
                  </a:ext>
                </a:extLst>
              </p14:cNvPr>
              <p14:cNvContentPartPr/>
              <p14:nvPr/>
            </p14:nvContentPartPr>
            <p14:xfrm>
              <a:off x="3067456" y="5600431"/>
              <a:ext cx="175680" cy="3592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6F713ECC-7763-E079-9812-F8F5C316D13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8816" y="5591791"/>
                <a:ext cx="19332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A13586A2-E2CF-1694-45A7-1E2FDBD430A0}"/>
                  </a:ext>
                </a:extLst>
              </p14:cNvPr>
              <p14:cNvContentPartPr/>
              <p14:nvPr/>
            </p14:nvContentPartPr>
            <p14:xfrm>
              <a:off x="4305856" y="5570551"/>
              <a:ext cx="147240" cy="31860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A13586A2-E2CF-1694-45A7-1E2FDBD430A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97216" y="5561911"/>
                <a:ext cx="164880" cy="3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31FAF7BB-BF2A-F443-063E-C650F77350DD}"/>
                  </a:ext>
                </a:extLst>
              </p14:cNvPr>
              <p14:cNvContentPartPr/>
              <p14:nvPr/>
            </p14:nvContentPartPr>
            <p14:xfrm>
              <a:off x="5025496" y="5674591"/>
              <a:ext cx="134280" cy="26748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31FAF7BB-BF2A-F443-063E-C650F77350D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16856" y="5665951"/>
                <a:ext cx="15192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55061EA9-0735-B0E3-D18F-19F856019014}"/>
                  </a:ext>
                </a:extLst>
              </p14:cNvPr>
              <p14:cNvContentPartPr/>
              <p14:nvPr/>
            </p14:nvContentPartPr>
            <p14:xfrm>
              <a:off x="6873376" y="5599351"/>
              <a:ext cx="120960" cy="42264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55061EA9-0735-B0E3-D18F-19F85601901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64376" y="5590711"/>
                <a:ext cx="138600" cy="44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215BCD0B-3F42-5ABD-40B9-51B0D21BBCB2}"/>
                  </a:ext>
                </a:extLst>
              </p14:cNvPr>
              <p14:cNvContentPartPr/>
              <p14:nvPr/>
            </p14:nvContentPartPr>
            <p14:xfrm>
              <a:off x="8801896" y="5578111"/>
              <a:ext cx="182880" cy="40752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215BCD0B-3F42-5ABD-40B9-51B0D21BBCB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93256" y="5569111"/>
                <a:ext cx="200520" cy="4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980B3E65-9623-1BA8-E3DD-BFBE0B818D48}"/>
                  </a:ext>
                </a:extLst>
              </p14:cNvPr>
              <p14:cNvContentPartPr/>
              <p14:nvPr/>
            </p14:nvContentPartPr>
            <p14:xfrm>
              <a:off x="11504416" y="5622031"/>
              <a:ext cx="144720" cy="40284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980B3E65-9623-1BA8-E3DD-BFBE0B818D4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495416" y="5613391"/>
                <a:ext cx="16236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C5EAC5B9-CEB4-6F8C-F3E2-911623B2761C}"/>
                  </a:ext>
                </a:extLst>
              </p14:cNvPr>
              <p14:cNvContentPartPr/>
              <p14:nvPr/>
            </p14:nvContentPartPr>
            <p14:xfrm>
              <a:off x="10875496" y="5924431"/>
              <a:ext cx="360" cy="36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C5EAC5B9-CEB4-6F8C-F3E2-911623B2761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866856" y="591579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436BBE18-6A25-C1FE-5473-D1FDA35C02B9}"/>
                  </a:ext>
                </a:extLst>
              </p14:cNvPr>
              <p14:cNvContentPartPr/>
              <p14:nvPr/>
            </p14:nvContentPartPr>
            <p14:xfrm>
              <a:off x="10835176" y="5598631"/>
              <a:ext cx="132840" cy="33408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436BBE18-6A25-C1FE-5473-D1FDA35C02B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826176" y="5589631"/>
                <a:ext cx="15048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A3A66090-799D-7916-17BC-626CB82E0653}"/>
                  </a:ext>
                </a:extLst>
              </p14:cNvPr>
              <p14:cNvContentPartPr/>
              <p14:nvPr/>
            </p14:nvContentPartPr>
            <p14:xfrm>
              <a:off x="5652061" y="1594660"/>
              <a:ext cx="360" cy="36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A3A66090-799D-7916-17BC-626CB82E065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43061" y="158602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F258026-7C2C-D2D5-5822-3AA1C4F13032}"/>
              </a:ext>
            </a:extLst>
          </p:cNvPr>
          <p:cNvGrpSpPr/>
          <p:nvPr/>
        </p:nvGrpSpPr>
        <p:grpSpPr>
          <a:xfrm>
            <a:off x="5462701" y="1724980"/>
            <a:ext cx="360" cy="360"/>
            <a:chOff x="5462701" y="172498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FA78F459-1267-1159-8905-A2C20AF52771}"/>
                    </a:ext>
                  </a:extLst>
                </p14:cNvPr>
                <p14:cNvContentPartPr/>
                <p14:nvPr/>
              </p14:nvContentPartPr>
              <p14:xfrm>
                <a:off x="5462701" y="1724980"/>
                <a:ext cx="360" cy="36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FA78F459-1267-1159-8905-A2C20AF5277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53701" y="17163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1" name="Рукописный ввод 20">
                  <a:extLst>
                    <a:ext uri="{FF2B5EF4-FFF2-40B4-BE49-F238E27FC236}">
                      <a16:creationId xmlns:a16="http://schemas.microsoft.com/office/drawing/2014/main" id="{87A705A4-6DF6-8198-9B8D-D16C9B331E4C}"/>
                    </a:ext>
                  </a:extLst>
                </p14:cNvPr>
                <p14:cNvContentPartPr/>
                <p14:nvPr/>
              </p14:nvContentPartPr>
              <p14:xfrm>
                <a:off x="5462701" y="1724980"/>
                <a:ext cx="360" cy="360"/>
              </p14:xfrm>
            </p:contentPart>
          </mc:Choice>
          <mc:Fallback xmlns="">
            <p:pic>
              <p:nvPicPr>
                <p:cNvPr id="21" name="Рукописный ввод 20">
                  <a:extLst>
                    <a:ext uri="{FF2B5EF4-FFF2-40B4-BE49-F238E27FC236}">
                      <a16:creationId xmlns:a16="http://schemas.microsoft.com/office/drawing/2014/main" id="{87A705A4-6DF6-8198-9B8D-D16C9B331E4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53701" y="17163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F53434F2-311D-0676-24FF-BE7AAE3F9C8F}"/>
                  </a:ext>
                </a:extLst>
              </p14:cNvPr>
              <p14:cNvContentPartPr/>
              <p14:nvPr/>
            </p14:nvContentPartPr>
            <p14:xfrm>
              <a:off x="5329141" y="1620940"/>
              <a:ext cx="360" cy="36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F53434F2-311D-0676-24FF-BE7AAE3F9C8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320141" y="161194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Google Shape;114;p3">
            <a:extLst>
              <a:ext uri="{FF2B5EF4-FFF2-40B4-BE49-F238E27FC236}">
                <a16:creationId xmlns:a16="http://schemas.microsoft.com/office/drawing/2014/main" id="{59F9F423-F224-8EDD-B115-8656C9BD243D}"/>
              </a:ext>
            </a:extLst>
          </p:cNvPr>
          <p:cNvSpPr/>
          <p:nvPr/>
        </p:nvSpPr>
        <p:spPr>
          <a:xfrm>
            <a:off x="172244" y="180975"/>
            <a:ext cx="743493" cy="740032"/>
          </a:xfrm>
          <a:prstGeom prst="rect">
            <a:avLst/>
          </a:prstGeom>
          <a:blipFill rotWithShape="1">
            <a:blip r:embed="rId2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15;p3">
            <a:extLst>
              <a:ext uri="{FF2B5EF4-FFF2-40B4-BE49-F238E27FC236}">
                <a16:creationId xmlns:a16="http://schemas.microsoft.com/office/drawing/2014/main" id="{576381E9-1D23-DF37-E3B9-7CF7B8D95845}"/>
              </a:ext>
            </a:extLst>
          </p:cNvPr>
          <p:cNvPicPr preferRelativeResize="0"/>
          <p:nvPr/>
        </p:nvPicPr>
        <p:blipFill rotWithShape="1">
          <a:blip r:embed="rId28">
            <a:alphaModFix/>
          </a:blip>
          <a:srcRect t="17104" b="18839"/>
          <a:stretch/>
        </p:blipFill>
        <p:spPr>
          <a:xfrm>
            <a:off x="10874688" y="179388"/>
            <a:ext cx="1157767" cy="741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911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EDAD5C-D30A-9C4D-E8C4-0B85E272A2E6}"/>
              </a:ext>
            </a:extLst>
          </p:cNvPr>
          <p:cNvSpPr/>
          <p:nvPr/>
        </p:nvSpPr>
        <p:spPr>
          <a:xfrm>
            <a:off x="1344058" y="1630496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Сила 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975C4E-11CE-26F0-3236-790FFAF4527F}"/>
              </a:ext>
            </a:extLst>
          </p:cNvPr>
          <p:cNvSpPr/>
          <p:nvPr/>
        </p:nvSpPr>
        <p:spPr>
          <a:xfrm>
            <a:off x="4010141" y="539827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Идеал </a:t>
            </a:r>
            <a:r>
              <a:rPr lang="ru-RU" dirty="0" err="1"/>
              <a:t>представл</a:t>
            </a:r>
            <a:r>
              <a:rPr lang="ru-RU" dirty="0"/>
              <a:t> о </a:t>
            </a:r>
            <a:r>
              <a:rPr lang="ru-RU" dirty="0" err="1"/>
              <a:t>реб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7FC6E6-B524-6BF5-D700-7783CA3DAB91}"/>
              </a:ext>
            </a:extLst>
          </p:cNvPr>
          <p:cNvSpPr/>
          <p:nvPr/>
        </p:nvSpPr>
        <p:spPr>
          <a:xfrm>
            <a:off x="4010141" y="1883885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Готовн</a:t>
            </a:r>
            <a:r>
              <a:rPr lang="ru-RU" dirty="0"/>
              <a:t> к материнству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49596-E344-2EBB-8821-C0BB8F5A36F4}"/>
              </a:ext>
            </a:extLst>
          </p:cNvPr>
          <p:cNvSpPr/>
          <p:nvPr/>
        </p:nvSpPr>
        <p:spPr>
          <a:xfrm>
            <a:off x="4010141" y="3266503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Эмоц</a:t>
            </a:r>
            <a:r>
              <a:rPr lang="ru-RU" dirty="0"/>
              <a:t> </a:t>
            </a:r>
            <a:r>
              <a:rPr lang="ru-RU" dirty="0" err="1"/>
              <a:t>отн</a:t>
            </a:r>
            <a:r>
              <a:rPr lang="ru-RU" dirty="0"/>
              <a:t> с супругом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5036A7-9AF7-CAE8-B7E2-0DC866BA35C2}"/>
              </a:ext>
            </a:extLst>
          </p:cNvPr>
          <p:cNvSpPr/>
          <p:nvPr/>
        </p:nvSpPr>
        <p:spPr>
          <a:xfrm>
            <a:off x="1355076" y="3696161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социум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16C3A2B-C84C-BA94-5556-A8F5A728D3EA}"/>
              </a:ext>
            </a:extLst>
          </p:cNvPr>
          <p:cNvSpPr/>
          <p:nvPr/>
        </p:nvSpPr>
        <p:spPr>
          <a:xfrm>
            <a:off x="2148290" y="5078776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нейротизм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15D504D-7329-0500-1345-8092651715A8}"/>
              </a:ext>
            </a:extLst>
          </p:cNvPr>
          <p:cNvSpPr/>
          <p:nvPr/>
        </p:nvSpPr>
        <p:spPr>
          <a:xfrm>
            <a:off x="6808425" y="1272448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DE8E42-9ED8-82A2-3944-1D72144B1C9D}"/>
              </a:ext>
            </a:extLst>
          </p:cNvPr>
          <p:cNvSpPr/>
          <p:nvPr/>
        </p:nvSpPr>
        <p:spPr>
          <a:xfrm>
            <a:off x="6676224" y="2644048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воспитание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D0665D-2468-E5FA-EB10-25813B0123E6}"/>
              </a:ext>
            </a:extLst>
          </p:cNvPr>
          <p:cNvSpPr/>
          <p:nvPr/>
        </p:nvSpPr>
        <p:spPr>
          <a:xfrm>
            <a:off x="9221118" y="716096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Предст</a:t>
            </a:r>
            <a:r>
              <a:rPr lang="ru-RU" dirty="0"/>
              <a:t> о </a:t>
            </a:r>
            <a:r>
              <a:rPr lang="ru-RU" dirty="0" err="1"/>
              <a:t>реб</a:t>
            </a:r>
            <a:r>
              <a:rPr lang="ru-RU" dirty="0"/>
              <a:t> в настоящем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B689E4-8833-4731-3497-3F85C0B83C9E}"/>
              </a:ext>
            </a:extLst>
          </p:cNvPr>
          <p:cNvSpPr/>
          <p:nvPr/>
        </p:nvSpPr>
        <p:spPr>
          <a:xfrm>
            <a:off x="4803355" y="4671152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Тревожный ПКГД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358977A-B700-433B-4C8F-AA9DBD3DB951}"/>
              </a:ext>
            </a:extLst>
          </p:cNvPr>
          <p:cNvSpPr/>
          <p:nvPr/>
        </p:nvSpPr>
        <p:spPr>
          <a:xfrm>
            <a:off x="6808425" y="4186414"/>
            <a:ext cx="1586428" cy="473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агрессивность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C5BFB2-FBA1-5F2B-19E9-5CD20D340A84}"/>
              </a:ext>
            </a:extLst>
          </p:cNvPr>
          <p:cNvSpPr/>
          <p:nvPr/>
        </p:nvSpPr>
        <p:spPr>
          <a:xfrm>
            <a:off x="6918593" y="4899752"/>
            <a:ext cx="158642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СДВГ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529AA85-A072-7B03-9C2C-1D144D545A3D}"/>
              </a:ext>
            </a:extLst>
          </p:cNvPr>
          <p:cNvSpPr/>
          <p:nvPr/>
        </p:nvSpPr>
        <p:spPr>
          <a:xfrm>
            <a:off x="6918593" y="5571783"/>
            <a:ext cx="158642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DSM</a:t>
            </a:r>
            <a:r>
              <a:rPr lang="ru-RU" dirty="0"/>
              <a:t> </a:t>
            </a:r>
            <a:r>
              <a:rPr lang="ru-RU" dirty="0" err="1"/>
              <a:t>ассоц</a:t>
            </a:r>
            <a:r>
              <a:rPr lang="ru-RU" dirty="0"/>
              <a:t> </a:t>
            </a:r>
            <a:r>
              <a:rPr lang="ru-RU" dirty="0" err="1"/>
              <a:t>трев</a:t>
            </a:r>
            <a:r>
              <a:rPr lang="ru-RU" dirty="0"/>
              <a:t> р-</a:t>
            </a:r>
            <a:r>
              <a:rPr lang="ru-RU" dirty="0" err="1"/>
              <a:t>ва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CEC486F-D5E5-D768-8339-B367AFAFD755}"/>
              </a:ext>
            </a:extLst>
          </p:cNvPr>
          <p:cNvSpPr/>
          <p:nvPr/>
        </p:nvSpPr>
        <p:spPr>
          <a:xfrm>
            <a:off x="4770304" y="6053770"/>
            <a:ext cx="158642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назойливость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DDD1496-4E4B-105C-8DF9-FD65B0AF843C}"/>
              </a:ext>
            </a:extLst>
          </p:cNvPr>
          <p:cNvSpPr/>
          <p:nvPr/>
        </p:nvSpPr>
        <p:spPr>
          <a:xfrm>
            <a:off x="6918593" y="6271352"/>
            <a:ext cx="158642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DSM</a:t>
            </a:r>
            <a:r>
              <a:rPr lang="ru-RU" dirty="0"/>
              <a:t> </a:t>
            </a:r>
            <a:r>
              <a:rPr lang="ru-RU" dirty="0" err="1"/>
              <a:t>ассоц</a:t>
            </a:r>
            <a:r>
              <a:rPr lang="ru-RU" dirty="0"/>
              <a:t> </a:t>
            </a:r>
            <a:r>
              <a:rPr lang="ru-RU" dirty="0" err="1"/>
              <a:t>депресс</a:t>
            </a:r>
            <a:r>
              <a:rPr lang="ru-RU" dirty="0"/>
              <a:t> р-</a:t>
            </a:r>
            <a:r>
              <a:rPr lang="ru-RU" dirty="0" err="1"/>
              <a:t>ва</a:t>
            </a:r>
            <a:endParaRPr lang="ru-RU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F5E9C73-0F2E-5B02-A56C-C059D536A8A5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3734718" y="5132309"/>
            <a:ext cx="1068637" cy="403667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FF4E6E5-1CFC-1454-BE9D-52235BEE490F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6389783" y="4423277"/>
            <a:ext cx="418642" cy="34014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6C108A0-569E-17C7-F6CC-DDB1EC07726C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6389783" y="5128352"/>
            <a:ext cx="528810" cy="3957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094105A-AC9D-AC15-A73A-98533EA87041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6389783" y="5458178"/>
            <a:ext cx="528810" cy="342205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7EA7787-28D6-7175-6C30-7A3E83BAF65E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6356732" y="5577638"/>
            <a:ext cx="561861" cy="92231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BBC2DEC-FE56-877C-0F68-D5E8A015C72C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2930486" y="997027"/>
            <a:ext cx="1079655" cy="1090669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7EE36A8D-B345-115E-A3B2-3660110D697C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>
            <a:off x="2930486" y="2087696"/>
            <a:ext cx="1079655" cy="253389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2D9C2439-9B17-AA64-B70E-85E400B7DABE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2941504" y="3101248"/>
            <a:ext cx="3734720" cy="101355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D93F8011-28EE-090D-5CA8-BF13302BB11E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2941504" y="2544896"/>
            <a:ext cx="1861851" cy="72160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D7F86B4-9FC9-B5CC-D65F-1904EAF3CC52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941504" y="2809303"/>
            <a:ext cx="1333041" cy="134405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686A2264-39DB-CB51-769D-BF7A867DE20C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8394853" y="1173296"/>
            <a:ext cx="826265" cy="55635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62E078C-B3C8-3BEF-542E-98A4BC1A0090}"/>
              </a:ext>
            </a:extLst>
          </p:cNvPr>
          <p:cNvCxnSpPr>
            <a:cxnSpLocks/>
            <a:stCxn id="8" idx="1"/>
            <a:endCxn id="5" idx="3"/>
          </p:cNvCxnSpPr>
          <p:nvPr/>
        </p:nvCxnSpPr>
        <p:spPr>
          <a:xfrm flipH="1">
            <a:off x="5596569" y="1729648"/>
            <a:ext cx="1211856" cy="199405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0273E249-5102-C559-BE7F-D3579D993E2C}"/>
              </a:ext>
            </a:extLst>
          </p:cNvPr>
          <p:cNvCxnSpPr>
            <a:cxnSpLocks/>
          </p:cNvCxnSpPr>
          <p:nvPr/>
        </p:nvCxnSpPr>
        <p:spPr>
          <a:xfrm>
            <a:off x="5592898" y="5600522"/>
            <a:ext cx="0" cy="42846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A2BED73-4C2D-00EE-6C40-C0BBF7D65B44}"/>
              </a:ext>
            </a:extLst>
          </p:cNvPr>
          <p:cNvSpPr txBox="1"/>
          <p:nvPr/>
        </p:nvSpPr>
        <p:spPr>
          <a:xfrm>
            <a:off x="9221118" y="3696161"/>
            <a:ext cx="320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Группа ЭКО </a:t>
            </a:r>
          </a:p>
          <a:p>
            <a:r>
              <a:rPr lang="ru-RU" sz="1800" dirty="0"/>
              <a:t>(во время беременности)</a:t>
            </a:r>
          </a:p>
        </p:txBody>
      </p:sp>
      <p:pic>
        <p:nvPicPr>
          <p:cNvPr id="63" name="Google Shape;238;p11">
            <a:extLst>
              <a:ext uri="{FF2B5EF4-FFF2-40B4-BE49-F238E27FC236}">
                <a16:creationId xmlns:a16="http://schemas.microsoft.com/office/drawing/2014/main" id="{0389FFBE-2D7F-CA3B-D86E-F41197A7F3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21677" y="4401610"/>
            <a:ext cx="1468672" cy="1227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371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EDAD5C-D30A-9C4D-E8C4-0B85E272A2E6}"/>
              </a:ext>
            </a:extLst>
          </p:cNvPr>
          <p:cNvSpPr/>
          <p:nvPr/>
        </p:nvSpPr>
        <p:spPr>
          <a:xfrm>
            <a:off x="1344058" y="1630496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Сила 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49596-E344-2EBB-8821-C0BB8F5A36F4}"/>
              </a:ext>
            </a:extLst>
          </p:cNvPr>
          <p:cNvSpPr/>
          <p:nvPr/>
        </p:nvSpPr>
        <p:spPr>
          <a:xfrm>
            <a:off x="8967736" y="2659021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Эмоц</a:t>
            </a:r>
            <a:r>
              <a:rPr lang="ru-RU" dirty="0"/>
              <a:t> </a:t>
            </a:r>
            <a:r>
              <a:rPr lang="ru-RU" dirty="0" err="1"/>
              <a:t>отн</a:t>
            </a:r>
            <a:r>
              <a:rPr lang="ru-RU" dirty="0"/>
              <a:t> с супругом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5036A7-9AF7-CAE8-B7E2-0DC866BA35C2}"/>
              </a:ext>
            </a:extLst>
          </p:cNvPr>
          <p:cNvSpPr/>
          <p:nvPr/>
        </p:nvSpPr>
        <p:spPr>
          <a:xfrm>
            <a:off x="9011796" y="4543778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социум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D0665D-2468-E5FA-EB10-25813B0123E6}"/>
              </a:ext>
            </a:extLst>
          </p:cNvPr>
          <p:cNvSpPr/>
          <p:nvPr/>
        </p:nvSpPr>
        <p:spPr>
          <a:xfrm>
            <a:off x="4010141" y="437924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Предст</a:t>
            </a:r>
            <a:r>
              <a:rPr lang="ru-RU" dirty="0"/>
              <a:t> о </a:t>
            </a:r>
            <a:r>
              <a:rPr lang="ru-RU" dirty="0" err="1"/>
              <a:t>реб</a:t>
            </a:r>
            <a:r>
              <a:rPr lang="ru-RU" dirty="0"/>
              <a:t> в настоящем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B689E4-8833-4731-3497-3F85C0B83C9E}"/>
              </a:ext>
            </a:extLst>
          </p:cNvPr>
          <p:cNvSpPr/>
          <p:nvPr/>
        </p:nvSpPr>
        <p:spPr>
          <a:xfrm>
            <a:off x="4032176" y="1794039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Тревожный ПКГД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F5E9C73-0F2E-5B02-A56C-C059D536A8A5}"/>
              </a:ext>
            </a:extLst>
          </p:cNvPr>
          <p:cNvCxnSpPr>
            <a:cxnSpLocks/>
            <a:stCxn id="2" idx="3"/>
            <a:endCxn id="11" idx="1"/>
          </p:cNvCxnSpPr>
          <p:nvPr/>
        </p:nvCxnSpPr>
        <p:spPr>
          <a:xfrm>
            <a:off x="2930486" y="2087696"/>
            <a:ext cx="1101690" cy="1675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BBC2DEC-FE56-877C-0F68-D5E8A015C72C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2930486" y="997027"/>
            <a:ext cx="1079655" cy="1090669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2D9C2439-9B17-AA64-B70E-85E400B7DABE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2930486" y="2486630"/>
            <a:ext cx="1112708" cy="143572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D7F86B4-9FC9-B5CC-D65F-1904EAF3CC52}"/>
              </a:ext>
            </a:extLst>
          </p:cNvPr>
          <p:cNvCxnSpPr>
            <a:cxnSpLocks/>
            <a:stCxn id="6" idx="0"/>
            <a:endCxn id="5" idx="2"/>
          </p:cNvCxnSpPr>
          <p:nvPr/>
        </p:nvCxnSpPr>
        <p:spPr>
          <a:xfrm flipH="1" flipV="1">
            <a:off x="9760950" y="3573421"/>
            <a:ext cx="44060" cy="97035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C0DB99C-D955-E2CA-FECC-C38521C573F7}"/>
              </a:ext>
            </a:extLst>
          </p:cNvPr>
          <p:cNvSpPr/>
          <p:nvPr/>
        </p:nvSpPr>
        <p:spPr>
          <a:xfrm>
            <a:off x="4043194" y="3461197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Эйфорический ПКГД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9FE1527-D48D-D9FD-B79F-E3929FB05370}"/>
              </a:ext>
            </a:extLst>
          </p:cNvPr>
          <p:cNvSpPr/>
          <p:nvPr/>
        </p:nvSpPr>
        <p:spPr>
          <a:xfrm>
            <a:off x="638974" y="3558448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Эмоц</a:t>
            </a:r>
            <a:r>
              <a:rPr lang="ru-RU" dirty="0"/>
              <a:t> компонент привязанности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99C48E5-8280-1C2D-46D0-8CF206EF3A63}"/>
              </a:ext>
            </a:extLst>
          </p:cNvPr>
          <p:cNvSpPr/>
          <p:nvPr/>
        </p:nvSpPr>
        <p:spPr>
          <a:xfrm>
            <a:off x="2386991" y="4878069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Повед</a:t>
            </a:r>
            <a:r>
              <a:rPr lang="ru-RU" dirty="0"/>
              <a:t> компонент привязанности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60DD992-EAB2-08CD-30F9-686EF96F57DB}"/>
              </a:ext>
            </a:extLst>
          </p:cNvPr>
          <p:cNvCxnSpPr>
            <a:cxnSpLocks/>
            <a:stCxn id="28" idx="0"/>
            <a:endCxn id="2" idx="2"/>
          </p:cNvCxnSpPr>
          <p:nvPr/>
        </p:nvCxnSpPr>
        <p:spPr>
          <a:xfrm flipV="1">
            <a:off x="1432188" y="2544896"/>
            <a:ext cx="705084" cy="101355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896C407-720A-1052-6AE1-F6115AD08B7C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2352102" y="2544896"/>
            <a:ext cx="828103" cy="233317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6EDD71F-CBFC-B0DD-239F-45827D3576AA}"/>
              </a:ext>
            </a:extLst>
          </p:cNvPr>
          <p:cNvSpPr txBox="1"/>
          <p:nvPr/>
        </p:nvSpPr>
        <p:spPr>
          <a:xfrm>
            <a:off x="6962660" y="895124"/>
            <a:ext cx="3657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Группа ЕСБ</a:t>
            </a:r>
          </a:p>
          <a:p>
            <a:r>
              <a:rPr lang="ru-RU" sz="1800" dirty="0"/>
              <a:t>(во время беременности)</a:t>
            </a:r>
          </a:p>
          <a:p>
            <a:endParaRPr lang="ru-RU" sz="1800" dirty="0"/>
          </a:p>
        </p:txBody>
      </p:sp>
      <p:pic>
        <p:nvPicPr>
          <p:cNvPr id="46" name="Google Shape;238;p11">
            <a:extLst>
              <a:ext uri="{FF2B5EF4-FFF2-40B4-BE49-F238E27FC236}">
                <a16:creationId xmlns:a16="http://schemas.microsoft.com/office/drawing/2014/main" id="{1B47DF72-AC91-FA66-B3E7-E18C498822C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30883" y="460994"/>
            <a:ext cx="1468672" cy="1227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66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EDAD5C-D30A-9C4D-E8C4-0B85E272A2E6}"/>
              </a:ext>
            </a:extLst>
          </p:cNvPr>
          <p:cNvSpPr/>
          <p:nvPr/>
        </p:nvSpPr>
        <p:spPr>
          <a:xfrm>
            <a:off x="413781" y="1145542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Сила 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49596-E344-2EBB-8821-C0BB8F5A36F4}"/>
              </a:ext>
            </a:extLst>
          </p:cNvPr>
          <p:cNvSpPr/>
          <p:nvPr/>
        </p:nvSpPr>
        <p:spPr>
          <a:xfrm>
            <a:off x="8967736" y="2659021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нейротизм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5036A7-9AF7-CAE8-B7E2-0DC866BA35C2}"/>
              </a:ext>
            </a:extLst>
          </p:cNvPr>
          <p:cNvSpPr/>
          <p:nvPr/>
        </p:nvSpPr>
        <p:spPr>
          <a:xfrm>
            <a:off x="5284425" y="729975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Соц</a:t>
            </a:r>
            <a:r>
              <a:rPr lang="ru-RU" dirty="0"/>
              <a:t> активность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D0665D-2468-E5FA-EB10-25813B0123E6}"/>
              </a:ext>
            </a:extLst>
          </p:cNvPr>
          <p:cNvSpPr/>
          <p:nvPr/>
        </p:nvSpPr>
        <p:spPr>
          <a:xfrm>
            <a:off x="2904783" y="616515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Предст</a:t>
            </a:r>
            <a:r>
              <a:rPr lang="ru-RU" dirty="0"/>
              <a:t> о </a:t>
            </a:r>
            <a:r>
              <a:rPr lang="ru-RU" dirty="0" err="1"/>
              <a:t>реб</a:t>
            </a:r>
            <a:r>
              <a:rPr lang="ru-RU" dirty="0"/>
              <a:t> в настоящем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B689E4-8833-4731-3497-3F85C0B83C9E}"/>
              </a:ext>
            </a:extLst>
          </p:cNvPr>
          <p:cNvSpPr/>
          <p:nvPr/>
        </p:nvSpPr>
        <p:spPr>
          <a:xfrm>
            <a:off x="715178" y="3115513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Тревожный тип материнского отношения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F5E9C73-0F2E-5B02-A56C-C059D536A8A5}"/>
              </a:ext>
            </a:extLst>
          </p:cNvPr>
          <p:cNvCxnSpPr>
            <a:cxnSpLocks/>
            <a:stCxn id="2" idx="2"/>
            <a:endCxn id="11" idx="0"/>
          </p:cNvCxnSpPr>
          <p:nvPr/>
        </p:nvCxnSpPr>
        <p:spPr>
          <a:xfrm>
            <a:off x="1206995" y="2059942"/>
            <a:ext cx="301397" cy="105557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BBC2DEC-FE56-877C-0F68-D5E8A015C72C}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 flipV="1">
            <a:off x="2000209" y="1073715"/>
            <a:ext cx="904574" cy="52902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2D9C2439-9B17-AA64-B70E-85E400B7DABE}"/>
              </a:ext>
            </a:extLst>
          </p:cNvPr>
          <p:cNvCxnSpPr>
            <a:cxnSpLocks/>
            <a:stCxn id="11" idx="3"/>
            <a:endCxn id="3" idx="1"/>
          </p:cNvCxnSpPr>
          <p:nvPr/>
        </p:nvCxnSpPr>
        <p:spPr>
          <a:xfrm flipV="1">
            <a:off x="2301606" y="2482673"/>
            <a:ext cx="1456983" cy="109399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C0DB99C-D955-E2CA-FECC-C38521C573F7}"/>
              </a:ext>
            </a:extLst>
          </p:cNvPr>
          <p:cNvSpPr/>
          <p:nvPr/>
        </p:nvSpPr>
        <p:spPr>
          <a:xfrm>
            <a:off x="2807463" y="3433731"/>
            <a:ext cx="1586428" cy="922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соматизация</a:t>
            </a:r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9FE1527-D48D-D9FD-B79F-E3929FB05370}"/>
              </a:ext>
            </a:extLst>
          </p:cNvPr>
          <p:cNvSpPr/>
          <p:nvPr/>
        </p:nvSpPr>
        <p:spPr>
          <a:xfrm>
            <a:off x="2991995" y="4712816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DSM</a:t>
            </a:r>
            <a:r>
              <a:rPr lang="ru-RU" dirty="0"/>
              <a:t>-</a:t>
            </a:r>
            <a:r>
              <a:rPr lang="ru-RU" dirty="0" err="1"/>
              <a:t>ассоц</a:t>
            </a:r>
            <a:r>
              <a:rPr lang="ru-RU" dirty="0"/>
              <a:t> </a:t>
            </a:r>
            <a:r>
              <a:rPr lang="ru-RU" dirty="0" err="1"/>
              <a:t>трев</a:t>
            </a:r>
            <a:r>
              <a:rPr lang="ru-RU" dirty="0"/>
              <a:t> </a:t>
            </a:r>
            <a:r>
              <a:rPr lang="ru-RU" dirty="0" err="1"/>
              <a:t>расс-ва</a:t>
            </a:r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99C48E5-8280-1C2D-46D0-8CF206EF3A63}"/>
              </a:ext>
            </a:extLst>
          </p:cNvPr>
          <p:cNvSpPr/>
          <p:nvPr/>
        </p:nvSpPr>
        <p:spPr>
          <a:xfrm>
            <a:off x="591233" y="4815846"/>
            <a:ext cx="1586428" cy="922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семья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60DD992-EAB2-08CD-30F9-686EF96F57DB}"/>
              </a:ext>
            </a:extLst>
          </p:cNvPr>
          <p:cNvCxnSpPr>
            <a:cxnSpLocks/>
            <a:stCxn id="3" idx="0"/>
            <a:endCxn id="10" idx="2"/>
          </p:cNvCxnSpPr>
          <p:nvPr/>
        </p:nvCxnSpPr>
        <p:spPr>
          <a:xfrm flipH="1" flipV="1">
            <a:off x="3697997" y="1530915"/>
            <a:ext cx="853806" cy="49455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6EDD71F-CBFC-B0DD-239F-45827D3576AA}"/>
              </a:ext>
            </a:extLst>
          </p:cNvPr>
          <p:cNvSpPr txBox="1"/>
          <p:nvPr/>
        </p:nvSpPr>
        <p:spPr>
          <a:xfrm>
            <a:off x="7211834" y="895124"/>
            <a:ext cx="3408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Группа ЭКО</a:t>
            </a:r>
          </a:p>
          <a:p>
            <a:r>
              <a:rPr lang="ru-RU" sz="1800" dirty="0"/>
              <a:t>(после рождения ребенка)</a:t>
            </a:r>
          </a:p>
          <a:p>
            <a:endParaRPr lang="ru-RU" sz="1800" dirty="0"/>
          </a:p>
        </p:txBody>
      </p:sp>
      <p:pic>
        <p:nvPicPr>
          <p:cNvPr id="46" name="Google Shape;238;p11">
            <a:extLst>
              <a:ext uri="{FF2B5EF4-FFF2-40B4-BE49-F238E27FC236}">
                <a16:creationId xmlns:a16="http://schemas.microsoft.com/office/drawing/2014/main" id="{1B47DF72-AC91-FA66-B3E7-E18C498822C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60950" y="459880"/>
            <a:ext cx="1468672" cy="12276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9BFE5B-7BDF-9463-E748-96F7DFDB38E2}"/>
              </a:ext>
            </a:extLst>
          </p:cNvPr>
          <p:cNvSpPr/>
          <p:nvPr/>
        </p:nvSpPr>
        <p:spPr>
          <a:xfrm>
            <a:off x="3758589" y="2025473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воспитание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11F996E-BB07-764F-A89B-3F67694EA1A5}"/>
              </a:ext>
            </a:extLst>
          </p:cNvPr>
          <p:cNvCxnSpPr>
            <a:cxnSpLocks/>
            <a:stCxn id="3" idx="0"/>
            <a:endCxn id="6" idx="1"/>
          </p:cNvCxnSpPr>
          <p:nvPr/>
        </p:nvCxnSpPr>
        <p:spPr>
          <a:xfrm flipV="1">
            <a:off x="4551803" y="1187175"/>
            <a:ext cx="732622" cy="83829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526B667-9110-3FFC-7D7D-D74953FC83BF}"/>
              </a:ext>
            </a:extLst>
          </p:cNvPr>
          <p:cNvCxnSpPr>
            <a:cxnSpLocks/>
            <a:stCxn id="30" idx="0"/>
            <a:endCxn id="11" idx="2"/>
          </p:cNvCxnSpPr>
          <p:nvPr/>
        </p:nvCxnSpPr>
        <p:spPr>
          <a:xfrm flipV="1">
            <a:off x="1384447" y="4037827"/>
            <a:ext cx="123945" cy="778019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1D44A65-4AAA-F0B3-11B5-74CC903C560B}"/>
              </a:ext>
            </a:extLst>
          </p:cNvPr>
          <p:cNvCxnSpPr>
            <a:cxnSpLocks/>
            <a:stCxn id="21" idx="1"/>
            <a:endCxn id="11" idx="3"/>
          </p:cNvCxnSpPr>
          <p:nvPr/>
        </p:nvCxnSpPr>
        <p:spPr>
          <a:xfrm flipH="1" flipV="1">
            <a:off x="2301606" y="3576670"/>
            <a:ext cx="505857" cy="31821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666112EC-263D-7ECB-69D1-4166BB21AA4D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1914173" y="4070528"/>
            <a:ext cx="1077822" cy="1103445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EC1BB1B-ECE9-2149-2B8F-03C15CC60BE7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3600677" y="4356045"/>
            <a:ext cx="0" cy="35677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C07E46A6-F0B7-BFC8-B5E0-E56CB5870D57}"/>
              </a:ext>
            </a:extLst>
          </p:cNvPr>
          <p:cNvCxnSpPr>
            <a:cxnSpLocks/>
          </p:cNvCxnSpPr>
          <p:nvPr/>
        </p:nvCxnSpPr>
        <p:spPr>
          <a:xfrm flipH="1" flipV="1">
            <a:off x="4407931" y="3918128"/>
            <a:ext cx="491817" cy="257265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47F43A1-7385-6196-AE78-A4DD21864CB2}"/>
              </a:ext>
            </a:extLst>
          </p:cNvPr>
          <p:cNvSpPr/>
          <p:nvPr/>
        </p:nvSpPr>
        <p:spPr>
          <a:xfrm>
            <a:off x="4913788" y="4037827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СДВГ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711FFE39-494F-F981-2308-10979B4CEB67}"/>
              </a:ext>
            </a:extLst>
          </p:cNvPr>
          <p:cNvSpPr/>
          <p:nvPr/>
        </p:nvSpPr>
        <p:spPr>
          <a:xfrm>
            <a:off x="4948677" y="5552097"/>
            <a:ext cx="1586428" cy="922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экстраверсия</a:t>
            </a:r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D1BE3025-2C42-B7C6-CB80-48BEF0D7CC7F}"/>
              </a:ext>
            </a:extLst>
          </p:cNvPr>
          <p:cNvCxnSpPr>
            <a:cxnSpLocks/>
            <a:endCxn id="57" idx="2"/>
          </p:cNvCxnSpPr>
          <p:nvPr/>
        </p:nvCxnSpPr>
        <p:spPr>
          <a:xfrm flipV="1">
            <a:off x="5707002" y="4960141"/>
            <a:ext cx="0" cy="567519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7025DF44-CF5A-B15C-DBA7-F85B5CC2D90C}"/>
              </a:ext>
            </a:extLst>
          </p:cNvPr>
          <p:cNvSpPr/>
          <p:nvPr/>
        </p:nvSpPr>
        <p:spPr>
          <a:xfrm>
            <a:off x="8967736" y="4259573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Оценка родов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B3175B9-6F0B-2060-828A-71627FE24BE6}"/>
              </a:ext>
            </a:extLst>
          </p:cNvPr>
          <p:cNvSpPr/>
          <p:nvPr/>
        </p:nvSpPr>
        <p:spPr>
          <a:xfrm>
            <a:off x="6588094" y="2658313"/>
            <a:ext cx="158642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Вес новорожденного</a:t>
            </a: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68B9D1BA-3E35-65AA-7C91-81557EF06C5E}"/>
              </a:ext>
            </a:extLst>
          </p:cNvPr>
          <p:cNvCxnSpPr>
            <a:cxnSpLocks/>
            <a:stCxn id="5" idx="2"/>
            <a:endCxn id="64" idx="0"/>
          </p:cNvCxnSpPr>
          <p:nvPr/>
        </p:nvCxnSpPr>
        <p:spPr>
          <a:xfrm>
            <a:off x="9760950" y="3573421"/>
            <a:ext cx="0" cy="68615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287A853C-D56B-6D61-0A05-96630A05ACCE}"/>
              </a:ext>
            </a:extLst>
          </p:cNvPr>
          <p:cNvCxnSpPr>
            <a:cxnSpLocks/>
            <a:stCxn id="5" idx="1"/>
            <a:endCxn id="65" idx="3"/>
          </p:cNvCxnSpPr>
          <p:nvPr/>
        </p:nvCxnSpPr>
        <p:spPr>
          <a:xfrm flipH="1" flipV="1">
            <a:off x="8174522" y="3115513"/>
            <a:ext cx="793214" cy="70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24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EDAD5C-D30A-9C4D-E8C4-0B85E272A2E6}"/>
              </a:ext>
            </a:extLst>
          </p:cNvPr>
          <p:cNvSpPr/>
          <p:nvPr/>
        </p:nvSpPr>
        <p:spPr>
          <a:xfrm>
            <a:off x="1344058" y="1630496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соматизация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5036A7-9AF7-CAE8-B7E2-0DC866BA35C2}"/>
              </a:ext>
            </a:extLst>
          </p:cNvPr>
          <p:cNvSpPr/>
          <p:nvPr/>
        </p:nvSpPr>
        <p:spPr>
          <a:xfrm>
            <a:off x="6962660" y="1818454"/>
            <a:ext cx="158642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социум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B689E4-8833-4731-3497-3F85C0B83C9E}"/>
              </a:ext>
            </a:extLst>
          </p:cNvPr>
          <p:cNvSpPr/>
          <p:nvPr/>
        </p:nvSpPr>
        <p:spPr>
          <a:xfrm>
            <a:off x="4032176" y="1794039"/>
            <a:ext cx="1586428" cy="922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враждебность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F5E9C73-0F2E-5B02-A56C-C059D536A8A5}"/>
              </a:ext>
            </a:extLst>
          </p:cNvPr>
          <p:cNvCxnSpPr>
            <a:cxnSpLocks/>
            <a:stCxn id="2" idx="3"/>
            <a:endCxn id="11" idx="1"/>
          </p:cNvCxnSpPr>
          <p:nvPr/>
        </p:nvCxnSpPr>
        <p:spPr>
          <a:xfrm>
            <a:off x="2930486" y="2087696"/>
            <a:ext cx="1101690" cy="1675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6EDD71F-CBFC-B0DD-239F-45827D3576AA}"/>
              </a:ext>
            </a:extLst>
          </p:cNvPr>
          <p:cNvSpPr txBox="1"/>
          <p:nvPr/>
        </p:nvSpPr>
        <p:spPr>
          <a:xfrm>
            <a:off x="6962660" y="895124"/>
            <a:ext cx="3657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Группа ЕСБ</a:t>
            </a:r>
          </a:p>
          <a:p>
            <a:r>
              <a:rPr lang="ru-RU" sz="1800" dirty="0"/>
              <a:t>(после рождения ребенка)</a:t>
            </a:r>
          </a:p>
          <a:p>
            <a:endParaRPr lang="ru-RU" sz="1800" dirty="0"/>
          </a:p>
        </p:txBody>
      </p:sp>
      <p:pic>
        <p:nvPicPr>
          <p:cNvPr id="46" name="Google Shape;238;p11">
            <a:extLst>
              <a:ext uri="{FF2B5EF4-FFF2-40B4-BE49-F238E27FC236}">
                <a16:creationId xmlns:a16="http://schemas.microsoft.com/office/drawing/2014/main" id="{1B47DF72-AC91-FA66-B3E7-E18C498822C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30883" y="460994"/>
            <a:ext cx="1468672" cy="12276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8FF22B8-C753-6C74-3A3B-84E8AAFC1F72}"/>
              </a:ext>
            </a:extLst>
          </p:cNvPr>
          <p:cNvCxnSpPr>
            <a:cxnSpLocks/>
            <a:stCxn id="11" idx="3"/>
            <a:endCxn id="6" idx="1"/>
          </p:cNvCxnSpPr>
          <p:nvPr/>
        </p:nvCxnSpPr>
        <p:spPr>
          <a:xfrm>
            <a:off x="5618604" y="2255196"/>
            <a:ext cx="1344056" cy="2045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575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4686" y="776046"/>
            <a:ext cx="9809714" cy="473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225942" y="882148"/>
            <a:ext cx="9442058" cy="776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ru-RU" sz="4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РАЗДЕЛ</a:t>
            </a:r>
            <a:endParaRPr sz="40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594911" y="683046"/>
            <a:ext cx="10895474" cy="5909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Во время беременности личностная зрелость женщин в группе с ЭКО в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большеи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степени связана с характеристиками идеального ребенка, в то время как в группе ЕСБ эти показатели больше связаны с представлениями о ребенке в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настоящии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момент, ч</a:t>
            </a:r>
            <a:r>
              <a:rPr lang="ru-RU" sz="1800" dirty="0">
                <a:effectLst/>
                <a:latin typeface="+mn-lt"/>
                <a:ea typeface="Times New Roman" panose="02020603050405020304" pitchFamily="18" charset="0"/>
              </a:rPr>
              <a:t>ем ниже у женщин группы ЭКО уверенность к себе, тем ниже она оценивает качества своего ребенка, (здоровье, сообразительность, характер, самостоятельность, внешность), тем меньше она субъективно готова стать матерью</a:t>
            </a:r>
            <a:endParaRPr lang="ru-RU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Субъективная оценка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эмоциональнои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атмосферы в семье в группе ЭКО связана со всеми показателями отношений в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родительскои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семье, а в группе ЕСБ – с социальной активностью.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Ж</a:t>
            </a:r>
            <a:r>
              <a:rPr lang="ru-RU" sz="1800" dirty="0">
                <a:effectLst/>
                <a:latin typeface="+mn-lt"/>
                <a:ea typeface="Times New Roman" panose="02020603050405020304" pitchFamily="18" charset="0"/>
              </a:rPr>
              <a:t>енщины группы ЭКО, которые оценивают свои отношения с матерью как неудовлетворительные, ниже оценивают здоровье и самостоятельность собственного ребенка в </a:t>
            </a:r>
            <a:r>
              <a:rPr lang="ru-RU" sz="1800" dirty="0" err="1">
                <a:effectLst/>
                <a:latin typeface="+mn-lt"/>
                <a:ea typeface="Times New Roman" panose="02020603050405020304" pitchFamily="18" charset="0"/>
              </a:rPr>
              <a:t>настоящии</a:t>
            </a:r>
            <a:r>
              <a:rPr lang="ru-RU" sz="1800" dirty="0">
                <a:effectLst/>
                <a:latin typeface="+mn-lt"/>
                <a:ea typeface="Times New Roman" panose="02020603050405020304" pitchFamily="18" charset="0"/>
              </a:rPr>
              <a:t>̆ момент, имеют трудности социальной адаптации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осле рождения ребенка у женщин с ЭКО обостряется восприятие своих отношений в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родительскои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семье как более неудовлетворительных,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невротизирующих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у них выше значения экстраверсии/импульсивности и склонности к психосоматическому реагированию.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>
                <a:effectLst/>
                <a:latin typeface="+mn-lt"/>
                <a:ea typeface="Times New Roman" panose="02020603050405020304" pitchFamily="18" charset="0"/>
              </a:rPr>
              <a:t>После рождения ребенка в группе ЭКО 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чем более благоприятным кажется матери воспитательное влияние со стороны ее семьи в детстве и юности, способствующим адекватному воспитанию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детеи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̆, тем лучше способность ее устанавливать и поддерживать контакты, более привлекательным и активным представляется ребенок, выше зрелость Я. 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Более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выраженныи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тревожныи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тип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материнскои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доминанты в группе ЭКО связан с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низкои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зрелостью Я, со склонностью женщины к соматическим нарушениями, менее благоприятными отношениями в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родительскои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̆ семье.</a:t>
            </a:r>
            <a:endParaRPr sz="1800" dirty="0">
              <a:solidFill>
                <a:srgbClr val="330B89"/>
              </a:solidFill>
              <a:latin typeface="+mn-lt"/>
              <a:ea typeface="Anton"/>
              <a:cs typeface="Anton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170952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/>
          <p:nvPr/>
        </p:nvSpPr>
        <p:spPr>
          <a:xfrm>
            <a:off x="4743448" y="782206"/>
            <a:ext cx="6935007" cy="576902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10253934" y="605526"/>
            <a:ext cx="1424521" cy="111517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 txBox="1"/>
          <p:nvPr/>
        </p:nvSpPr>
        <p:spPr>
          <a:xfrm>
            <a:off x="900384" y="2533751"/>
            <a:ext cx="9144000" cy="669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4019"/>
              </a:buClr>
              <a:buSzPts val="2800"/>
              <a:buFont typeface="Anton"/>
              <a:buNone/>
            </a:pPr>
            <a:r>
              <a:rPr lang="ru-RU" sz="2800" dirty="0">
                <a:solidFill>
                  <a:srgbClr val="E54019"/>
                </a:solidFill>
                <a:latin typeface="Anton"/>
                <a:ea typeface="Anton"/>
                <a:cs typeface="Anton"/>
                <a:sym typeface="Anton"/>
              </a:rPr>
              <a:t>Спасибо за внимание!</a:t>
            </a:r>
            <a:endParaRPr dirty="0"/>
          </a:p>
        </p:txBody>
      </p:sp>
      <p:sp>
        <p:nvSpPr>
          <p:cNvPr id="249" name="Google Shape;249;p12"/>
          <p:cNvSpPr txBox="1"/>
          <p:nvPr/>
        </p:nvSpPr>
        <p:spPr>
          <a:xfrm>
            <a:off x="900384" y="3006307"/>
            <a:ext cx="4128816" cy="183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330B89"/>
              </a:buClr>
              <a:buSzPts val="2000"/>
              <a:buFont typeface="Anton"/>
              <a:buNone/>
            </a:pPr>
            <a:r>
              <a:rPr lang="ru-RU" sz="2000" b="1" dirty="0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Блох Мария Евгеньевна</a:t>
            </a:r>
            <a:endParaRPr sz="2000" dirty="0">
              <a:solidFill>
                <a:srgbClr val="330B89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0B89"/>
              </a:buClr>
              <a:buSzPts val="1600"/>
              <a:buFont typeface="Anton"/>
              <a:buNone/>
            </a:pPr>
            <a:r>
              <a:rPr lang="ru-RU" sz="1600" b="1" dirty="0" err="1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Email</a:t>
            </a:r>
            <a:r>
              <a:rPr lang="ru-RU" sz="1600" b="1" dirty="0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: </a:t>
            </a:r>
            <a:r>
              <a:rPr lang="en-US" sz="1600" b="1" dirty="0" err="1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blohme@list</a:t>
            </a:r>
            <a:r>
              <a:rPr lang="ru-RU" sz="1600" b="1" dirty="0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.</a:t>
            </a:r>
            <a:r>
              <a:rPr lang="ru-RU" sz="1600" b="1" dirty="0" err="1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ru</a:t>
            </a:r>
            <a:endParaRPr sz="1600" b="1" dirty="0">
              <a:solidFill>
                <a:srgbClr val="330B89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900384" y="897294"/>
            <a:ext cx="1256375" cy="125052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12"/>
          <p:cNvPicPr preferRelativeResize="0"/>
          <p:nvPr/>
        </p:nvPicPr>
        <p:blipFill rotWithShape="1">
          <a:blip r:embed="rId6">
            <a:alphaModFix/>
          </a:blip>
          <a:srcRect t="20238" b="24108"/>
          <a:stretch/>
        </p:blipFill>
        <p:spPr>
          <a:xfrm>
            <a:off x="11005202" y="3451884"/>
            <a:ext cx="921811" cy="51302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2"/>
          <p:cNvSpPr/>
          <p:nvPr/>
        </p:nvSpPr>
        <p:spPr>
          <a:xfrm>
            <a:off x="900384" y="5463764"/>
            <a:ext cx="897682" cy="26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330B89"/>
                </a:solidFill>
                <a:latin typeface="Anton"/>
                <a:ea typeface="Anton"/>
                <a:cs typeface="Anton"/>
                <a:sym typeface="Anton"/>
              </a:rPr>
              <a:t>conf.rahr.ru</a:t>
            </a:r>
            <a:endParaRPr sz="1000">
              <a:solidFill>
                <a:srgbClr val="330B89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5038</TotalTime>
  <Words>942</Words>
  <Application>Microsoft Macintosh PowerPoint</Application>
  <PresentationFormat>Широкоэкранный</PresentationFormat>
  <Paragraphs>102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Anton</vt:lpstr>
      <vt:lpstr>Symbol</vt:lpstr>
      <vt:lpstr>Arial</vt:lpstr>
      <vt:lpstr>Тема Office</vt:lpstr>
      <vt:lpstr>XXXIII</vt:lpstr>
      <vt:lpstr>Презентация PowerPoint</vt:lpstr>
      <vt:lpstr>Презентация PowerPoint</vt:lpstr>
      <vt:lpstr>Презентация PowerPoint</vt:lpstr>
      <vt:lpstr>Сравнения групп ЕСБ и ЭКО</vt:lpstr>
      <vt:lpstr>Динамика показателей в группах  ЕСБ и ЭКО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XXXIII</dc:title>
  <dc:creator>Lyudmila Vishnyakova</dc:creator>
  <cp:lastModifiedBy>Мария Блох</cp:lastModifiedBy>
  <cp:revision>12</cp:revision>
  <dcterms:created xsi:type="dcterms:W3CDTF">2023-02-06T08:42:53Z</dcterms:created>
  <dcterms:modified xsi:type="dcterms:W3CDTF">2023-09-08T20:54:37Z</dcterms:modified>
</cp:coreProperties>
</file>