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42" r:id="rId2"/>
    <p:sldId id="347" r:id="rId3"/>
    <p:sldId id="353" r:id="rId4"/>
    <p:sldId id="354" r:id="rId5"/>
    <p:sldId id="364" r:id="rId6"/>
    <p:sldId id="366" r:id="rId7"/>
    <p:sldId id="381" r:id="rId8"/>
    <p:sldId id="370" r:id="rId9"/>
    <p:sldId id="371" r:id="rId10"/>
    <p:sldId id="379" r:id="rId11"/>
    <p:sldId id="373" r:id="rId12"/>
    <p:sldId id="380" r:id="rId13"/>
    <p:sldId id="378" r:id="rId14"/>
    <p:sldId id="384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161B"/>
    <a:srgbClr val="00518D"/>
    <a:srgbClr val="01508D"/>
    <a:srgbClr val="EBEAF4"/>
    <a:srgbClr val="E5E4E9"/>
    <a:srgbClr val="E5E5E3"/>
    <a:srgbClr val="4A648C"/>
    <a:srgbClr val="E1E1E0"/>
    <a:srgbClr val="D8D7D5"/>
    <a:srgbClr val="E7E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810" autoAdjust="0"/>
  </p:normalViewPr>
  <p:slideViewPr>
    <p:cSldViewPr snapToGrid="0" showGuides="1">
      <p:cViewPr varScale="1">
        <p:scale>
          <a:sx n="112" d="100"/>
          <a:sy n="112" d="100"/>
        </p:scale>
        <p:origin x="49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442" y="6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CAAC74A-664E-43D3-859E-B35855730D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10C658-31F9-4A67-8267-E3463B262A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79F4283-4F17-4994-8FE4-EF684116BE7F}" type="datetime1">
              <a:rPr lang="ru-RU" smtClean="0"/>
              <a:t>11.04.2023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7BBBF1-3A7A-4F4B-8592-578ABE65B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CA02F046-B531-4374-9A89-AC21BCA06E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D2DFAA7-D3C3-4D01-9299-453E25D16D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273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F9B0BE-53F6-4AD2-81F8-326A6C7EB7CC}" type="datetime1">
              <a:rPr lang="ru-RU" noProof="0" smtClean="0"/>
              <a:t>11.04.2023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DC51814-3B91-4036-94D2-3977634EE214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006257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444817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4448175"/>
            <a:ext cx="12192000" cy="240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4551363"/>
            <a:ext cx="11520488" cy="1176337"/>
          </a:xfrm>
        </p:spPr>
        <p:txBody>
          <a:bodyPr rtlCol="0"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5830888"/>
            <a:ext cx="11520488" cy="5508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94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200025" y="-1"/>
            <a:ext cx="119919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1500" y="0"/>
            <a:ext cx="6034088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1"/>
            <a:ext cx="3714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1512889"/>
            <a:ext cx="4986338" cy="3262311"/>
          </a:xfrm>
        </p:spPr>
        <p:txBody>
          <a:bodyPr rtlCol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625" y="4927600"/>
            <a:ext cx="4986338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0508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610" y="1779589"/>
            <a:ext cx="5318781" cy="2182811"/>
          </a:xfrm>
        </p:spPr>
        <p:txBody>
          <a:bodyPr rtlCol="0" anchor="b">
            <a:norm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610" y="4079083"/>
            <a:ext cx="5318781" cy="976311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5504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64135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16500" y="472281"/>
            <a:ext cx="7175500" cy="59134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779589"/>
            <a:ext cx="4416424" cy="2182811"/>
          </a:xfrm>
        </p:spPr>
        <p:txBody>
          <a:bodyPr rtlCol="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079083"/>
            <a:ext cx="4416424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5021263" y="368300"/>
            <a:ext cx="3159760" cy="1166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2483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8991600" y="3965574"/>
            <a:ext cx="3200400" cy="28924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32004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371476" y="278606"/>
            <a:ext cx="11520487" cy="31503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371476" y="3429000"/>
            <a:ext cx="11520487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10507" y="3886201"/>
            <a:ext cx="9242424" cy="1104900"/>
          </a:xfrm>
        </p:spPr>
        <p:txBody>
          <a:bodyPr rtlCol="0" anchor="ctr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10507" y="5130801"/>
            <a:ext cx="9242424" cy="533400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2837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497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C071DB-1B6B-4FC3-A099-12F35734D22D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5768407-2D97-4F4F-8CB8-4D3668680B64}"/>
              </a:ext>
            </a:extLst>
          </p:cNvPr>
          <p:cNvSpPr/>
          <p:nvPr userDrawn="1"/>
        </p:nvSpPr>
        <p:spPr>
          <a:xfrm>
            <a:off x="371475" y="1460501"/>
            <a:ext cx="5724525" cy="474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n>
                <a:noFill/>
              </a:ln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260351"/>
            <a:ext cx="9702800" cy="973137"/>
          </a:xfrm>
        </p:spPr>
        <p:txBody>
          <a:bodyPr rtlCol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6100" y="1638299"/>
            <a:ext cx="5346700" cy="438150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6D4AFEBD-46AA-4A09-AD19-CDD123811A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60501"/>
            <a:ext cx="5795963" cy="474027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37717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60351"/>
            <a:ext cx="5495926" cy="2138362"/>
          </a:xfrm>
        </p:spPr>
        <p:txBody>
          <a:bodyPr rtlCol="0" anchor="b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1475" y="2603500"/>
            <a:ext cx="5495926" cy="3573463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08C777B1-9A90-4B1E-A6AE-9339286077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1224" y="637283"/>
            <a:ext cx="2692800" cy="278254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 rtl="0">
              <a:buNone/>
            </a:pPr>
            <a:r>
              <a:rPr lang="ru-RU" noProof="0"/>
              <a:t>Добавление изображения здесь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0FEA994A-8056-4F3D-9365-B6A362A93E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98424" y="3430043"/>
            <a:ext cx="2692800" cy="277232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 rtl="0">
              <a:buNone/>
            </a:pPr>
            <a:r>
              <a:rPr lang="ru-RU" noProof="0"/>
              <a:t>Добавление изображения здесь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29E334-587D-4420-9285-C2A5F494582B}"/>
              </a:ext>
            </a:extLst>
          </p:cNvPr>
          <p:cNvSpPr/>
          <p:nvPr userDrawn="1"/>
        </p:nvSpPr>
        <p:spPr>
          <a:xfrm>
            <a:off x="9289522" y="3527226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BD4601-EF26-4D7C-8CB6-95488F17575B}"/>
              </a:ext>
            </a:extLst>
          </p:cNvPr>
          <p:cNvSpPr/>
          <p:nvPr userDrawn="1"/>
        </p:nvSpPr>
        <p:spPr>
          <a:xfrm>
            <a:off x="8621786" y="2848323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949C41-2679-4E9D-A28C-F0C979F5702B}"/>
              </a:ext>
            </a:extLst>
          </p:cNvPr>
          <p:cNvSpPr/>
          <p:nvPr userDrawn="1"/>
        </p:nvSpPr>
        <p:spPr>
          <a:xfrm>
            <a:off x="8870898" y="2508125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454B05D-55FD-4118-B899-4095FF50870D}"/>
              </a:ext>
            </a:extLst>
          </p:cNvPr>
          <p:cNvSpPr/>
          <p:nvPr userDrawn="1"/>
        </p:nvSpPr>
        <p:spPr>
          <a:xfrm>
            <a:off x="0" y="933450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4053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1016000"/>
            <a:ext cx="3997324" cy="2501899"/>
          </a:xfrm>
        </p:spPr>
        <p:txBody>
          <a:bodyPr rtlCol="0" anchor="b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1475" y="3619500"/>
            <a:ext cx="3997325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02201" y="619125"/>
            <a:ext cx="3454400" cy="5581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4" name="Рисунок 6">
            <a:extLst>
              <a:ext uri="{FF2B5EF4-FFF2-40B4-BE49-F238E27FC236}">
                <a16:creationId xmlns:a16="http://schemas.microsoft.com/office/drawing/2014/main" id="{F6824EBC-CC6E-4D5A-B85A-DAC55ACE853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432801" y="260351"/>
            <a:ext cx="3454400" cy="558164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661888-890D-4E0C-8076-65EDFDB7DE27}"/>
              </a:ext>
            </a:extLst>
          </p:cNvPr>
          <p:cNvSpPr/>
          <p:nvPr userDrawn="1"/>
        </p:nvSpPr>
        <p:spPr>
          <a:xfrm>
            <a:off x="8432801" y="5842000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AE48EF9-5BAF-4BD7-A6BE-866C0307B69F}"/>
              </a:ext>
            </a:extLst>
          </p:cNvPr>
          <p:cNvSpPr/>
          <p:nvPr userDrawn="1"/>
        </p:nvSpPr>
        <p:spPr>
          <a:xfrm>
            <a:off x="4902201" y="239509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8D4A5F4-99AC-4FB3-8A59-AB8D7B4FC7D7}"/>
              </a:ext>
            </a:extLst>
          </p:cNvPr>
          <p:cNvSpPr/>
          <p:nvPr userDrawn="1"/>
        </p:nvSpPr>
        <p:spPr>
          <a:xfrm>
            <a:off x="0" y="1384300"/>
            <a:ext cx="177800" cy="445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40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76250"/>
            <a:ext cx="5165724" cy="2557463"/>
          </a:xfrm>
        </p:spPr>
        <p:txBody>
          <a:bodyPr rtlCol="0" anchor="ctr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476250"/>
            <a:ext cx="5795963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3233941"/>
            <a:ext cx="11520486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0"/>
            <a:ext cx="165100" cy="255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387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1551573"/>
          </a:xfrm>
        </p:spPr>
        <p:txBody>
          <a:bodyPr rtlCol="0" anchor="b">
            <a:no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19198" y="3073967"/>
            <a:ext cx="5272764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17601" y="1016000"/>
            <a:ext cx="5138058" cy="4978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110354-15BA-4B22-B7CF-3D5BFA5C722D}"/>
              </a:ext>
            </a:extLst>
          </p:cNvPr>
          <p:cNvSpPr/>
          <p:nvPr userDrawn="1"/>
        </p:nvSpPr>
        <p:spPr>
          <a:xfrm>
            <a:off x="2162630" y="873210"/>
            <a:ext cx="4093029" cy="1385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5135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783831"/>
            <a:ext cx="3111954" cy="3290338"/>
          </a:xfrm>
        </p:spPr>
        <p:txBody>
          <a:bodyPr rtlCol="0" anchor="ctr">
            <a:no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89370" y="1783832"/>
            <a:ext cx="4402592" cy="3290338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72114" y="0"/>
            <a:ext cx="3628571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371475" y="5297714"/>
            <a:ext cx="3111954" cy="15602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7489370" y="0"/>
            <a:ext cx="4402593" cy="1560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14620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389743"/>
            <a:ext cx="12192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31584"/>
            <a:ext cx="1051560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F2E6F7-3BE5-4484-A73E-3EFDB7348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968071"/>
            <a:ext cx="10515600" cy="805542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19AEFA0-9379-4E32-9D66-976465036916}"/>
              </a:ext>
            </a:extLst>
          </p:cNvPr>
          <p:cNvSpPr/>
          <p:nvPr userDrawn="1"/>
        </p:nvSpPr>
        <p:spPr>
          <a:xfrm>
            <a:off x="371475" y="580571"/>
            <a:ext cx="1573439" cy="15001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4FFB43B-30D9-4055-B912-4E3C85B03657}"/>
              </a:ext>
            </a:extLst>
          </p:cNvPr>
          <p:cNvSpPr/>
          <p:nvPr userDrawn="1"/>
        </p:nvSpPr>
        <p:spPr>
          <a:xfrm>
            <a:off x="7097486" y="5105274"/>
            <a:ext cx="4794477" cy="7259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28814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0" y="3957831"/>
            <a:ext cx="962025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id="{43296215-27AE-462B-9127-E1C932633896}"/>
              </a:ext>
            </a:extLst>
          </p:cNvPr>
          <p:cNvSpPr/>
          <p:nvPr userDrawn="1"/>
        </p:nvSpPr>
        <p:spPr>
          <a:xfrm>
            <a:off x="1093471" y="3843394"/>
            <a:ext cx="1722120" cy="1729060"/>
          </a:xfrm>
          <a:custGeom>
            <a:avLst/>
            <a:gdLst>
              <a:gd name="connsiteX0" fmla="*/ 0 w 2730500"/>
              <a:gd name="connsiteY0" fmla="*/ 0 h 2730500"/>
              <a:gd name="connsiteX1" fmla="*/ 2730500 w 2730500"/>
              <a:gd name="connsiteY1" fmla="*/ 0 h 2730500"/>
              <a:gd name="connsiteX2" fmla="*/ 2730500 w 2730500"/>
              <a:gd name="connsiteY2" fmla="*/ 672834 h 2730500"/>
              <a:gd name="connsiteX3" fmla="*/ 2606675 w 2730500"/>
              <a:gd name="connsiteY3" fmla="*/ 672834 h 2730500"/>
              <a:gd name="connsiteX4" fmla="*/ 2606675 w 2730500"/>
              <a:gd name="connsiteY4" fmla="*/ 116870 h 2730500"/>
              <a:gd name="connsiteX5" fmla="*/ 123826 w 2730500"/>
              <a:gd name="connsiteY5" fmla="*/ 116870 h 2730500"/>
              <a:gd name="connsiteX6" fmla="*/ 123826 w 2730500"/>
              <a:gd name="connsiteY6" fmla="*/ 2613630 h 2730500"/>
              <a:gd name="connsiteX7" fmla="*/ 2606675 w 2730500"/>
              <a:gd name="connsiteY7" fmla="*/ 2613630 h 2730500"/>
              <a:gd name="connsiteX8" fmla="*/ 2606675 w 2730500"/>
              <a:gd name="connsiteY8" fmla="*/ 2066205 h 2730500"/>
              <a:gd name="connsiteX9" fmla="*/ 2730500 w 2730500"/>
              <a:gd name="connsiteY9" fmla="*/ 2066205 h 2730500"/>
              <a:gd name="connsiteX10" fmla="*/ 2730500 w 2730500"/>
              <a:gd name="connsiteY10" fmla="*/ 2730500 h 2730500"/>
              <a:gd name="connsiteX11" fmla="*/ 0 w 2730500"/>
              <a:gd name="connsiteY11" fmla="*/ 2730500 h 273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500" h="2730500">
                <a:moveTo>
                  <a:pt x="0" y="0"/>
                </a:moveTo>
                <a:lnTo>
                  <a:pt x="2730500" y="0"/>
                </a:lnTo>
                <a:lnTo>
                  <a:pt x="2730500" y="672834"/>
                </a:lnTo>
                <a:lnTo>
                  <a:pt x="2606675" y="672834"/>
                </a:lnTo>
                <a:lnTo>
                  <a:pt x="2606675" y="116870"/>
                </a:lnTo>
                <a:lnTo>
                  <a:pt x="123826" y="116870"/>
                </a:lnTo>
                <a:lnTo>
                  <a:pt x="123826" y="2613630"/>
                </a:lnTo>
                <a:lnTo>
                  <a:pt x="2606675" y="2613630"/>
                </a:lnTo>
                <a:lnTo>
                  <a:pt x="2606675" y="2066205"/>
                </a:lnTo>
                <a:lnTo>
                  <a:pt x="2730500" y="2066205"/>
                </a:lnTo>
                <a:lnTo>
                  <a:pt x="2730500" y="2730500"/>
                </a:lnTo>
                <a:lnTo>
                  <a:pt x="0" y="2730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747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675" y="260350"/>
            <a:ext cx="6499502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596928"/>
            <a:ext cx="4810125" cy="3267268"/>
          </a:xfrm>
        </p:spPr>
        <p:txBody>
          <a:bodyPr rtlCol="0" anchor="ctr"/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33498" y="4952673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371475" y="1011911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620587" y="671713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62233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917949"/>
            <a:ext cx="6915150" cy="2268337"/>
          </a:xfrm>
        </p:spPr>
        <p:txBody>
          <a:bodyPr rtlCol="0"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5222179" y="2327274"/>
            <a:ext cx="2176462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7468839" y="3917949"/>
            <a:ext cx="2176462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1474" y="260351"/>
            <a:ext cx="11520489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883340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4406207"/>
            <a:ext cx="10439400" cy="1175444"/>
          </a:xfrm>
        </p:spPr>
        <p:txBody>
          <a:bodyPr rtlCol="0"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0" y="0"/>
            <a:ext cx="12191999" cy="2847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230D70C6-13FD-45D4-8FB6-26C56B8FF2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260350"/>
            <a:ext cx="11520488" cy="365759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0ED78A-2A17-41C4-9030-D406C56DDF4A}"/>
              </a:ext>
            </a:extLst>
          </p:cNvPr>
          <p:cNvSpPr/>
          <p:nvPr userDrawn="1"/>
        </p:nvSpPr>
        <p:spPr>
          <a:xfrm>
            <a:off x="5795961" y="3914082"/>
            <a:ext cx="600075" cy="291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4458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A6C789F-805A-4494-8430-C63414191AC2}"/>
              </a:ext>
            </a:extLst>
          </p:cNvPr>
          <p:cNvSpPr/>
          <p:nvPr userDrawn="1"/>
        </p:nvSpPr>
        <p:spPr>
          <a:xfrm>
            <a:off x="371475" y="1526382"/>
            <a:ext cx="3595688" cy="4562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8224838" y="1526382"/>
            <a:ext cx="3595688" cy="4562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1026" y="1724025"/>
            <a:ext cx="314325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451282" y="1712119"/>
            <a:ext cx="314280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7163" y="1233488"/>
            <a:ext cx="4257675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18766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200775" y="1233487"/>
            <a:ext cx="5619751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3054" y="1357414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5757863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0775" y="3967163"/>
            <a:ext cx="5619750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5757863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2406" y="3848474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81018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11520488" cy="238136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11520488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3054" y="3808206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2406" y="3808236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6131719" y="3774712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86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7162799" y="3052634"/>
            <a:ext cx="1368533" cy="1130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334424"/>
            <a:ext cx="4448175" cy="1520824"/>
          </a:xfrm>
        </p:spPr>
        <p:txBody>
          <a:bodyPr rtlCol="0" anchor="b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09563" y="3118775"/>
            <a:ext cx="2927311" cy="3081999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1475" y="3118776"/>
            <a:ext cx="2926800" cy="3081922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8415" y="-4277"/>
            <a:ext cx="7283585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75378D9-445B-4812-AE73-9B2CF92DCDF1}"/>
              </a:ext>
            </a:extLst>
          </p:cNvPr>
          <p:cNvSpPr/>
          <p:nvPr userDrawn="1"/>
        </p:nvSpPr>
        <p:spPr>
          <a:xfrm>
            <a:off x="6210299" y="2027725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8661263" y="4055448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D9C5BC-5F16-4DC8-BAA3-30A378B7F5FB}"/>
              </a:ext>
            </a:extLst>
          </p:cNvPr>
          <p:cNvCxnSpPr>
            <a:cxnSpLocks/>
          </p:cNvCxnSpPr>
          <p:nvPr userDrawn="1"/>
        </p:nvCxnSpPr>
        <p:spPr>
          <a:xfrm>
            <a:off x="3452019" y="3106075"/>
            <a:ext cx="0" cy="3094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2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58960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11520488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F2C4CC9-6F35-4EBF-857F-EBD298D77347}"/>
              </a:ext>
            </a:extLst>
          </p:cNvPr>
          <p:cNvSpPr/>
          <p:nvPr userDrawn="1"/>
        </p:nvSpPr>
        <p:spPr>
          <a:xfrm>
            <a:off x="1578741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D54A23-014A-49B4-9E28-7641C8A4F0C1}"/>
              </a:ext>
            </a:extLst>
          </p:cNvPr>
          <p:cNvSpPr/>
          <p:nvPr userDrawn="1"/>
        </p:nvSpPr>
        <p:spPr>
          <a:xfrm>
            <a:off x="6184487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4" y="1233488"/>
            <a:ext cx="9016993" cy="761076"/>
          </a:xfrm>
        </p:spPr>
        <p:txBody>
          <a:bodyPr rtlCol="0" anchor="ctr">
            <a:noAutofit/>
          </a:bodyPr>
          <a:lstStyle>
            <a:lvl1pPr algn="ctr"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28091" y="2424864"/>
            <a:ext cx="4132800" cy="28332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22820" y="2424864"/>
            <a:ext cx="4131850" cy="2832101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069587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3E1565-5B33-4914-9800-50B8400266F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DE438B2E-01A6-453B-928D-97D9843816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5756" y="260350"/>
            <a:ext cx="11520488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911057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404FC023-3732-4036-B4DA-F34DC45303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9194799 w 12191999"/>
              <a:gd name="connsiteY0" fmla="*/ 4114799 h 6108699"/>
              <a:gd name="connsiteX1" fmla="*/ 12191999 w 12191999"/>
              <a:gd name="connsiteY1" fmla="*/ 4114799 h 6108699"/>
              <a:gd name="connsiteX2" fmla="*/ 12191999 w 12191999"/>
              <a:gd name="connsiteY2" fmla="*/ 6108699 h 6108699"/>
              <a:gd name="connsiteX3" fmla="*/ 9194799 w 12191999"/>
              <a:gd name="connsiteY3" fmla="*/ 6108699 h 6108699"/>
              <a:gd name="connsiteX4" fmla="*/ 6129865 w 12191999"/>
              <a:gd name="connsiteY4" fmla="*/ 4114799 h 6108699"/>
              <a:gd name="connsiteX5" fmla="*/ 9127065 w 12191999"/>
              <a:gd name="connsiteY5" fmla="*/ 4114799 h 6108699"/>
              <a:gd name="connsiteX6" fmla="*/ 9127065 w 12191999"/>
              <a:gd name="connsiteY6" fmla="*/ 6108699 h 6108699"/>
              <a:gd name="connsiteX7" fmla="*/ 6129865 w 12191999"/>
              <a:gd name="connsiteY7" fmla="*/ 6108699 h 6108699"/>
              <a:gd name="connsiteX8" fmla="*/ 3064933 w 12191999"/>
              <a:gd name="connsiteY8" fmla="*/ 4114799 h 6108699"/>
              <a:gd name="connsiteX9" fmla="*/ 6062132 w 12191999"/>
              <a:gd name="connsiteY9" fmla="*/ 4114799 h 6108699"/>
              <a:gd name="connsiteX10" fmla="*/ 6062132 w 12191999"/>
              <a:gd name="connsiteY10" fmla="*/ 6108699 h 6108699"/>
              <a:gd name="connsiteX11" fmla="*/ 3064933 w 12191999"/>
              <a:gd name="connsiteY11" fmla="*/ 6108699 h 6108699"/>
              <a:gd name="connsiteX12" fmla="*/ 0 w 12191999"/>
              <a:gd name="connsiteY12" fmla="*/ 4114799 h 6108699"/>
              <a:gd name="connsiteX13" fmla="*/ 2997200 w 12191999"/>
              <a:gd name="connsiteY13" fmla="*/ 4114799 h 6108699"/>
              <a:gd name="connsiteX14" fmla="*/ 2997200 w 12191999"/>
              <a:gd name="connsiteY14" fmla="*/ 6108699 h 6108699"/>
              <a:gd name="connsiteX15" fmla="*/ 0 w 12191999"/>
              <a:gd name="connsiteY15" fmla="*/ 6108699 h 6108699"/>
              <a:gd name="connsiteX16" fmla="*/ 9194799 w 12191999"/>
              <a:gd name="connsiteY16" fmla="*/ 2057400 h 6108699"/>
              <a:gd name="connsiteX17" fmla="*/ 12191999 w 12191999"/>
              <a:gd name="connsiteY17" fmla="*/ 2057400 h 6108699"/>
              <a:gd name="connsiteX18" fmla="*/ 12191999 w 12191999"/>
              <a:gd name="connsiteY18" fmla="*/ 4051299 h 6108699"/>
              <a:gd name="connsiteX19" fmla="*/ 9194799 w 12191999"/>
              <a:gd name="connsiteY19" fmla="*/ 4051299 h 6108699"/>
              <a:gd name="connsiteX20" fmla="*/ 6129865 w 12191999"/>
              <a:gd name="connsiteY20" fmla="*/ 2057400 h 6108699"/>
              <a:gd name="connsiteX21" fmla="*/ 9127065 w 12191999"/>
              <a:gd name="connsiteY21" fmla="*/ 2057400 h 6108699"/>
              <a:gd name="connsiteX22" fmla="*/ 9127065 w 12191999"/>
              <a:gd name="connsiteY22" fmla="*/ 4051299 h 6108699"/>
              <a:gd name="connsiteX23" fmla="*/ 6129865 w 12191999"/>
              <a:gd name="connsiteY23" fmla="*/ 4051299 h 6108699"/>
              <a:gd name="connsiteX24" fmla="*/ 3064934 w 12191999"/>
              <a:gd name="connsiteY24" fmla="*/ 2057400 h 6108699"/>
              <a:gd name="connsiteX25" fmla="*/ 6062132 w 12191999"/>
              <a:gd name="connsiteY25" fmla="*/ 2057400 h 6108699"/>
              <a:gd name="connsiteX26" fmla="*/ 6062132 w 12191999"/>
              <a:gd name="connsiteY26" fmla="*/ 4051299 h 6108699"/>
              <a:gd name="connsiteX27" fmla="*/ 3064934 w 12191999"/>
              <a:gd name="connsiteY27" fmla="*/ 4051299 h 6108699"/>
              <a:gd name="connsiteX28" fmla="*/ 0 w 12191999"/>
              <a:gd name="connsiteY28" fmla="*/ 2057400 h 6108699"/>
              <a:gd name="connsiteX29" fmla="*/ 2997200 w 12191999"/>
              <a:gd name="connsiteY29" fmla="*/ 2057400 h 6108699"/>
              <a:gd name="connsiteX30" fmla="*/ 2997200 w 12191999"/>
              <a:gd name="connsiteY30" fmla="*/ 4051299 h 6108699"/>
              <a:gd name="connsiteX31" fmla="*/ 0 w 12191999"/>
              <a:gd name="connsiteY31" fmla="*/ 4051299 h 6108699"/>
              <a:gd name="connsiteX32" fmla="*/ 9194799 w 12191999"/>
              <a:gd name="connsiteY32" fmla="*/ 0 h 6108699"/>
              <a:gd name="connsiteX33" fmla="*/ 12191999 w 12191999"/>
              <a:gd name="connsiteY33" fmla="*/ 0 h 6108699"/>
              <a:gd name="connsiteX34" fmla="*/ 12191999 w 12191999"/>
              <a:gd name="connsiteY34" fmla="*/ 1993900 h 6108699"/>
              <a:gd name="connsiteX35" fmla="*/ 9194799 w 12191999"/>
              <a:gd name="connsiteY35" fmla="*/ 1993900 h 6108699"/>
              <a:gd name="connsiteX36" fmla="*/ 6129865 w 12191999"/>
              <a:gd name="connsiteY36" fmla="*/ 0 h 6108699"/>
              <a:gd name="connsiteX37" fmla="*/ 9127065 w 12191999"/>
              <a:gd name="connsiteY37" fmla="*/ 0 h 6108699"/>
              <a:gd name="connsiteX38" fmla="*/ 9127065 w 12191999"/>
              <a:gd name="connsiteY38" fmla="*/ 1993900 h 6108699"/>
              <a:gd name="connsiteX39" fmla="*/ 6129865 w 12191999"/>
              <a:gd name="connsiteY39" fmla="*/ 1993900 h 6108699"/>
              <a:gd name="connsiteX40" fmla="*/ 3064934 w 12191999"/>
              <a:gd name="connsiteY40" fmla="*/ 0 h 6108699"/>
              <a:gd name="connsiteX41" fmla="*/ 6062132 w 12191999"/>
              <a:gd name="connsiteY41" fmla="*/ 0 h 6108699"/>
              <a:gd name="connsiteX42" fmla="*/ 6062132 w 12191999"/>
              <a:gd name="connsiteY42" fmla="*/ 1993900 h 6108699"/>
              <a:gd name="connsiteX43" fmla="*/ 3064934 w 12191999"/>
              <a:gd name="connsiteY43" fmla="*/ 1993900 h 6108699"/>
              <a:gd name="connsiteX44" fmla="*/ 1 w 12191999"/>
              <a:gd name="connsiteY44" fmla="*/ 0 h 6108699"/>
              <a:gd name="connsiteX45" fmla="*/ 2997201 w 12191999"/>
              <a:gd name="connsiteY45" fmla="*/ 0 h 6108699"/>
              <a:gd name="connsiteX46" fmla="*/ 2997201 w 12191999"/>
              <a:gd name="connsiteY46" fmla="*/ 1993900 h 6108699"/>
              <a:gd name="connsiteX47" fmla="*/ 1 w 12191999"/>
              <a:gd name="connsiteY47" fmla="*/ 1993900 h 610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1999" h="6108699">
                <a:moveTo>
                  <a:pt x="9194799" y="4114799"/>
                </a:moveTo>
                <a:lnTo>
                  <a:pt x="12191999" y="4114799"/>
                </a:lnTo>
                <a:lnTo>
                  <a:pt x="12191999" y="6108699"/>
                </a:lnTo>
                <a:lnTo>
                  <a:pt x="9194799" y="6108699"/>
                </a:lnTo>
                <a:close/>
                <a:moveTo>
                  <a:pt x="6129865" y="4114799"/>
                </a:moveTo>
                <a:lnTo>
                  <a:pt x="9127065" y="4114799"/>
                </a:lnTo>
                <a:lnTo>
                  <a:pt x="9127065" y="6108699"/>
                </a:lnTo>
                <a:lnTo>
                  <a:pt x="6129865" y="6108699"/>
                </a:lnTo>
                <a:close/>
                <a:moveTo>
                  <a:pt x="3064933" y="4114799"/>
                </a:moveTo>
                <a:lnTo>
                  <a:pt x="6062132" y="4114799"/>
                </a:lnTo>
                <a:lnTo>
                  <a:pt x="6062132" y="6108699"/>
                </a:lnTo>
                <a:lnTo>
                  <a:pt x="3064933" y="6108699"/>
                </a:lnTo>
                <a:close/>
                <a:moveTo>
                  <a:pt x="0" y="4114799"/>
                </a:moveTo>
                <a:lnTo>
                  <a:pt x="2997200" y="4114799"/>
                </a:lnTo>
                <a:lnTo>
                  <a:pt x="2997200" y="6108699"/>
                </a:lnTo>
                <a:lnTo>
                  <a:pt x="0" y="6108699"/>
                </a:lnTo>
                <a:close/>
                <a:moveTo>
                  <a:pt x="9194799" y="2057400"/>
                </a:moveTo>
                <a:lnTo>
                  <a:pt x="12191999" y="2057400"/>
                </a:lnTo>
                <a:lnTo>
                  <a:pt x="12191999" y="4051299"/>
                </a:lnTo>
                <a:lnTo>
                  <a:pt x="9194799" y="4051299"/>
                </a:lnTo>
                <a:close/>
                <a:moveTo>
                  <a:pt x="6129865" y="2057400"/>
                </a:moveTo>
                <a:lnTo>
                  <a:pt x="9127065" y="2057400"/>
                </a:lnTo>
                <a:lnTo>
                  <a:pt x="9127065" y="4051299"/>
                </a:lnTo>
                <a:lnTo>
                  <a:pt x="6129865" y="4051299"/>
                </a:lnTo>
                <a:close/>
                <a:moveTo>
                  <a:pt x="3064934" y="2057400"/>
                </a:moveTo>
                <a:lnTo>
                  <a:pt x="6062132" y="2057400"/>
                </a:lnTo>
                <a:lnTo>
                  <a:pt x="6062132" y="4051299"/>
                </a:lnTo>
                <a:lnTo>
                  <a:pt x="3064934" y="4051299"/>
                </a:lnTo>
                <a:close/>
                <a:moveTo>
                  <a:pt x="0" y="2057400"/>
                </a:moveTo>
                <a:lnTo>
                  <a:pt x="2997200" y="2057400"/>
                </a:lnTo>
                <a:lnTo>
                  <a:pt x="2997200" y="4051299"/>
                </a:lnTo>
                <a:lnTo>
                  <a:pt x="0" y="4051299"/>
                </a:lnTo>
                <a:close/>
                <a:moveTo>
                  <a:pt x="9194799" y="0"/>
                </a:moveTo>
                <a:lnTo>
                  <a:pt x="12191999" y="0"/>
                </a:lnTo>
                <a:lnTo>
                  <a:pt x="12191999" y="1993900"/>
                </a:lnTo>
                <a:lnTo>
                  <a:pt x="9194799" y="1993900"/>
                </a:lnTo>
                <a:close/>
                <a:moveTo>
                  <a:pt x="6129865" y="0"/>
                </a:moveTo>
                <a:lnTo>
                  <a:pt x="9127065" y="0"/>
                </a:lnTo>
                <a:lnTo>
                  <a:pt x="9127065" y="1993900"/>
                </a:lnTo>
                <a:lnTo>
                  <a:pt x="6129865" y="1993900"/>
                </a:lnTo>
                <a:close/>
                <a:moveTo>
                  <a:pt x="3064934" y="0"/>
                </a:moveTo>
                <a:lnTo>
                  <a:pt x="6062132" y="0"/>
                </a:lnTo>
                <a:lnTo>
                  <a:pt x="6062132" y="1993900"/>
                </a:lnTo>
                <a:lnTo>
                  <a:pt x="3064934" y="1993900"/>
                </a:lnTo>
                <a:close/>
                <a:moveTo>
                  <a:pt x="1" y="0"/>
                </a:moveTo>
                <a:lnTo>
                  <a:pt x="2997201" y="0"/>
                </a:lnTo>
                <a:lnTo>
                  <a:pt x="2997201" y="1993900"/>
                </a:lnTo>
                <a:lnTo>
                  <a:pt x="1" y="199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221609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D9C7DFC2-3A77-4761-A9AF-98963C5CCA0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81575" y="260350"/>
            <a:ext cx="27400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114473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33488"/>
            <a:ext cx="12192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371474" y="260350"/>
            <a:ext cx="644525" cy="973138"/>
            <a:chOff x="371475" y="671713"/>
            <a:chExt cx="496540" cy="83673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10795001" y="5642462"/>
            <a:ext cx="1397000" cy="1215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9956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71FC10-F7C3-4841-A705-B83FDE093009}"/>
              </a:ext>
            </a:extLst>
          </p:cNvPr>
          <p:cNvSpPr/>
          <p:nvPr userDrawn="1"/>
        </p:nvSpPr>
        <p:spPr>
          <a:xfrm>
            <a:off x="9398000" y="0"/>
            <a:ext cx="2793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60350"/>
            <a:ext cx="11891963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10350859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246600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892285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04445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892284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004445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51738" y="1233487"/>
            <a:ext cx="246490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8673131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8673130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786099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786099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9618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63827" y="1233488"/>
            <a:ext cx="482813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371476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636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371475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3636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3717652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3717651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830620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830620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8851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1152048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61798" y="2910543"/>
            <a:ext cx="5058000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61798" y="3523420"/>
            <a:ext cx="5058000" cy="218164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95142" y="2910543"/>
            <a:ext cx="5058397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95142" y="3523420"/>
            <a:ext cx="5058397" cy="218164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86419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0" y="0"/>
            <a:ext cx="12192000" cy="214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61797" y="3634443"/>
            <a:ext cx="5630165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61797" y="4247320"/>
            <a:ext cx="5630165" cy="195345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1476" y="3634443"/>
            <a:ext cx="5582064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476" y="4247320"/>
            <a:ext cx="5582064" cy="195345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16CD8AAD-701B-4F23-AB47-6FC6807871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1593851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id="{2B9551A7-E41A-4D0E-925B-71270CA0F3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1738" y="1593850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81542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6441279" y="3761720"/>
            <a:ext cx="5446800" cy="24009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371474" y="1271588"/>
            <a:ext cx="5445125" cy="24009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610169" y="3956706"/>
            <a:ext cx="5109021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610169" y="4569583"/>
            <a:ext cx="5109021" cy="141211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9836" y="1462743"/>
            <a:ext cx="5108400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39836" y="2075621"/>
            <a:ext cx="5108400" cy="1391480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Рисунок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80101" y="1271588"/>
            <a:ext cx="60120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3758268"/>
            <a:ext cx="60118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5654903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19837" y="2227263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371475" y="5271760"/>
            <a:ext cx="5572125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6319836" y="1233488"/>
            <a:ext cx="5572125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7" y="5380667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3348" y="1342395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8786417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451739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9" y="164210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F9F3577-4130-4F32-9302-DA8838D30560}"/>
              </a:ext>
            </a:extLst>
          </p:cNvPr>
          <p:cNvSpPr/>
          <p:nvPr userDrawn="1"/>
        </p:nvSpPr>
        <p:spPr>
          <a:xfrm>
            <a:off x="10337800" y="5122548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7699" y="571500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54748" y="2429505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6818698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3"/>
            <a:ext cx="12192000" cy="2917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7699" y="1470977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54748" y="1462403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545147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8" y="591502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5387974" y="422433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6" name="Прямоугольник 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6248401" y="5451475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9" name="Прямоугольник 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493388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19200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0"/>
            <a:ext cx="6019799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3303732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5372096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5618153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7E2F46B-C34E-40D3-9D43-BBA43EDFC924}"/>
              </a:ext>
            </a:extLst>
          </p:cNvPr>
          <p:cNvSpPr/>
          <p:nvPr userDrawn="1"/>
        </p:nvSpPr>
        <p:spPr>
          <a:xfrm>
            <a:off x="6819906" y="-18257"/>
            <a:ext cx="5372096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0147" y="260350"/>
            <a:ext cx="5619600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3633710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4" name="Прямоугольник 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371475" y="1233488"/>
            <a:ext cx="2776354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B5BF167-B9E6-4F02-9FA8-3CA79D552F0E}"/>
              </a:ext>
            </a:extLst>
          </p:cNvPr>
          <p:cNvSpPr/>
          <p:nvPr userDrawn="1"/>
        </p:nvSpPr>
        <p:spPr>
          <a:xfrm>
            <a:off x="3286186" y="1233488"/>
            <a:ext cx="2776354" cy="4967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48694DE-D82B-49DB-8A45-D1DD4C9BCEF1}"/>
              </a:ext>
            </a:extLst>
          </p:cNvPr>
          <p:cNvSpPr/>
          <p:nvPr userDrawn="1"/>
        </p:nvSpPr>
        <p:spPr>
          <a:xfrm>
            <a:off x="6200897" y="1233488"/>
            <a:ext cx="2776354" cy="4967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07C1370-8D38-4641-8D37-30A1218A4372}"/>
              </a:ext>
            </a:extLst>
          </p:cNvPr>
          <p:cNvSpPr/>
          <p:nvPr userDrawn="1"/>
        </p:nvSpPr>
        <p:spPr>
          <a:xfrm>
            <a:off x="9115608" y="1246188"/>
            <a:ext cx="2776354" cy="4967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CE3EDDE5-9B23-44D7-8546-0B2365B42B16}"/>
              </a:ext>
            </a:extLst>
          </p:cNvPr>
          <p:cNvCxnSpPr/>
          <p:nvPr userDrawn="1"/>
        </p:nvCxnSpPr>
        <p:spPr>
          <a:xfrm>
            <a:off x="591252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9D259D5-D3C0-4B60-B2D9-9B6DFFD270D8}"/>
              </a:ext>
            </a:extLst>
          </p:cNvPr>
          <p:cNvCxnSpPr/>
          <p:nvPr userDrawn="1"/>
        </p:nvCxnSpPr>
        <p:spPr>
          <a:xfrm>
            <a:off x="3505963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0710C392-9E34-4640-AC70-210A1B8C47B5}"/>
              </a:ext>
            </a:extLst>
          </p:cNvPr>
          <p:cNvCxnSpPr/>
          <p:nvPr userDrawn="1"/>
        </p:nvCxnSpPr>
        <p:spPr>
          <a:xfrm>
            <a:off x="6420674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7A92E0B-B060-48FA-A650-36894FF4B216}"/>
              </a:ext>
            </a:extLst>
          </p:cNvPr>
          <p:cNvCxnSpPr/>
          <p:nvPr userDrawn="1"/>
        </p:nvCxnSpPr>
        <p:spPr>
          <a:xfrm>
            <a:off x="9335385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Рисунок 33">
            <a:extLst>
              <a:ext uri="{FF2B5EF4-FFF2-40B4-BE49-F238E27FC236}">
                <a16:creationId xmlns:a16="http://schemas.microsoft.com/office/drawing/2014/main" id="{D9056F2B-EAFD-4A57-BB92-D14816C84D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" y="1739900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5" name="Рисунок 33">
            <a:extLst>
              <a:ext uri="{FF2B5EF4-FFF2-40B4-BE49-F238E27FC236}">
                <a16:creationId xmlns:a16="http://schemas.microsoft.com/office/drawing/2014/main" id="{E65006DE-F797-4019-BB72-F484F9FE7E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29813" y="4263232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6" name="Рисунок 33">
            <a:extLst>
              <a:ext uri="{FF2B5EF4-FFF2-40B4-BE49-F238E27FC236}">
                <a16:creationId xmlns:a16="http://schemas.microsoft.com/office/drawing/2014/main" id="{0947D252-5545-4406-8764-B7712464DA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44524" y="1739900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8" name="Рисунок 33">
            <a:extLst>
              <a:ext uri="{FF2B5EF4-FFF2-40B4-BE49-F238E27FC236}">
                <a16:creationId xmlns:a16="http://schemas.microsoft.com/office/drawing/2014/main" id="{DD89F80C-C1D7-4F63-BAD2-F4EE1F9A162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659235" y="4263232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08BBFEC8-B6BE-4768-9284-26D98C06F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550" y="3949700"/>
            <a:ext cx="23368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D12C79C2-427D-418B-8FFA-C27D8F2C98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5963" y="1595835"/>
            <a:ext cx="23368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0FD568C4-A06D-4A56-B7D6-AF338F5C32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674" y="3949700"/>
            <a:ext cx="23368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3" name="Текст 39">
            <a:extLst>
              <a:ext uri="{FF2B5EF4-FFF2-40B4-BE49-F238E27FC236}">
                <a16:creationId xmlns:a16="http://schemas.microsoft.com/office/drawing/2014/main" id="{76B41443-1233-4172-B61C-7CC516D88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35385" y="1595835"/>
            <a:ext cx="23368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1080789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6168473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769101" y="0"/>
            <a:ext cx="2711082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9480918" y="2286000"/>
            <a:ext cx="271108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6769100" y="4572000"/>
            <a:ext cx="271108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67CD5E4-19A9-4EFD-BBF1-2B1FBC9BB9BD}"/>
              </a:ext>
            </a:extLst>
          </p:cNvPr>
          <p:cNvSpPr/>
          <p:nvPr userDrawn="1"/>
        </p:nvSpPr>
        <p:spPr>
          <a:xfrm>
            <a:off x="9480918" y="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6768364" y="2286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9480918" y="4572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авнобедренный треугольник 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9422986" y="1050373"/>
            <a:ext cx="298174" cy="18525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Равнобедренный треугольник 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9238100" y="3336373"/>
            <a:ext cx="298174" cy="18525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4" name="Равнобедренный треугольник 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9422986" y="5622373"/>
            <a:ext cx="298174" cy="18525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5" name="Рисунок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33588" y="561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21034" y="2847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7" name="Рисунок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33588" y="5133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5" y="1233488"/>
            <a:ext cx="6168473" cy="5624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Текст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6242" y="215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8" name="Текст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68059" y="2501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9" name="Текст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6241" y="4787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014259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5" y="1233488"/>
            <a:ext cx="11520487" cy="304975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Рисунок 33">
            <a:extLst>
              <a:ext uri="{FF2B5EF4-FFF2-40B4-BE49-F238E27FC236}">
                <a16:creationId xmlns:a16="http://schemas.microsoft.com/office/drawing/2014/main" id="{917F3183-F8DC-409E-BDAF-E3190E5CC1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6711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Рисунок 33">
            <a:extLst>
              <a:ext uri="{FF2B5EF4-FFF2-40B4-BE49-F238E27FC236}">
                <a16:creationId xmlns:a16="http://schemas.microsoft.com/office/drawing/2014/main" id="{8DCF90EE-8A0F-46BB-A8EC-27CB7826EB0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08135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6" name="Рисунок 33">
            <a:extLst>
              <a:ext uri="{FF2B5EF4-FFF2-40B4-BE49-F238E27FC236}">
                <a16:creationId xmlns:a16="http://schemas.microsoft.com/office/drawing/2014/main" id="{4B6BCE84-A7A7-4701-966F-9F969C523C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749558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7" name="Рисунок 33">
            <a:extLst>
              <a:ext uri="{FF2B5EF4-FFF2-40B4-BE49-F238E27FC236}">
                <a16:creationId xmlns:a16="http://schemas.microsoft.com/office/drawing/2014/main" id="{2F810615-16AA-4D3F-93BB-1074BABE12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435088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9E999B4-BC91-4EF5-915C-59E58E141134}"/>
              </a:ext>
            </a:extLst>
          </p:cNvPr>
          <p:cNvSpPr/>
          <p:nvPr userDrawn="1"/>
        </p:nvSpPr>
        <p:spPr>
          <a:xfrm>
            <a:off x="979920" y="4514247"/>
            <a:ext cx="2379325" cy="1686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E3D72D1-545E-4FA9-B18F-DBE257DA9472}"/>
              </a:ext>
            </a:extLst>
          </p:cNvPr>
          <p:cNvSpPr/>
          <p:nvPr userDrawn="1"/>
        </p:nvSpPr>
        <p:spPr>
          <a:xfrm>
            <a:off x="3621344" y="4514247"/>
            <a:ext cx="2379325" cy="1686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5" name="Прямоугольник 34">
            <a:extLst>
              <a:ext uri="{FF2B5EF4-FFF2-40B4-BE49-F238E27FC236}">
                <a16:creationId xmlns:a16="http://schemas.microsoft.com/office/drawing/2014/main" id="{A1FF2C74-7F94-4D15-9530-4844CA0ABABA}"/>
              </a:ext>
            </a:extLst>
          </p:cNvPr>
          <p:cNvSpPr/>
          <p:nvPr userDrawn="1"/>
        </p:nvSpPr>
        <p:spPr>
          <a:xfrm>
            <a:off x="6262766" y="4514247"/>
            <a:ext cx="2379325" cy="16865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65048BF-5755-467D-94DA-799CD1A9ED70}"/>
              </a:ext>
            </a:extLst>
          </p:cNvPr>
          <p:cNvSpPr/>
          <p:nvPr userDrawn="1"/>
        </p:nvSpPr>
        <p:spPr>
          <a:xfrm>
            <a:off x="8904188" y="4514247"/>
            <a:ext cx="2379325" cy="16865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3C8488B4-AC1B-43A6-A416-3F5BC7245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1465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950DB978-3832-472D-9958-42D6A712E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32888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7A9C8821-D3DD-40C3-83BD-38D190405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4310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C3FC554A-BF67-40BD-BD4F-B2EA17BBD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5732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2ECF54D-C7AE-4FFE-A9FA-ECD663CD2A09}"/>
              </a:ext>
            </a:extLst>
          </p:cNvPr>
          <p:cNvCxnSpPr>
            <a:cxnSpLocks/>
          </p:cNvCxnSpPr>
          <p:nvPr userDrawn="1"/>
        </p:nvCxnSpPr>
        <p:spPr>
          <a:xfrm>
            <a:off x="979920" y="4357837"/>
            <a:ext cx="237932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FB84BED-8481-4D23-AE06-31529215FE6C}"/>
              </a:ext>
            </a:extLst>
          </p:cNvPr>
          <p:cNvCxnSpPr>
            <a:cxnSpLocks/>
          </p:cNvCxnSpPr>
          <p:nvPr userDrawn="1"/>
        </p:nvCxnSpPr>
        <p:spPr>
          <a:xfrm>
            <a:off x="3621344" y="4357837"/>
            <a:ext cx="2379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A09D405-9228-4697-A91F-4E5A2B5B6512}"/>
              </a:ext>
            </a:extLst>
          </p:cNvPr>
          <p:cNvCxnSpPr>
            <a:cxnSpLocks/>
          </p:cNvCxnSpPr>
          <p:nvPr userDrawn="1"/>
        </p:nvCxnSpPr>
        <p:spPr>
          <a:xfrm>
            <a:off x="6262767" y="4357837"/>
            <a:ext cx="237932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9645748A-37E1-4661-B50F-D1FCAF7F3088}"/>
              </a:ext>
            </a:extLst>
          </p:cNvPr>
          <p:cNvCxnSpPr>
            <a:cxnSpLocks/>
          </p:cNvCxnSpPr>
          <p:nvPr userDrawn="1"/>
        </p:nvCxnSpPr>
        <p:spPr>
          <a:xfrm>
            <a:off x="8904191" y="4357837"/>
            <a:ext cx="237932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72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6" y="1233488"/>
            <a:ext cx="4140890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4615257" y="1233489"/>
            <a:ext cx="2371952" cy="5148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6748F93-9B1D-4874-A164-A654BF7D6C8C}"/>
              </a:ext>
            </a:extLst>
          </p:cNvPr>
          <p:cNvGrpSpPr/>
          <p:nvPr userDrawn="1"/>
        </p:nvGrpSpPr>
        <p:grpSpPr>
          <a:xfrm>
            <a:off x="4842107" y="2462886"/>
            <a:ext cx="1918252" cy="2689468"/>
            <a:chOff x="4790661" y="2266122"/>
            <a:chExt cx="1918252" cy="2852530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4AEF10CE-C943-4C6B-9DBF-5A0E63CDC89B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428B198-0637-4F15-900F-6709BFE4BDEA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7F29A1B0-F4AB-4243-979A-50FADE3330EA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894F998-0FDF-4CA2-802E-4FCFA7674171}"/>
              </a:ext>
            </a:extLst>
          </p:cNvPr>
          <p:cNvGrpSpPr/>
          <p:nvPr userDrawn="1"/>
        </p:nvGrpSpPr>
        <p:grpSpPr>
          <a:xfrm>
            <a:off x="7090100" y="2462886"/>
            <a:ext cx="4801862" cy="2689468"/>
            <a:chOff x="4790661" y="2266122"/>
            <a:chExt cx="1918252" cy="2852530"/>
          </a:xfrm>
        </p:grpSpPr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C1F0C0C8-87C4-49FB-B35B-E937E9D0BEC5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4857C5D3-7E33-4894-8AC3-0FD1BEB12F40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100BA9F8-92BF-42F0-BD46-D9B7E7422F75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Текст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66507" y="1463643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179CBA0C-6465-4209-AF3F-548A57F20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66507" y="2741755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99852211-6BD9-4B69-BBC9-F2181F272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66507" y="4069997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EF11D65-7095-41D2-9630-E2EB44552E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66507" y="5394355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27571" y="1437538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4" name="Рисунок 33">
            <a:extLst>
              <a:ext uri="{FF2B5EF4-FFF2-40B4-BE49-F238E27FC236}">
                <a16:creationId xmlns:a16="http://schemas.microsoft.com/office/drawing/2014/main" id="{9A1BE0BE-1FFD-445C-B6BA-E4A602D2211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7571" y="2715650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5" name="Рисунок 33">
            <a:extLst>
              <a:ext uri="{FF2B5EF4-FFF2-40B4-BE49-F238E27FC236}">
                <a16:creationId xmlns:a16="http://schemas.microsoft.com/office/drawing/2014/main" id="{B577AF17-6C7E-48B9-B267-0874B232A71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227571" y="4043892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33">
            <a:extLst>
              <a:ext uri="{FF2B5EF4-FFF2-40B4-BE49-F238E27FC236}">
                <a16:creationId xmlns:a16="http://schemas.microsoft.com/office/drawing/2014/main" id="{98A01AB1-3434-46C7-B1B3-90AFD4B1799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27571" y="5368250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728092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5" y="1233488"/>
            <a:ext cx="229320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AF541B1-4F4B-40BC-BF0B-B80864399D0C}"/>
              </a:ext>
            </a:extLst>
          </p:cNvPr>
          <p:cNvSpPr/>
          <p:nvPr userDrawn="1"/>
        </p:nvSpPr>
        <p:spPr>
          <a:xfrm>
            <a:off x="371475" y="3773172"/>
            <a:ext cx="229320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B837A4A-8DA3-4F45-9468-2C7DE5B35803}"/>
              </a:ext>
            </a:extLst>
          </p:cNvPr>
          <p:cNvSpPr/>
          <p:nvPr userDrawn="1"/>
        </p:nvSpPr>
        <p:spPr>
          <a:xfrm>
            <a:off x="6170635" y="1233487"/>
            <a:ext cx="2294237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9CA034F-F360-4CF5-B944-C16768254C5A}"/>
              </a:ext>
            </a:extLst>
          </p:cNvPr>
          <p:cNvSpPr/>
          <p:nvPr userDrawn="1"/>
        </p:nvSpPr>
        <p:spPr>
          <a:xfrm>
            <a:off x="6170635" y="3773171"/>
            <a:ext cx="2294237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5473" y="1713955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CA01639-D8FA-4F18-8FE5-E923F5A1BB48}"/>
              </a:ext>
            </a:extLst>
          </p:cNvPr>
          <p:cNvSpPr/>
          <p:nvPr userDrawn="1"/>
        </p:nvSpPr>
        <p:spPr>
          <a:xfrm>
            <a:off x="2730561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F02D09E-3C25-405E-BF24-A884A07C224A}"/>
              </a:ext>
            </a:extLst>
          </p:cNvPr>
          <p:cNvSpPr/>
          <p:nvPr userDrawn="1"/>
        </p:nvSpPr>
        <p:spPr>
          <a:xfrm>
            <a:off x="2730561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Текст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00245" y="1460126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5" name="Текст 39">
            <a:extLst>
              <a:ext uri="{FF2B5EF4-FFF2-40B4-BE49-F238E27FC236}">
                <a16:creationId xmlns:a16="http://schemas.microsoft.com/office/drawing/2014/main" id="{33BDF68D-A417-4526-95BD-83DC0A4FA5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00245" y="3999809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C6F0F84-9668-4EA8-A3F5-3AD5AED3EFDD}"/>
              </a:ext>
            </a:extLst>
          </p:cNvPr>
          <p:cNvSpPr/>
          <p:nvPr userDrawn="1"/>
        </p:nvSpPr>
        <p:spPr>
          <a:xfrm>
            <a:off x="8549714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9CCCFCB-4EAD-47A3-8F4A-307EE022DD53}"/>
              </a:ext>
            </a:extLst>
          </p:cNvPr>
          <p:cNvSpPr/>
          <p:nvPr userDrawn="1"/>
        </p:nvSpPr>
        <p:spPr>
          <a:xfrm>
            <a:off x="8549714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9" name="Текст 39">
            <a:extLst>
              <a:ext uri="{FF2B5EF4-FFF2-40B4-BE49-F238E27FC236}">
                <a16:creationId xmlns:a16="http://schemas.microsoft.com/office/drawing/2014/main" id="{058CD71F-A7E3-4F68-ADE3-4E6B1BAE31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19398" y="1460126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50" name="Текст 39">
            <a:extLst>
              <a:ext uri="{FF2B5EF4-FFF2-40B4-BE49-F238E27FC236}">
                <a16:creationId xmlns:a16="http://schemas.microsoft.com/office/drawing/2014/main" id="{6EC40EC2-3775-4AF2-965D-0235107D83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19398" y="3999809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51" name="Рисунок 33">
            <a:extLst>
              <a:ext uri="{FF2B5EF4-FFF2-40B4-BE49-F238E27FC236}">
                <a16:creationId xmlns:a16="http://schemas.microsoft.com/office/drawing/2014/main" id="{F196EA03-E36C-4E2A-A82F-8FA76EC2DBFC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15473" y="4253638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2" name="Рисунок 33">
            <a:extLst>
              <a:ext uri="{FF2B5EF4-FFF2-40B4-BE49-F238E27FC236}">
                <a16:creationId xmlns:a16="http://schemas.microsoft.com/office/drawing/2014/main" id="{9A754FAD-4B3A-4A76-9F0D-84DA72FD822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15151" y="4253638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3" name="Рисунок 33">
            <a:extLst>
              <a:ext uri="{FF2B5EF4-FFF2-40B4-BE49-F238E27FC236}">
                <a16:creationId xmlns:a16="http://schemas.microsoft.com/office/drawing/2014/main" id="{7A45718F-1012-47C4-BF29-7462E5C6CB9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415151" y="1713954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6277322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4" y="1660868"/>
            <a:ext cx="2686613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CD9ECBB-3A0A-409C-B1C0-C8F4C3087894}"/>
              </a:ext>
            </a:extLst>
          </p:cNvPr>
          <p:cNvSpPr/>
          <p:nvPr userDrawn="1"/>
        </p:nvSpPr>
        <p:spPr>
          <a:xfrm>
            <a:off x="3316099" y="1660868"/>
            <a:ext cx="2686613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FB4FA2C-0414-484D-95CD-C5E17E33E238}"/>
              </a:ext>
            </a:extLst>
          </p:cNvPr>
          <p:cNvSpPr/>
          <p:nvPr userDrawn="1"/>
        </p:nvSpPr>
        <p:spPr>
          <a:xfrm>
            <a:off x="6260723" y="1660868"/>
            <a:ext cx="2686613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D0DE753-6478-4950-8F99-15952FCB6521}"/>
              </a:ext>
            </a:extLst>
          </p:cNvPr>
          <p:cNvSpPr/>
          <p:nvPr userDrawn="1"/>
        </p:nvSpPr>
        <p:spPr>
          <a:xfrm>
            <a:off x="9205348" y="1660868"/>
            <a:ext cx="2686613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420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8" name="Рисунок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12045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9" name="Рисунок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56669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0" name="Рисунок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301294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1" name="Текст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474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3" name="Текст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474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7" name="Текст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6099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6099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0723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60723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05350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4" name="Текст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05350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1884734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BB81E01-55F6-44A7-8ACB-B172EA0F9FB3}"/>
              </a:ext>
            </a:extLst>
          </p:cNvPr>
          <p:cNvSpPr/>
          <p:nvPr userDrawn="1"/>
        </p:nvSpPr>
        <p:spPr>
          <a:xfrm>
            <a:off x="467420" y="3895002"/>
            <a:ext cx="2494721" cy="2067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AD85DF7-0BE8-4B88-98A1-F5062CDAA964}"/>
              </a:ext>
            </a:extLst>
          </p:cNvPr>
          <p:cNvSpPr/>
          <p:nvPr userDrawn="1"/>
        </p:nvSpPr>
        <p:spPr>
          <a:xfrm>
            <a:off x="3412044" y="3895002"/>
            <a:ext cx="2494721" cy="20672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F69394C-95D0-4D10-A34D-A35EF27D2806}"/>
              </a:ext>
            </a:extLst>
          </p:cNvPr>
          <p:cNvSpPr/>
          <p:nvPr userDrawn="1"/>
        </p:nvSpPr>
        <p:spPr>
          <a:xfrm>
            <a:off x="6356668" y="3895002"/>
            <a:ext cx="2494721" cy="2067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6DBF753-694A-4503-A33B-73C09E8EE3A5}"/>
              </a:ext>
            </a:extLst>
          </p:cNvPr>
          <p:cNvSpPr/>
          <p:nvPr userDrawn="1"/>
        </p:nvSpPr>
        <p:spPr>
          <a:xfrm>
            <a:off x="9301294" y="3895002"/>
            <a:ext cx="2494721" cy="20672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420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8" name="Рисунок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12045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9" name="Рисунок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56669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0" name="Рисунок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301294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1" name="Текст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610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3" name="Текст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610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7" name="Текст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9235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49235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93859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93859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38486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4" name="Текст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38486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565382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900613" y="1233488"/>
            <a:ext cx="699135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371474" y="1233488"/>
            <a:ext cx="4419187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100" y="1450975"/>
            <a:ext cx="4065588" cy="4552950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596796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1475" y="1233488"/>
            <a:ext cx="1152048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:p14="http://schemas.microsoft.com/office/powerpoint/2010/main" val="25895297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1475" y="1233488"/>
            <a:ext cx="7450621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F1D1D3DC-359F-47D3-A498-6E5DEF615BD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0675" y="1233488"/>
            <a:ext cx="395128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8405930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81415" y="1233488"/>
            <a:ext cx="551249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7" name="Заполнитель диаграммы 3">
            <a:extLst>
              <a:ext uri="{FF2B5EF4-FFF2-40B4-BE49-F238E27FC236}">
                <a16:creationId xmlns:a16="http://schemas.microsoft.com/office/drawing/2014/main" id="{6750280A-6976-42F9-B984-8601DD1972DC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379473" y="1233488"/>
            <a:ext cx="551249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E63221D-DF23-4F80-AB42-A74C1B1CB425}"/>
              </a:ext>
            </a:extLst>
          </p:cNvPr>
          <p:cNvCxnSpPr/>
          <p:nvPr userDrawn="1"/>
        </p:nvCxnSpPr>
        <p:spPr>
          <a:xfrm>
            <a:off x="6125817" y="1233488"/>
            <a:ext cx="0" cy="4967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9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0622" y="1362696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9" name="Заполнитель диаграммы 3">
            <a:extLst>
              <a:ext uri="{FF2B5EF4-FFF2-40B4-BE49-F238E27FC236}">
                <a16:creationId xmlns:a16="http://schemas.microsoft.com/office/drawing/2014/main" id="{3CC4F2FB-E360-40E2-BDA5-455EB243C21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00682" y="3781218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0" name="Заполнитель диаграммы 3">
            <a:extLst>
              <a:ext uri="{FF2B5EF4-FFF2-40B4-BE49-F238E27FC236}">
                <a16:creationId xmlns:a16="http://schemas.microsoft.com/office/drawing/2014/main" id="{6373EAFD-6648-4861-97FB-A3961B86C81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208643" y="1367561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1" name="Заполнитель диаграммы 3">
            <a:extLst>
              <a:ext uri="{FF2B5EF4-FFF2-40B4-BE49-F238E27FC236}">
                <a16:creationId xmlns:a16="http://schemas.microsoft.com/office/drawing/2014/main" id="{CF0E102C-57E1-46ED-BE41-21C356F42BA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6198703" y="3786083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:p14="http://schemas.microsoft.com/office/powerpoint/2010/main" val="1020844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7201" y="2337595"/>
            <a:ext cx="8737600" cy="2182811"/>
          </a:xfrm>
        </p:spPr>
        <p:txBody>
          <a:bodyPr rtlCol="0" anchor="ctr">
            <a:normAutofit/>
          </a:bodyPr>
          <a:lstStyle>
            <a:lvl1pPr algn="ctr">
              <a:defRPr sz="11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575380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379C3DD3-9184-4434-93FC-DDB3E5B5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302458-F7EC-4A75-A897-E73CF8028E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D31584-D229-4F6C-BA8E-36782FDA8D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2B7AE8-665C-4FF6-B292-B525984D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90318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FCE2ACFC-0D65-4857-AAEE-904747F3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8A594C5E-E06C-488C-AC82-331C53B94F1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EC8C27-FA57-408C-8D6B-844D81BC831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68A18F-96D4-4F1F-BF6B-EDFACBF8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0341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60ACE-E228-45FD-83E3-FF4D1CCF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8AF9FF-2A4E-41E6-956B-69BC625C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233488"/>
            <a:ext cx="11520487" cy="494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EE1F87C-C7F2-4F14-86B1-854B7B0C580E}"/>
              </a:ext>
            </a:extLst>
          </p:cNvPr>
          <p:cNvSpPr/>
          <p:nvPr userDrawn="1"/>
        </p:nvSpPr>
        <p:spPr>
          <a:xfrm>
            <a:off x="11229975" y="6512060"/>
            <a:ext cx="962025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FD9470-E137-41DF-A5CA-C7B4B9856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8900" y="6581978"/>
            <a:ext cx="373062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03DC2DEF-D2FE-4B45-ABA4-9F153FD1C98A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8AB12CC-D752-4664-B92F-BAEFF0416B7E}"/>
              </a:ext>
            </a:extLst>
          </p:cNvPr>
          <p:cNvSpPr/>
          <p:nvPr userDrawn="1"/>
        </p:nvSpPr>
        <p:spPr>
          <a:xfrm>
            <a:off x="0" y="260350"/>
            <a:ext cx="300037" cy="7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3458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50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51" r:id="rId13"/>
    <p:sldLayoutId id="2147483670" r:id="rId14"/>
    <p:sldLayoutId id="2147483671" r:id="rId15"/>
    <p:sldLayoutId id="2147483672" r:id="rId16"/>
    <p:sldLayoutId id="2147483673" r:id="rId17"/>
    <p:sldLayoutId id="2147483652" r:id="rId18"/>
    <p:sldLayoutId id="2147483674" r:id="rId19"/>
    <p:sldLayoutId id="2147483675" r:id="rId20"/>
    <p:sldLayoutId id="2147483676" r:id="rId21"/>
    <p:sldLayoutId id="2147483677" r:id="rId22"/>
    <p:sldLayoutId id="2147483655" r:id="rId23"/>
    <p:sldLayoutId id="2147483678" r:id="rId24"/>
    <p:sldLayoutId id="2147483679" r:id="rId25"/>
    <p:sldLayoutId id="2147483680" r:id="rId26"/>
    <p:sldLayoutId id="2147483681" r:id="rId27"/>
    <p:sldLayoutId id="2147483653" r:id="rId28"/>
    <p:sldLayoutId id="2147483682" r:id="rId29"/>
    <p:sldLayoutId id="2147483683" r:id="rId30"/>
    <p:sldLayoutId id="2147483684" r:id="rId31"/>
    <p:sldLayoutId id="2147483685" r:id="rId32"/>
    <p:sldLayoutId id="2147483654" r:id="rId33"/>
    <p:sldLayoutId id="2147483686" r:id="rId34"/>
    <p:sldLayoutId id="2147483687" r:id="rId35"/>
    <p:sldLayoutId id="2147483689" r:id="rId36"/>
    <p:sldLayoutId id="2147483688" r:id="rId37"/>
    <p:sldLayoutId id="2147483690" r:id="rId38"/>
    <p:sldLayoutId id="2147483691" r:id="rId39"/>
    <p:sldLayoutId id="2147483692" r:id="rId40"/>
    <p:sldLayoutId id="2147483693" r:id="rId41"/>
    <p:sldLayoutId id="2147483694" r:id="rId42"/>
    <p:sldLayoutId id="2147483695" r:id="rId43"/>
    <p:sldLayoutId id="2147483696" r:id="rId44"/>
    <p:sldLayoutId id="2147483697" r:id="rId45"/>
    <p:sldLayoutId id="2147483698" r:id="rId46"/>
    <p:sldLayoutId id="2147483699" r:id="rId47"/>
    <p:sldLayoutId id="2147483700" r:id="rId48"/>
    <p:sldLayoutId id="2147483701" r:id="rId49"/>
    <p:sldLayoutId id="2147483702" r:id="rId50"/>
    <p:sldLayoutId id="2147483656" r:id="rId51"/>
    <p:sldLayoutId id="2147483657" r:id="rId5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7491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777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  <p15:guide id="8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nomicsobservatory.com/the-brics-countries-where-next-and-what-impact-on-the-global-economy" TargetMode="External"/><Relationship Id="rId7" Type="http://schemas.openxmlformats.org/officeDocument/2006/relationships/image" Target="../media/image32.png"/><Relationship Id="rId2" Type="http://schemas.openxmlformats.org/officeDocument/2006/relationships/hyperlink" Target="https://russiancouncil.ru/analytics-and-comments/analytics/reformirovanie-vto-protsess-dolgiy-i-slozhnyy/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data.worldbank.org/indicator/NY.GDP.MKTP.CD" TargetMode="External"/><Relationship Id="rId5" Type="http://schemas.openxmlformats.org/officeDocument/2006/relationships/hyperlink" Target="https://trendeconomy.ru/trade" TargetMode="External"/><Relationship Id="rId4" Type="http://schemas.openxmlformats.org/officeDocument/2006/relationships/hyperlink" Target="https://carnegieendowment.org/2017/09/11/brics-is-obsolete.-it-has-been-overtaken-by-events-pub-7306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3C22E9A-6E2C-337F-AB46-8FCD694ED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803" y="524896"/>
            <a:ext cx="7821116" cy="414395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A113AB5-9A68-7AE9-2157-BF7383BC6E0D}"/>
              </a:ext>
            </a:extLst>
          </p:cNvPr>
          <p:cNvSpPr/>
          <p:nvPr/>
        </p:nvSpPr>
        <p:spPr>
          <a:xfrm>
            <a:off x="0" y="4410755"/>
            <a:ext cx="12192000" cy="631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BDF626-AEB8-A425-D421-10F329EC94D3}"/>
              </a:ext>
            </a:extLst>
          </p:cNvPr>
          <p:cNvSpPr txBox="1"/>
          <p:nvPr/>
        </p:nvSpPr>
        <p:spPr>
          <a:xfrm>
            <a:off x="141272" y="3579734"/>
            <a:ext cx="11922710" cy="1944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3950" b="1" i="1" dirty="0">
                <a:solidFill>
                  <a:srgbClr val="E8161B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 ГЛОБАЛЬНЫЙ АКТОР:</a:t>
            </a:r>
            <a:endParaRPr lang="en-US" sz="3950" b="1" i="1" dirty="0">
              <a:solidFill>
                <a:srgbClr val="E8161B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ru-RU" sz="3150" b="1" i="1" dirty="0">
                <a:solidFill>
                  <a:srgbClr val="E8161B"/>
                </a:solidFill>
                <a:effectLst>
                  <a:outerShdw blurRad="63500" dist="63500" dir="2700000" algn="tl" rotWithShape="0">
                    <a:prstClr val="black">
                      <a:alpha val="37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НОВЫЕ ЭКОНОМИЧЕСКИЕ ВЫЗОВЫ И ВОЗМОЖНОСТИ</a:t>
            </a:r>
          </a:p>
          <a:p>
            <a:pPr algn="ctr">
              <a:spcAft>
                <a:spcPts val="800"/>
              </a:spcAft>
            </a:pPr>
            <a:r>
              <a:rPr lang="ru-RU" sz="3600" b="1" i="1" dirty="0">
                <a:solidFill>
                  <a:srgbClr val="FF0000"/>
                </a:solidFill>
                <a:effectLst>
                  <a:outerShdw blurRad="63500" dist="635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A24526-BCB1-1C05-30C4-46A3CF8D5E54}"/>
              </a:ext>
            </a:extLst>
          </p:cNvPr>
          <p:cNvSpPr txBox="1"/>
          <p:nvPr/>
        </p:nvSpPr>
        <p:spPr>
          <a:xfrm>
            <a:off x="3658282" y="254408"/>
            <a:ext cx="4875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Санкт-Петербургский государственный университет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Факультет международных отношений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C84242-8709-A373-3D23-DC77651491F0}"/>
              </a:ext>
            </a:extLst>
          </p:cNvPr>
          <p:cNvSpPr txBox="1"/>
          <p:nvPr/>
        </p:nvSpPr>
        <p:spPr>
          <a:xfrm>
            <a:off x="5726507" y="6287064"/>
            <a:ext cx="738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E9A3E8B-1C99-DB6B-0FAA-E6B9C767D6A1}"/>
              </a:ext>
            </a:extLst>
          </p:cNvPr>
          <p:cNvSpPr/>
          <p:nvPr/>
        </p:nvSpPr>
        <p:spPr>
          <a:xfrm>
            <a:off x="9561252" y="2521256"/>
            <a:ext cx="301841" cy="284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0BF9C9-7506-A0F4-859E-E92AA7482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322" y="802104"/>
            <a:ext cx="457264" cy="52394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C00D41-8574-67BF-2C67-F939B6EC2526}"/>
              </a:ext>
            </a:extLst>
          </p:cNvPr>
          <p:cNvSpPr txBox="1"/>
          <p:nvPr/>
        </p:nvSpPr>
        <p:spPr>
          <a:xfrm>
            <a:off x="8196389" y="5519617"/>
            <a:ext cx="348601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выполнил</a:t>
            </a:r>
          </a:p>
          <a:p>
            <a:r>
              <a:rPr lang="ru-RU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 3 курса бакалавриата</a:t>
            </a:r>
          </a:p>
          <a:p>
            <a:r>
              <a:rPr lang="ru-RU" b="1" i="1" dirty="0">
                <a:solidFill>
                  <a:srgbClr val="E816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Балашов И. Б.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0E7715-065B-F392-E03A-8493D8B14CB7}"/>
              </a:ext>
            </a:extLst>
          </p:cNvPr>
          <p:cNvSpPr txBox="1"/>
          <p:nvPr/>
        </p:nvSpPr>
        <p:spPr>
          <a:xfrm>
            <a:off x="9489531" y="1854202"/>
            <a:ext cx="110220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800" b="1" dirty="0">
                <a:ln w="38100">
                  <a:solidFill>
                    <a:srgbClr val="CD8E15"/>
                  </a:solidFill>
                  <a:miter lim="800000"/>
                </a:ln>
                <a:solidFill>
                  <a:srgbClr val="E816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ru-RU" sz="9800" b="1" dirty="0">
              <a:ln w="38100">
                <a:solidFill>
                  <a:srgbClr val="CD8E15"/>
                </a:solidFill>
                <a:miter lim="800000"/>
              </a:ln>
              <a:solidFill>
                <a:srgbClr val="E816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29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2AA11C-122A-77BC-348A-F53F44E0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2</a:t>
            </a:fld>
            <a:endParaRPr lang="ru-RU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76076-9D62-711B-1952-689DD00969BF}"/>
              </a:ext>
            </a:extLst>
          </p:cNvPr>
          <p:cNvSpPr txBox="1"/>
          <p:nvPr/>
        </p:nvSpPr>
        <p:spPr>
          <a:xfrm>
            <a:off x="6593570" y="897757"/>
            <a:ext cx="5298392" cy="5191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1000"/>
              </a:lnSpc>
            </a:pPr>
            <a:r>
              <a:rPr lang="ru-RU" sz="1500" b="1" dirty="0">
                <a:solidFill>
                  <a:srgbClr val="E816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ЦЕЛЬ ИССЛЕДОВАНИЯ: </a:t>
            </a:r>
          </a:p>
          <a:p>
            <a:pPr>
              <a:lnSpc>
                <a:spcPct val="121000"/>
              </a:lnSpc>
              <a:spcAft>
                <a:spcPts val="1800"/>
              </a:spcAft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оценить перспективы расширения формата объединения БРИКС до организации БРИКС+. </a:t>
            </a:r>
          </a:p>
          <a:p>
            <a:pPr>
              <a:lnSpc>
                <a:spcPct val="121000"/>
              </a:lnSpc>
            </a:pPr>
            <a:r>
              <a:rPr lang="ru-RU" sz="1500" b="1" dirty="0">
                <a:solidFill>
                  <a:srgbClr val="E816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ЗАДАЧИ ИССЛЕДОВАНИЯ: </a:t>
            </a:r>
          </a:p>
          <a:p>
            <a:pPr>
              <a:lnSpc>
                <a:spcPct val="121000"/>
              </a:lnSpc>
              <a:spcAft>
                <a:spcPts val="1800"/>
              </a:spcAft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углубление знания о современном состоянии и перспективах развития межгосударственного объединения БРИКС как экономической системы; критическое рассмотрение глобальных инициатив БРИКС; обзор структуры и перспектив расширения БРИКС. </a:t>
            </a:r>
          </a:p>
          <a:p>
            <a:pPr>
              <a:lnSpc>
                <a:spcPct val="121000"/>
              </a:lnSpc>
            </a:pPr>
            <a:r>
              <a:rPr lang="ru-RU" sz="1500" b="1" dirty="0">
                <a:solidFill>
                  <a:srgbClr val="E816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ОБЪЕКТ ИССЛЕДОВАНИЯ: </a:t>
            </a:r>
          </a:p>
          <a:p>
            <a:pPr>
              <a:lnSpc>
                <a:spcPct val="121000"/>
              </a:lnSpc>
              <a:spcAft>
                <a:spcPts val="1800"/>
              </a:spcAft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внутренняя и внешняя среда международной экономической деятельности БРИКС. </a:t>
            </a:r>
          </a:p>
          <a:p>
            <a:pPr>
              <a:lnSpc>
                <a:spcPct val="121000"/>
              </a:lnSpc>
            </a:pPr>
            <a:r>
              <a:rPr lang="ru-RU" sz="1500" b="1" dirty="0">
                <a:solidFill>
                  <a:srgbClr val="E816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ПРЕДМЕТ ИССЛЕДОВАНИЯ: </a:t>
            </a:r>
          </a:p>
          <a:p>
            <a:pPr>
              <a:lnSpc>
                <a:spcPct val="121000"/>
              </a:lnSpc>
              <a:spcAft>
                <a:spcPts val="2400"/>
              </a:spcAft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обладание БРИКС директивой в построении альтернативного экономического порядка.</a:t>
            </a:r>
          </a:p>
        </p:txBody>
      </p:sp>
      <p:pic>
        <p:nvPicPr>
          <p:cNvPr id="8" name="Рисунок 7" descr="Изображение выглядит как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A2AF2C05-E577-F86A-2986-485368FDA8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7720" r="7720"/>
          <a:stretch>
            <a:fillRect/>
          </a:stretch>
        </p:blipFill>
        <p:spPr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2059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1730065F-820C-619B-667B-A8A18CCA3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1548" y="3168781"/>
            <a:ext cx="3896181" cy="31192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C2F4802-8493-10F0-09BD-45125BEE5B67}"/>
              </a:ext>
            </a:extLst>
          </p:cNvPr>
          <p:cNvGrpSpPr/>
          <p:nvPr/>
        </p:nvGrpSpPr>
        <p:grpSpPr>
          <a:xfrm>
            <a:off x="1188185" y="6224013"/>
            <a:ext cx="3838513" cy="247782"/>
            <a:chOff x="764187" y="5938090"/>
            <a:chExt cx="4587853" cy="29615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6A180C-40D0-2DFB-CE1D-BD0FD1E3FBC3}"/>
                </a:ext>
              </a:extLst>
            </p:cNvPr>
            <p:cNvSpPr txBox="1"/>
            <p:nvPr/>
          </p:nvSpPr>
          <p:spPr>
            <a:xfrm>
              <a:off x="866127" y="5938090"/>
              <a:ext cx="603903" cy="294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Brazil</a:t>
              </a:r>
              <a:endPara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301C1E-F597-938F-8662-BC99925CDD99}"/>
                </a:ext>
              </a:extLst>
            </p:cNvPr>
            <p:cNvSpPr txBox="1"/>
            <p:nvPr/>
          </p:nvSpPr>
          <p:spPr>
            <a:xfrm>
              <a:off x="4301723" y="5938106"/>
              <a:ext cx="1050317" cy="294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South Africa</a:t>
              </a:r>
              <a:endPara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3942E8-16CC-291F-661A-93545954B664}"/>
                </a:ext>
              </a:extLst>
            </p:cNvPr>
            <p:cNvSpPr txBox="1"/>
            <p:nvPr/>
          </p:nvSpPr>
          <p:spPr>
            <a:xfrm>
              <a:off x="1737850" y="5938094"/>
              <a:ext cx="688204" cy="29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Russia</a:t>
              </a:r>
              <a:endPara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C7BDD5-0E3E-6A01-B929-C14FDF914305}"/>
                </a:ext>
              </a:extLst>
            </p:cNvPr>
            <p:cNvSpPr txBox="1"/>
            <p:nvPr/>
          </p:nvSpPr>
          <p:spPr>
            <a:xfrm>
              <a:off x="2651251" y="5938090"/>
              <a:ext cx="550256" cy="29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India</a:t>
              </a:r>
              <a:endPara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66F5C7-7172-F04A-F0AA-B6715CCCDA07}"/>
                </a:ext>
              </a:extLst>
            </p:cNvPr>
            <p:cNvSpPr txBox="1"/>
            <p:nvPr/>
          </p:nvSpPr>
          <p:spPr>
            <a:xfrm>
              <a:off x="3442824" y="5939956"/>
              <a:ext cx="619231" cy="29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China</a:t>
              </a:r>
              <a:endPara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EF520E1-5238-BF01-0052-C1A13962D27A}"/>
                </a:ext>
              </a:extLst>
            </p:cNvPr>
            <p:cNvSpPr/>
            <p:nvPr/>
          </p:nvSpPr>
          <p:spPr>
            <a:xfrm>
              <a:off x="764187" y="5985211"/>
              <a:ext cx="152311" cy="152311"/>
            </a:xfrm>
            <a:prstGeom prst="rect">
              <a:avLst/>
            </a:prstGeom>
            <a:solidFill>
              <a:srgbClr val="2BB57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CB642690-B868-CDA3-15E4-717B4811EC5A}"/>
                </a:ext>
              </a:extLst>
            </p:cNvPr>
            <p:cNvSpPr/>
            <p:nvPr/>
          </p:nvSpPr>
          <p:spPr>
            <a:xfrm>
              <a:off x="1643618" y="5985210"/>
              <a:ext cx="152311" cy="152311"/>
            </a:xfrm>
            <a:prstGeom prst="rect">
              <a:avLst/>
            </a:prstGeom>
            <a:solidFill>
              <a:srgbClr val="1074B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8BC7033-5D21-2333-7849-6A6480BF419F}"/>
                </a:ext>
              </a:extLst>
            </p:cNvPr>
            <p:cNvSpPr/>
            <p:nvPr/>
          </p:nvSpPr>
          <p:spPr>
            <a:xfrm>
              <a:off x="2545269" y="5985209"/>
              <a:ext cx="152311" cy="152311"/>
            </a:xfrm>
            <a:prstGeom prst="rect">
              <a:avLst/>
            </a:prstGeom>
            <a:solidFill>
              <a:srgbClr val="F7931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5D1B3A6-F8A7-73B9-EC58-D14E7439F3A7}"/>
                </a:ext>
              </a:extLst>
            </p:cNvPr>
            <p:cNvSpPr/>
            <p:nvPr/>
          </p:nvSpPr>
          <p:spPr>
            <a:xfrm>
              <a:off x="3339326" y="5985208"/>
              <a:ext cx="152311" cy="152311"/>
            </a:xfrm>
            <a:prstGeom prst="rect">
              <a:avLst/>
            </a:prstGeom>
            <a:solidFill>
              <a:srgbClr val="EE3E35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2B36E7B3-3013-6386-A4FE-A1DF50714D4F}"/>
                </a:ext>
              </a:extLst>
            </p:cNvPr>
            <p:cNvSpPr/>
            <p:nvPr/>
          </p:nvSpPr>
          <p:spPr>
            <a:xfrm>
              <a:off x="4198975" y="5985208"/>
              <a:ext cx="152311" cy="152311"/>
            </a:xfrm>
            <a:prstGeom prst="rect">
              <a:avLst/>
            </a:prstGeom>
            <a:solidFill>
              <a:srgbClr val="FECA0A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2" name="Рисунок 21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A9F49817-079D-90DA-219E-77652A748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278" y="469330"/>
            <a:ext cx="5201939" cy="34102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E8B46641-DF1D-554E-6262-F7C3C1416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367" y="4456590"/>
            <a:ext cx="5199010" cy="19374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29845BFE-3455-8802-B576-C7BD0F8FF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6670" y="3170032"/>
            <a:ext cx="4515545" cy="311612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D6FE46B-347D-6143-C556-C1FDAD4F9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892" y="223394"/>
            <a:ext cx="4677428" cy="31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99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B4ACAFA-77C1-20B3-8DA9-DE9E0318AE67}"/>
              </a:ext>
            </a:extLst>
          </p:cNvPr>
          <p:cNvSpPr/>
          <p:nvPr/>
        </p:nvSpPr>
        <p:spPr>
          <a:xfrm>
            <a:off x="466235" y="472421"/>
            <a:ext cx="6387492" cy="2885031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4C748B-FBAD-C117-39CF-609E5FD2357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18938" y="6581775"/>
            <a:ext cx="373062" cy="206375"/>
          </a:xfrm>
        </p:spPr>
        <p:txBody>
          <a:bodyPr/>
          <a:lstStyle/>
          <a:p>
            <a:pPr rtl="0"/>
            <a:fld id="{03DC2DEF-D2FE-4B45-ABA4-9F153FD1C98A}" type="slidenum">
              <a:rPr lang="ru-RU" noProof="0" smtClean="0"/>
              <a:t>4</a:t>
            </a:fld>
            <a:endParaRPr lang="ru-RU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BF05C1-7432-69FD-81A2-91FCD052DA1E}"/>
              </a:ext>
            </a:extLst>
          </p:cNvPr>
          <p:cNvSpPr txBox="1"/>
          <p:nvPr/>
        </p:nvSpPr>
        <p:spPr>
          <a:xfrm>
            <a:off x="729381" y="582170"/>
            <a:ext cx="6246978" cy="2700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ru-RU" sz="13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Активное экономическое развитие, а также проведение в 2000-е гг. глубоких институциональных и валютно-финансовых реформ способствовали раскрытию потенциала национальных хозяйств государств БРИКС.</a:t>
            </a:r>
          </a:p>
          <a:p>
            <a:pPr>
              <a:lnSpc>
                <a:spcPct val="110000"/>
              </a:lnSpc>
            </a:pPr>
            <a:r>
              <a:rPr lang="ru-RU" sz="13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Опыт внутреннего валютно-финансового реформирования</a:t>
            </a:r>
          </a:p>
          <a:p>
            <a:pPr>
              <a:lnSpc>
                <a:spcPct val="110000"/>
              </a:lnSpc>
            </a:pPr>
            <a:r>
              <a:rPr lang="ru-RU" sz="13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отразился на способности БРИКС задавать тон</a:t>
            </a:r>
            <a:endParaRPr lang="en-US" sz="135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ru-RU" sz="13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меняющимся трендам в глобальном экономическом управлении. </a:t>
            </a:r>
          </a:p>
          <a:p>
            <a:pPr>
              <a:lnSpc>
                <a:spcPct val="110000"/>
              </a:lnSpc>
            </a:pPr>
            <a:r>
              <a:rPr lang="ru-RU" sz="13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БРИКС начинает приобретать реальное влияние </a:t>
            </a:r>
          </a:p>
          <a:p>
            <a:pPr>
              <a:lnSpc>
                <a:spcPct val="110000"/>
              </a:lnSpc>
            </a:pPr>
            <a:r>
              <a:rPr lang="ru-RU" sz="13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международной валютно-финансовой системе, преуспевая </a:t>
            </a:r>
          </a:p>
          <a:p>
            <a:pPr>
              <a:lnSpc>
                <a:spcPct val="110000"/>
              </a:lnSpc>
            </a:pPr>
            <a:r>
              <a:rPr lang="ru-RU" sz="13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макроэкономической стабилизации.</a:t>
            </a:r>
            <a:endParaRPr lang="ru-RU" sz="135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43BAC9-326C-3DC4-C920-5D61C5C0C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23" y="3856337"/>
            <a:ext cx="2500687" cy="250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716B22CB-EF3C-FBD7-611B-1C379FD0F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883" y="472422"/>
            <a:ext cx="4508882" cy="28850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13B1CB73-F6DF-D860-78AF-E88D7D96E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442" y="3488811"/>
            <a:ext cx="3348285" cy="28907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EE2207B3-53F5-A0CF-5EA2-FD36646D41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8005" y="3493750"/>
            <a:ext cx="4544394" cy="28857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413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45B622-0836-6005-7410-5326A91AA05E}"/>
              </a:ext>
            </a:extLst>
          </p:cNvPr>
          <p:cNvSpPr/>
          <p:nvPr/>
        </p:nvSpPr>
        <p:spPr>
          <a:xfrm>
            <a:off x="3724275" y="0"/>
            <a:ext cx="465914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EF0CAB-8879-6FF4-E4F8-DB24FE990A3D}"/>
              </a:ext>
            </a:extLst>
          </p:cNvPr>
          <p:cNvSpPr txBox="1"/>
          <p:nvPr/>
        </p:nvSpPr>
        <p:spPr>
          <a:xfrm>
            <a:off x="4069222" y="1004331"/>
            <a:ext cx="7990318" cy="4868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Значительная часть совместной работы стран БРИКС направлена </a:t>
            </a:r>
          </a:p>
          <a:p>
            <a:pPr>
              <a:lnSpc>
                <a:spcPct val="118000"/>
              </a:lnSpc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сглаживание негативных трансграничных последствий </a:t>
            </a:r>
          </a:p>
          <a:p>
            <a:pPr>
              <a:lnSpc>
                <a:spcPct val="118000"/>
              </a:lnSpc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международного финансового регулирования </a:t>
            </a:r>
          </a:p>
          <a:p>
            <a:pPr>
              <a:lnSpc>
                <a:spcPct val="118000"/>
              </a:lnSpc>
              <a:spcAft>
                <a:spcPts val="2400"/>
              </a:spcAft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государств «второго эшелона» экономического развития. </a:t>
            </a:r>
          </a:p>
          <a:p>
            <a:pPr>
              <a:lnSpc>
                <a:spcPct val="118000"/>
              </a:lnSpc>
            </a:pPr>
            <a:r>
              <a:rPr lang="ru-RU" sz="1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Группа БРИКС зарекомендовала себя </a:t>
            </a:r>
          </a:p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ru-RU" sz="1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 реальная экономическая сила на международной арене:</a:t>
            </a:r>
          </a:p>
          <a:p>
            <a:pPr marL="285750" indent="-285750">
              <a:lnSpc>
                <a:spcPct val="118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проект реформы квотирования для Международного валютного фонда и Всемирного банка </a:t>
            </a:r>
            <a:r>
              <a:rPr lang="ru-RU" sz="15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(2010 г.)</a:t>
            </a: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r>
              <a:rPr lang="ru-RU" sz="15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18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мероприятия по созданию цифровой валюты стран БРИКС </a:t>
            </a:r>
            <a:r>
              <a:rPr lang="ru-RU" sz="15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(2015 г. – </a:t>
            </a:r>
            <a:r>
              <a:rPr lang="ru-RU" sz="15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н.в</a:t>
            </a:r>
            <a:r>
              <a:rPr lang="ru-RU" sz="15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.)</a:t>
            </a: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r>
              <a:rPr lang="ru-RU" sz="15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18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участие стран БРИКС в работе Базельского комитета </a:t>
            </a:r>
            <a:r>
              <a:rPr lang="ru-RU" sz="15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(2016 – 2019 гг.)</a:t>
            </a: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r>
              <a:rPr lang="ru-RU" sz="15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18000"/>
              </a:lnSpc>
              <a:spcAft>
                <a:spcPts val="2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реформа расчета трансфертов и капитальных взносов в финансовые институты развития ОЭСР </a:t>
            </a:r>
            <a:r>
              <a:rPr lang="ru-RU" sz="15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(2019 г.)</a:t>
            </a:r>
            <a:r>
              <a:rPr lang="ru-RU" sz="1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ru-RU" sz="15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ru-RU" sz="1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БРИКС есть один значительный недостаток – отсутствие четкого принципа коллективизма и институционализма. 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BEDFDF3-5A11-2C0A-6722-966A3BFDCB61}"/>
              </a:ext>
            </a:extLst>
          </p:cNvPr>
          <p:cNvGrpSpPr/>
          <p:nvPr/>
        </p:nvGrpSpPr>
        <p:grpSpPr>
          <a:xfrm>
            <a:off x="475128" y="460673"/>
            <a:ext cx="2780820" cy="5931843"/>
            <a:chOff x="475128" y="460673"/>
            <a:chExt cx="2673115" cy="5931843"/>
          </a:xfrm>
        </p:grpSpPr>
        <p:pic>
          <p:nvPicPr>
            <p:cNvPr id="5" name="Рисунок 4" descr="Изображение выглядит как логотип&#10;&#10;Автоматически созданное описание">
              <a:extLst>
                <a:ext uri="{FF2B5EF4-FFF2-40B4-BE49-F238E27FC236}">
                  <a16:creationId xmlns:a16="http://schemas.microsoft.com/office/drawing/2014/main" id="{6583DE62-3932-8357-D474-873BB97FF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871" y="460673"/>
              <a:ext cx="2667372" cy="63684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Рисунок 6" descr="Изображение выглядит как строительство, плиточный&#10;&#10;Автоматически созданное описание">
              <a:extLst>
                <a:ext uri="{FF2B5EF4-FFF2-40B4-BE49-F238E27FC236}">
                  <a16:creationId xmlns:a16="http://schemas.microsoft.com/office/drawing/2014/main" id="{FC1E7429-6AFD-EB28-FCF7-1CBCB437A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128" y="1144289"/>
              <a:ext cx="2667372" cy="146705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Рисунок 8" descr="Изображение выглядит как текст, небо, на открытом воздухе&#10;&#10;Автоматически созданное описание">
              <a:extLst>
                <a:ext uri="{FF2B5EF4-FFF2-40B4-BE49-F238E27FC236}">
                  <a16:creationId xmlns:a16="http://schemas.microsoft.com/office/drawing/2014/main" id="{9926EDF5-56A5-D3EF-26FE-48EB8F24E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8910" y="2654254"/>
              <a:ext cx="2663590" cy="141942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Рисунок 10" descr="Изображение выглядит как текст, небо, на открытом воздухе, строитель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AA3DD4F9-0145-7BEE-62A1-A4D089B25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949" y="4120445"/>
              <a:ext cx="2663590" cy="157184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Рисунок 12" descr="Изображение выглядит как текст, стул, окно, обеденный стол&#10;&#10;Автоматически созданное описание">
              <a:extLst>
                <a:ext uri="{FF2B5EF4-FFF2-40B4-BE49-F238E27FC236}">
                  <a16:creationId xmlns:a16="http://schemas.microsoft.com/office/drawing/2014/main" id="{DE2856CE-D7E9-C6E3-96AC-909500684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6108" y="5735199"/>
              <a:ext cx="2672135" cy="65731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804740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FC0B94-3BEC-3045-EA5D-35413F4BD326}"/>
              </a:ext>
            </a:extLst>
          </p:cNvPr>
          <p:cNvSpPr/>
          <p:nvPr/>
        </p:nvSpPr>
        <p:spPr>
          <a:xfrm>
            <a:off x="0" y="0"/>
            <a:ext cx="12192000" cy="2950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20AAD-E63A-5DEE-4FA8-EF4B62B12B69}"/>
              </a:ext>
            </a:extLst>
          </p:cNvPr>
          <p:cNvSpPr txBox="1"/>
          <p:nvPr/>
        </p:nvSpPr>
        <p:spPr>
          <a:xfrm>
            <a:off x="376949" y="324738"/>
            <a:ext cx="11488396" cy="231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Интерес стран «глобального Юга» к БРИКС постепенно возрастал. На встрече в 2022 г. состоялся запуск </a:t>
            </a:r>
            <a:r>
              <a:rPr lang="ru-RU" sz="1500" b="1" spc="-2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расширенной</a:t>
            </a:r>
            <a:r>
              <a:rPr lang="ru-RU" sz="1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конференции БРИКС+ на уровне министров иностранных дел, среди прочих: Египта, Нигерии, Сенегала, Аргентины, Индонезии, Казахстана, Саудовской Аравии, ОАЭ и Таиланда.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Наблюдается параллельное системное развитие как глобального, так и регионального подходов к строительству новой платформы БРИКС+.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Расширение группы БРИКС приведет, с одной стороны, к глобализации экономической повестки внутри объединения, а с другой стороны, к утверждению принципа разделения мира на макроэкономические регионы.</a:t>
            </a:r>
          </a:p>
        </p:txBody>
      </p:sp>
      <p:pic>
        <p:nvPicPr>
          <p:cNvPr id="5" name="Рисунок 4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FC092DAD-893E-D003-B756-E112BA749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767" y="3907453"/>
            <a:ext cx="3935715" cy="2111435"/>
          </a:xfrm>
          <a:prstGeom prst="rect">
            <a:avLst/>
          </a:prstGeom>
        </p:spPr>
      </p:pic>
      <p:pic>
        <p:nvPicPr>
          <p:cNvPr id="3" name="Рисунок 2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49FB36F3-5A81-4C47-5162-C73522A97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87" y="3433763"/>
            <a:ext cx="4361693" cy="296514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перчатки&#10;&#10;Автоматически созданное описание">
            <a:extLst>
              <a:ext uri="{FF2B5EF4-FFF2-40B4-BE49-F238E27FC236}">
                <a16:creationId xmlns:a16="http://schemas.microsoft.com/office/drawing/2014/main" id="{C7F3B782-8E20-28AF-D0E7-F240E0DA6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613" y="3430904"/>
            <a:ext cx="4914123" cy="296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8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13763D-86C2-4AC7-35EF-3B6785C04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7</a:t>
            </a:fld>
            <a:endParaRPr lang="ru-RU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02AC37-7166-D466-C011-ED941738BDB6}"/>
              </a:ext>
            </a:extLst>
          </p:cNvPr>
          <p:cNvSpPr txBox="1"/>
          <p:nvPr/>
        </p:nvSpPr>
        <p:spPr>
          <a:xfrm>
            <a:off x="371680" y="3497367"/>
            <a:ext cx="11758401" cy="3000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ВСТУПЛЕНИЕ ИРАНА В БРИКС: </a:t>
            </a:r>
          </a:p>
          <a:p>
            <a:pPr marL="285750" indent="-285750">
              <a:lnSpc>
                <a:spcPct val="114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подписание Ираном соглашений о стратегическом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партнерстве с КНР </a:t>
            </a:r>
            <a:r>
              <a:rPr lang="ru-RU" sz="140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(март 2021 г.)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Российской Федерацией </a:t>
            </a:r>
            <a:r>
              <a:rPr lang="ru-RU" sz="140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(ноябрь 2022 г.)</a:t>
            </a:r>
            <a:r>
              <a:rPr lang="ru-RU" sz="1400" b="1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indent="-285750">
              <a:lnSpc>
                <a:spcPct val="114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крупных поставщика нефти и газа внутри одного объединения, Россия и Иран,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ru-RU" sz="1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хорошая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перспектива</a:t>
            </a:r>
          </a:p>
          <a:p>
            <a:pPr marL="284400">
              <a:lnSpc>
                <a:spcPct val="114000"/>
              </a:lnSpc>
              <a:spcAft>
                <a:spcPts val="600"/>
              </a:spcAft>
              <a:buClr>
                <a:srgbClr val="FF0000"/>
              </a:buClr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диверсификации энергоносителей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внутри БРИКС; </a:t>
            </a:r>
          </a:p>
          <a:p>
            <a:pPr marL="285750" indent="-285750">
              <a:lnSpc>
                <a:spcPct val="114000"/>
              </a:lnSpc>
              <a:spcAft>
                <a:spcPts val="2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тесные и эффективные каналы между ресурсами и рынками,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принесет пользу всем членам БРИКС.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 ВСТУПЛЕНИЯ ИРАНА В БРИКС: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 и Иран вступили в острую фазу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«войны дисконтов» на нефть и газ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(июль 2022 г.).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Иран окажется страной с самой слабой валютой </a:t>
            </a:r>
            <a:r>
              <a:rPr lang="ru-RU" sz="1400" spc="-2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 доллар США ≈ 40.000 иранских риалов)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также с самым высоким уровнем инфляции,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достигшим 54% после провала переговоров Ирана и США по восстановлению СВПД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(июль 2022 г.)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Рисунок 4" descr="Изображение выглядит как текст, Трусы&#10;&#10;Автоматически созданное описание">
            <a:extLst>
              <a:ext uri="{FF2B5EF4-FFF2-40B4-BE49-F238E27FC236}">
                <a16:creationId xmlns:a16="http://schemas.microsoft.com/office/drawing/2014/main" id="{98E0B713-55A5-78E4-525F-40442EC74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703" y="472831"/>
            <a:ext cx="5334000" cy="2590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Изображение выглядит как текст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645F8DE8-DD3E-F870-ABE9-62E7EB2C8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0406" y="472829"/>
            <a:ext cx="5461000" cy="2590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0084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DB96A7-8E7A-9A58-C3CB-368760F9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8</a:t>
            </a:fld>
            <a:endParaRPr lang="ru-RU" noProof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696649-BE6A-7CD9-9EED-4708D6D47702}"/>
              </a:ext>
            </a:extLst>
          </p:cNvPr>
          <p:cNvSpPr txBox="1"/>
          <p:nvPr/>
        </p:nvSpPr>
        <p:spPr>
          <a:xfrm>
            <a:off x="371476" y="3453432"/>
            <a:ext cx="11333955" cy="3059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ВСТУПЛЕНИЕ АРГЕНТИНЫ: </a:t>
            </a:r>
          </a:p>
          <a:p>
            <a:pPr marL="285750" indent="-285750">
              <a:lnSpc>
                <a:spcPct val="110000"/>
              </a:lnSpc>
              <a:spcAft>
                <a:spcPts val="24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Аргентина является безопасным и ответственным поставщиком продуктов питания и признанным игроком в области биотехнологий и прикладной логистики.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 ВСТУПЛЕНИЯ АРГЕНТИНЫ: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Аргентина имеет огромные внутренние экономические проблемы: страну очень часто называют «государством девяти дефолтов».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Аргентина не может предложить странам БРИКС инновационных продуктов промышленности или более прагматичной логистики, поскольку в БРИКС уже состоит Бразилия.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Включение Аргентины нарушит основополагающий принцип объединения – участниками являются только государства-лидеры регионов. </a:t>
            </a:r>
          </a:p>
        </p:txBody>
      </p:sp>
      <p:pic>
        <p:nvPicPr>
          <p:cNvPr id="5" name="Рисунок 4" descr="Изображение выглядит как синий&#10;&#10;Автоматически созданное описание">
            <a:extLst>
              <a:ext uri="{FF2B5EF4-FFF2-40B4-BE49-F238E27FC236}">
                <a16:creationId xmlns:a16="http://schemas.microsoft.com/office/drawing/2014/main" id="{42474335-B4C9-348B-669F-B16E91D7C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604" y="470279"/>
            <a:ext cx="5334000" cy="2590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 descr="Изображение выглядит как текст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2265B523-4E84-726A-C903-0A3A9DBB6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0406" y="472829"/>
            <a:ext cx="5461000" cy="2590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5356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19B99D-5C94-5D17-8D0C-E71C22A92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9</a:t>
            </a:fld>
            <a:endParaRPr lang="ru-RU" noProof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563EE6-56AD-F0EA-6C19-7912E6DE81B0}"/>
              </a:ext>
            </a:extLst>
          </p:cNvPr>
          <p:cNvSpPr txBox="1"/>
          <p:nvPr/>
        </p:nvSpPr>
        <p:spPr>
          <a:xfrm>
            <a:off x="379749" y="3810857"/>
            <a:ext cx="11327716" cy="2277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ВСТУПЛЕНИЕ АЛЖИРА В БРИКС: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даст возможность стране комплексно развивать с Россией взаимный туризм, торговлю сельскохозяйственной продукцией,  осуществлять проекты в атомной энергетике;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даст импульс индийско-алжирским торговым отношениям;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устойчивость валюты и развитость тяжелой промышленности Алжира позволит странам БРИКС планировать не только инвестиции в алжирскую экономику, но и взаимные целевые выделения средств на целые секторы народного хозяйства этой страны;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развеет миф о «глобальной Африке». </a:t>
            </a:r>
          </a:p>
        </p:txBody>
      </p:sp>
      <p:pic>
        <p:nvPicPr>
          <p:cNvPr id="10" name="Рисунок 9" descr="Изображение выглядит как Трусы&#10;&#10;Автоматически созданное описание">
            <a:extLst>
              <a:ext uri="{FF2B5EF4-FFF2-40B4-BE49-F238E27FC236}">
                <a16:creationId xmlns:a16="http://schemas.microsoft.com/office/drawing/2014/main" id="{3A117EDB-1A6C-ACCF-D580-235A96988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0246" y="472829"/>
            <a:ext cx="5340358" cy="2590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 descr="Изображение выглядит как текст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2D5E728E-4F54-7E48-5C2A-73E40D4CA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0406" y="472829"/>
            <a:ext cx="5461000" cy="2590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510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FAEC07-4D3D-22FC-A375-0E1916959C2E}"/>
              </a:ext>
            </a:extLst>
          </p:cNvPr>
          <p:cNvSpPr/>
          <p:nvPr/>
        </p:nvSpPr>
        <p:spPr>
          <a:xfrm>
            <a:off x="5700045" y="3777241"/>
            <a:ext cx="837488" cy="60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A79541-529A-9DAA-207B-B1709568D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10</a:t>
            </a:fld>
            <a:endParaRPr lang="ru-RU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3A3E93-5CE5-D7C8-D7C4-BC3E468C5181}"/>
              </a:ext>
            </a:extLst>
          </p:cNvPr>
          <p:cNvSpPr txBox="1"/>
          <p:nvPr/>
        </p:nvSpPr>
        <p:spPr>
          <a:xfrm>
            <a:off x="371476" y="4071879"/>
            <a:ext cx="11605188" cy="243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БРИКС уже сейчас является объединением, привлекательным для развивающихся государств различных экономических и политических формаций.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Государства с формирующимися рынками видят во вступлении в БРИКС возможность реализовать свои геоэкономические потенциалы и интересы.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Привлекательный имидж БРИКС+ предположительно будет формироваться в первую очередь за счет противопоставления этого объединения пост-Западным наднациональным структурам.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Однако стоит выразить сомнение относительно того, что заявки всех кандидатов на членство в БРИКС будут приняты. 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БРИКС, принимающем любые решения на основе консенсуса пока еще пяти стран из совершенно разных регионов, неизвестно, чей запрос на вступление будет удовлетворен.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2AA43B-329E-1B92-F3B1-752E9EEA93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05"/>
          <a:stretch/>
        </p:blipFill>
        <p:spPr>
          <a:xfrm>
            <a:off x="466725" y="463045"/>
            <a:ext cx="11258549" cy="33763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2244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2D91F3-72CE-154B-8E8B-AD0C5919B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11</a:t>
            </a:fld>
            <a:endParaRPr lang="ru-RU" noProof="0"/>
          </a:p>
        </p:txBody>
      </p:sp>
      <p:pic>
        <p:nvPicPr>
          <p:cNvPr id="28" name="Рисунок 27" descr="Изображение выглядит как текст, шар, векторная графика, самолет&#10;&#10;Автоматически созданное описание">
            <a:extLst>
              <a:ext uri="{FF2B5EF4-FFF2-40B4-BE49-F238E27FC236}">
                <a16:creationId xmlns:a16="http://schemas.microsoft.com/office/drawing/2014/main" id="{BDA968A6-51AB-8B86-CF43-E59C42A03F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0"/>
          <a:stretch/>
        </p:blipFill>
        <p:spPr>
          <a:xfrm>
            <a:off x="474535" y="1938308"/>
            <a:ext cx="5091442" cy="2981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735DB46-C62F-73E4-A990-4F61ABBAADF0}"/>
              </a:ext>
            </a:extLst>
          </p:cNvPr>
          <p:cNvSpPr txBox="1"/>
          <p:nvPr/>
        </p:nvSpPr>
        <p:spPr>
          <a:xfrm>
            <a:off x="6371857" y="1397292"/>
            <a:ext cx="5677713" cy="3651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НЕОБХОДИМЫЕ ИЗМЕНЕНИЯ В БРИКС</a:t>
            </a:r>
          </a:p>
          <a:p>
            <a:pPr>
              <a:lnSpc>
                <a:spcPct val="120000"/>
              </a:lnSpc>
            </a:pPr>
            <a:r>
              <a:rPr lang="ru-RU" sz="1400" b="1" spc="-3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Следует переформатировать БРИКС в международную организацию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 своими собственными правилами: 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принятия кандидатов в члены, 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выработки решений, </a:t>
            </a:r>
          </a:p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 исполнения,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также со своим собственным уставом.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Формализация повестки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шаг, который важно сделать для развития БРИКС+ как глобального экономического </a:t>
            </a:r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актора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Точкой бифуркации в развитии БРИКС+ </a:t>
            </a:r>
            <a:r>
              <a:rPr lang="ru-RU" sz="1400" b="1" spc="-3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стать </a:t>
            </a:r>
            <a:r>
              <a:rPr lang="ru-RU" sz="1400" b="1" spc="-3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поддержания баланса внутри организации и формального равноправия всех ее членов.  </a:t>
            </a:r>
          </a:p>
        </p:txBody>
      </p:sp>
    </p:spTree>
    <p:extLst>
      <p:ext uri="{BB962C8B-B14F-4D97-AF65-F5344CB8AC3E}">
        <p14:creationId xmlns:p14="http://schemas.microsoft.com/office/powerpoint/2010/main" val="146866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4E458F4-96B8-12F9-76F6-AB393E8F41A7}"/>
              </a:ext>
            </a:extLst>
          </p:cNvPr>
          <p:cNvSpPr/>
          <p:nvPr/>
        </p:nvSpPr>
        <p:spPr>
          <a:xfrm>
            <a:off x="8" y="0"/>
            <a:ext cx="12192000" cy="2950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E0BC0A-5AB9-CC0D-1646-AC68DB9211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18938" y="6581775"/>
            <a:ext cx="373062" cy="206375"/>
          </a:xfrm>
        </p:spPr>
        <p:txBody>
          <a:bodyPr/>
          <a:lstStyle/>
          <a:p>
            <a:pPr rtl="0"/>
            <a:fld id="{03DC2DEF-D2FE-4B45-ABA4-9F153FD1C98A}" type="slidenum">
              <a:rPr lang="ru-RU" noProof="0" smtClean="0"/>
              <a:t>12</a:t>
            </a:fld>
            <a:endParaRPr lang="ru-RU" noProof="0" dirty="0"/>
          </a:p>
        </p:txBody>
      </p:sp>
      <p:pic>
        <p:nvPicPr>
          <p:cNvPr id="16" name="Рисунок 1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F12DC1C1-A2C3-D5F4-BDC1-A1EC5971F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475" y="3356674"/>
            <a:ext cx="5428385" cy="30338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E4042136-785D-E011-DC6F-B98157313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891" y="3360696"/>
            <a:ext cx="3888337" cy="30298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35EC7C4-CB5D-4C6D-4E76-6A60549E17B5}"/>
              </a:ext>
            </a:extLst>
          </p:cNvPr>
          <p:cNvSpPr txBox="1"/>
          <p:nvPr/>
        </p:nvSpPr>
        <p:spPr>
          <a:xfrm>
            <a:off x="373628" y="370405"/>
            <a:ext cx="11445310" cy="2444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400" b="1" spc="3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БРИКС успешно справляется с глобальными транснациональными инвестиционными потоками. Но по мере того          как темпы роста иностранных инвестиций замедлялись, активизировалось обсуждение необходимости смягчения условий инвестирования. Наиболее заинтересованной стороной здесь является Китай, реализующий свою модель неоимпериализма, в т.ч. при помощи международных институтов.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400" b="1" spc="3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Смысл предложения: </a:t>
            </a:r>
            <a:r>
              <a:rPr lang="ru-RU" sz="1400" b="1" spc="3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создать в ВТО новый отдельный комитет, а в </a:t>
            </a:r>
            <a:r>
              <a:rPr lang="en-US" sz="1400" b="1" spc="3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ru-RU" sz="1400" b="1" spc="3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 – группу экспертов по торговле и инвестициям. Эта инициатива была подхвачена странами БРИКС.</a:t>
            </a:r>
            <a:r>
              <a:rPr lang="ru-RU" sz="1400" b="1" spc="3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400" b="1" spc="2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Основная идея: </a:t>
            </a:r>
            <a:r>
              <a:rPr lang="ru-RU" sz="1400" b="1" spc="2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подготовка долгосрочного рамочного преференциального инвестиционного соглашения, которое бы заменило многочисленные двусторонние соглашения о защите и поощрении инвестиций. </a:t>
            </a:r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4D57FCF-5052-C82A-D006-DF19DE8BE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63" y="3209926"/>
            <a:ext cx="952633" cy="331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75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AE697B-CDB3-53E6-88C2-6603BBC16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13</a:t>
            </a:fld>
            <a:endParaRPr lang="ru-RU" noProof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A9EEE7-BBE6-A385-0FDF-BB87742E1712}"/>
              </a:ext>
            </a:extLst>
          </p:cNvPr>
          <p:cNvSpPr txBox="1"/>
          <p:nvPr/>
        </p:nvSpPr>
        <p:spPr>
          <a:xfrm>
            <a:off x="374338" y="3771496"/>
            <a:ext cx="11421096" cy="2441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может и должна принадлежать инициатива по всестороннему развитию БРИКС как глобального экономического </a:t>
            </a:r>
            <a:r>
              <a:rPr lang="ru-RU" sz="1600" b="1" spc="-2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актора</a:t>
            </a:r>
            <a:r>
              <a:rPr lang="ru-RU" sz="1600" b="1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интересах России добиться всеобъемлющих соглашений по торговле и инвестициям со всеми нынешними и потенциальными участниками БРИКС+. </a:t>
            </a: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 активно ищет сейчас свое место в макрорегиональных производственных цепочках.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этой причине Россия является одним из главных интересантов смягчения инвестиционного климата в странах БРИКС и установления справедливого для всех партнеров курса новой цифровой валюты.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35C934-C933-D8FA-AB58-7DEABD94C6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5881" b="14498"/>
          <a:stretch/>
        </p:blipFill>
        <p:spPr>
          <a:xfrm>
            <a:off x="475838" y="472704"/>
            <a:ext cx="5370114" cy="276615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 descr="Изображение выглядит как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D48FC5F4-34B4-3B28-0F32-D555CF747A9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1085" b="26792"/>
          <a:stretch/>
        </p:blipFill>
        <p:spPr>
          <a:xfrm>
            <a:off x="6336929" y="460834"/>
            <a:ext cx="5388747" cy="277802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7220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E3AE836-E492-CC25-7BE1-27955AECAE2D}"/>
              </a:ext>
            </a:extLst>
          </p:cNvPr>
          <p:cNvSpPr/>
          <p:nvPr/>
        </p:nvSpPr>
        <p:spPr>
          <a:xfrm>
            <a:off x="2238997" y="0"/>
            <a:ext cx="614442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5EC8BB7-43CF-7643-4C3C-96677C10C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14</a:t>
            </a:fld>
            <a:endParaRPr lang="ru-RU" noProof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8A6596-D109-516E-62D8-8C2946A16B92}"/>
              </a:ext>
            </a:extLst>
          </p:cNvPr>
          <p:cNvSpPr txBox="1"/>
          <p:nvPr/>
        </p:nvSpPr>
        <p:spPr>
          <a:xfrm>
            <a:off x="2505640" y="1018614"/>
            <a:ext cx="9327435" cy="5516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Вергун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А.Н. Страны БРИКС в международных инвестиционных процессах // Вестник МГИМО Университета. Экономика и бизнес. №2(29), 2013. С. 127-133.</a:t>
            </a:r>
          </a:p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Павленко В.Б. Объединение БРИКС как глобальная альтернатива американскому и западному господству // Россия: тенденции и перспективы развития, Ежегодник.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10. Часть 1. С. 546-550.</a:t>
            </a:r>
          </a:p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Портанский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А.П. Реформирование ВТО – процесс сложный и долгий // Российский совет по международным делам (РСМД). 13 декабря 2018 : 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russiancouncil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analytics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comments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analytics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reformirovanie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vto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protsess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dolgiy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slozhnyy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Bishop M. The BRICS countries: where next and what impact on the global economy // Economics Observatory. 20 October 2022 : 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https://www.economicsobservatory.com/the-brics-countries-where-next-and-what-impact-on-the-global-economy</a:t>
            </a:r>
            <a:endParaRPr lang="ru-RU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Chitraphan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V. BRICS on its Way to Global Monetary and Financial System Implementation // Proceedings of 20th international conference Actual Economy: Local Solutions for Global Challenges. 18-21 November 2019. P. 211-215. Bangkok, 2022.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Ribeiro M.P. Future Prospects and Challenges of Brazil &amp; Urban W. Chinese model of economic development // Gosh J. Models of BRICs’ Economic Development and Challenges for EU Competitiveness. Vienna: The Vienna Institute for International Economic Studies, 2009. P. 12-15, 51-58.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Rothkopf D. BRICS Is Obsolete. It Has Been Overtaken by Events // The National. September 11, 2017 : 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https://carnegieendowment.org/2017/09/11/brics-is-obsolete.-it-has-been-overtaken-by-events-pub-73068</a:t>
            </a:r>
            <a:endParaRPr lang="ru-RU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 и экспорт стран БРИКС. Годовая статистика международной торговли товарами: 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trendeconomy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r>
              <a:rPr lang="ru-RU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trade</a:t>
            </a:r>
            <a:endParaRPr lang="ru-RU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14000"/>
              </a:lnSpc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current US$ of the BRICS countries. The World Bank data: </a:t>
            </a:r>
            <a:r>
              <a:rPr lang="en-US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https://data.worldbank.org/indicator/NY.GDP.MKTP.CD</a:t>
            </a:r>
            <a:endParaRPr lang="ru-RU" sz="1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EFE7F981-B8EA-55A3-7A98-3DF52A4066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411" y="383112"/>
            <a:ext cx="2941606" cy="14552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7973D3C-B927-ED8C-AEE0-D1458B9EDAC7}"/>
              </a:ext>
            </a:extLst>
          </p:cNvPr>
          <p:cNvSpPr txBox="1"/>
          <p:nvPr/>
        </p:nvSpPr>
        <p:spPr>
          <a:xfrm>
            <a:off x="5672058" y="360551"/>
            <a:ext cx="3125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ЛИТЕРАТУРА И ИСТОЧНИКИ:</a:t>
            </a:r>
          </a:p>
        </p:txBody>
      </p:sp>
    </p:spTree>
    <p:extLst>
      <p:ext uri="{BB962C8B-B14F-4D97-AF65-F5344CB8AC3E}">
        <p14:creationId xmlns:p14="http://schemas.microsoft.com/office/powerpoint/2010/main" val="41817415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F5A99"/>
      </a:accent1>
      <a:accent2>
        <a:srgbClr val="ED7D31"/>
      </a:accent2>
      <a:accent3>
        <a:srgbClr val="2F5A99"/>
      </a:accent3>
      <a:accent4>
        <a:srgbClr val="2F5A9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SFT_Fon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0618_TF34126823.potx" id="{2A2B90EE-F7B7-4AA0-886C-21693E76F675}" vid="{B23C314D-BB01-4560-816A-26FDC505E1B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3649</TotalTime>
  <Words>1324</Words>
  <Application>Microsoft Office PowerPoint</Application>
  <PresentationFormat>Широкоэкранный</PresentationFormat>
  <Paragraphs>102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ФЕНОМЕН НЕФОРМАЛЬНЫХ ПЕРЕГОВОРНЫХ СТРУКТУР НА ПРИМЕРЕ БРИКС</dc:title>
  <dc:creator>Мама</dc:creator>
  <cp:lastModifiedBy>Tatiana Balashova</cp:lastModifiedBy>
  <cp:revision>195</cp:revision>
  <dcterms:created xsi:type="dcterms:W3CDTF">2020-10-25T19:54:42Z</dcterms:created>
  <dcterms:modified xsi:type="dcterms:W3CDTF">2023-04-10T22:46:31Z</dcterms:modified>
</cp:coreProperties>
</file>