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94" r:id="rId3"/>
    <p:sldId id="275" r:id="rId4"/>
    <p:sldId id="268" r:id="rId5"/>
    <p:sldId id="279" r:id="rId6"/>
    <p:sldId id="295" r:id="rId7"/>
    <p:sldId id="27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8C11"/>
    <a:srgbClr val="FFFFFF"/>
    <a:srgbClr val="D81212"/>
    <a:srgbClr val="DD2F2F"/>
    <a:srgbClr val="F68888"/>
    <a:srgbClr val="FF0000"/>
    <a:srgbClr val="FF0109"/>
    <a:srgbClr val="FF9900"/>
    <a:srgbClr val="FEBD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989D5-86E4-A871-4D47-9C52ADDE8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0A8F6C-B349-64A2-C2E9-D82F0B94B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889C6A-348E-15D1-5225-D580087AE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687C5D-7A63-6D40-CC0D-464F74587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E2BCFC-8DBA-2AE8-420E-63E4E4305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76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FE250-8EBC-7687-1DA4-5E8D97A72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5E3C70-FF10-B474-4B79-7F72A8212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52D8AD-1E64-19B2-1BE3-D2EDD067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A66A6A-DA57-D2CF-7D4E-1253BBC3B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B0E59-9D5D-6D64-17C2-EAE520EED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474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107402-D820-B8D5-C1A3-406519F3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49BF35-D505-AC7D-2D73-ECC0579AC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1FF88D-0A4E-8280-45A7-4C64C98A0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816FC4-CC49-9F2E-A545-7674D7856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C4618F-BDD1-B770-5DB6-58C6F3DA7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94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7E62F-70A7-604A-F723-7B4A48917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2831F4-872D-1632-08BC-2B05764A96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FF8F24-23B5-ED1E-3A66-81F58B433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63F2AA-1C7C-A4E8-22C5-5FC0BF538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BF2A95-0B23-DE24-582E-01885EEBC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888319-24AA-329C-CC2E-C1A4088F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92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05E729-1641-2E5D-7A84-651D7BBC9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F31D63-21F0-59D2-F76D-407203C0B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EE8E3C-638F-D41F-2A3A-2BCB09F56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32CC31-6C8D-6B71-A8AF-9463D9E9CF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FCFCAD-E33E-58D6-1BC2-B267C1EAD1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0A8161-326D-CA32-FB96-267804208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30A09E8-6895-E028-11FA-1FD2254F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F9A559-3652-A860-B6F1-E509B366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86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687A1-463E-D05B-48C3-CBA17063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C21234-1CB4-07AA-5A03-275820FEE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562465-1FCD-3AB0-24AD-9391385A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0A3A60E-1AA5-B5FB-AE9A-746414C53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668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D0EB921-7411-6A21-0AA7-5E7760F7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A77A6B-29E9-4ED1-4E8E-4A2EA604E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FBDC7A-8853-9F49-651D-389EAC38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70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45FC4-7710-75CF-4B34-5F0133AC0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07EDCA-1C68-EB70-04AB-6189651EA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7EFE3C-EA5A-DCF2-B7A9-CF68643DF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8417AF-690B-7475-1BCF-75FC3EF9F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A8EC03-3579-135F-9668-CEE3F9AE0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9D7A91-CB7F-7B05-3BE6-641F61AE0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87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35AA2-6137-E2FD-DFCC-C3F178A8C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276F54-1E96-2A45-18B2-48823344C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6BA4C5-C0D2-9CF9-E3DA-C2C6019DF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612D73-76FA-A560-241E-219780D9B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6D588D-62BF-0A41-71B2-48E00E565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4EE1DE-DF6F-DE64-A747-55DFC5C9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666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7F558-EE73-72C9-F32C-0F043103A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F3615A-01CD-D70D-C02E-7E75E91E9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3E7E87-79D5-FC14-67BF-539A0B371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951ECE-DAC5-2540-2324-D88D99759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83BAAF-D369-6A5D-80DA-19B073171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035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9567F97-C33D-EF2A-19E0-45181428F7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F57AFC-E347-1D38-C344-D5D463B43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F36537-AF61-D5C6-FD19-5669F2D4F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6CD0CD-805D-832B-AC91-B986452A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BE79CF-697E-D4BC-D720-291B9D43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50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976F9-C4ED-7980-2553-67B28EF28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C970B8-1BB7-9F4B-12AB-1FA6F3ED4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DB6885-8D4E-3A19-1FD8-9A2D517729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F7422-EEC6-4F33-9554-9166E46606DC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B51092-0FB2-3B08-37EB-AA5A9B37B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2CEA40-F8DB-B9D4-3D59-934726131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C8FAE-9A4E-4ACA-A6D7-8027F1FEFF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26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baijiahao.baidu.com/&#21488;&#28286;&#25991;&#39064;" TargetMode="External"/><Relationship Id="rId3" Type="http://schemas.microsoft.com/office/2007/relationships/hdphoto" Target="../media/hdphoto1.wdp"/><Relationship Id="rId7" Type="http://schemas.openxmlformats.org/officeDocument/2006/relationships/hyperlink" Target="https://www.roedl.de/dienstleistungen/interdisziplinaere-dienstleistungen/inbound-erfolg-in-deutschland/chin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its.worldbank.org/countrystats.aspx" TargetMode="External"/><Relationship Id="rId11" Type="http://schemas.openxmlformats.org/officeDocument/2006/relationships/hyperlink" Target="https://www.yidaiyilu.gov.cn/info/iList.jsp?tm_id=126&amp;cat_id=10008&amp;info_id=2427" TargetMode="External"/><Relationship Id="rId5" Type="http://schemas.openxmlformats.org/officeDocument/2006/relationships/hyperlink" Target="https://www.stern.de/politik/ausland/themen/china-4191934.html" TargetMode="External"/><Relationship Id="rId10" Type="http://schemas.openxmlformats.org/officeDocument/2006/relationships/hyperlink" Target="https://view.inews.qq.com/k/20210320A02F1C00?web_channel=wap&amp;openApp=false" TargetMode="External"/><Relationship Id="rId4" Type="http://schemas.openxmlformats.org/officeDocument/2006/relationships/hyperlink" Target="https://www.imemo.ru/index.php?page_id=1248&amp;file=https://www.imemo.ru/files/File/magazines/meimo/02_2021/03-ZARITSKIY.pdf" TargetMode="External"/><Relationship Id="rId9" Type="http://schemas.openxmlformats.org/officeDocument/2006/relationships/hyperlink" Target="https://wk.baidu.com/view/&#20013;&#22269;&#21644;&#24503;&#22269;&#36152;&#26131;&#20851;&#31995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016C55-ACFB-6BFB-6BB6-A1ED40A50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FB6812-D2F7-7546-9858-3B369E6B7E70}"/>
              </a:ext>
            </a:extLst>
          </p:cNvPr>
          <p:cNvSpPr txBox="1"/>
          <p:nvPr/>
        </p:nvSpPr>
        <p:spPr>
          <a:xfrm>
            <a:off x="1921524" y="2004620"/>
            <a:ext cx="8348952" cy="2113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ПЕРСПЕКТИВЫ </a:t>
            </a:r>
          </a:p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ГЕРМАНО-КИТАЙСКОГО</a:t>
            </a:r>
          </a:p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ЭКОНОМИЧЕСКОГО СОТРУДНИЧЕСТВА</a:t>
            </a:r>
          </a:p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МЕНЯЮЩЕМСЯ МИРЕ</a:t>
            </a:r>
            <a:endParaRPr lang="ru-RU" sz="28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6D1096-21B6-FB77-62F0-28B42B9671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41" b="20182"/>
          <a:stretch/>
        </p:blipFill>
        <p:spPr>
          <a:xfrm>
            <a:off x="430629" y="425452"/>
            <a:ext cx="2782739" cy="921598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887BD1-2214-E207-6EFE-519C16F4B18C}"/>
              </a:ext>
            </a:extLst>
          </p:cNvPr>
          <p:cNvSpPr txBox="1"/>
          <p:nvPr/>
        </p:nvSpPr>
        <p:spPr>
          <a:xfrm>
            <a:off x="3658282" y="334310"/>
            <a:ext cx="4875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Санкт-Петербургский государственный университет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Факультет международных отношений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FAB88D-E4E9-F216-7BEA-B87E1997E986}"/>
              </a:ext>
            </a:extLst>
          </p:cNvPr>
          <p:cNvSpPr txBox="1"/>
          <p:nvPr/>
        </p:nvSpPr>
        <p:spPr>
          <a:xfrm>
            <a:off x="5726507" y="6224918"/>
            <a:ext cx="738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2023 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B179F1-8553-0BFD-B6B7-B0638B0D1E02}"/>
              </a:ext>
            </a:extLst>
          </p:cNvPr>
          <p:cNvSpPr txBox="1"/>
          <p:nvPr/>
        </p:nvSpPr>
        <p:spPr>
          <a:xfrm>
            <a:off x="8888836" y="4800122"/>
            <a:ext cx="30105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Исследование выполнили</a:t>
            </a: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студенты 3 курса бакалавриата</a:t>
            </a: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Балашов И. Б.</a:t>
            </a:r>
          </a:p>
          <a:p>
            <a:r>
              <a:rPr lang="ru-RU" sz="1600" b="1" dirty="0">
                <a:solidFill>
                  <a:srgbClr val="FB8C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Шохина Ю. О.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C889E5-79E9-22D7-608D-5E07BF8FE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322" y="908640"/>
            <a:ext cx="457264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86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B2EC13-7BAE-8318-7281-455E38CC1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917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A226F3-7025-1ED1-F525-B4B3A57671ED}"/>
              </a:ext>
            </a:extLst>
          </p:cNvPr>
          <p:cNvSpPr txBox="1"/>
          <p:nvPr/>
        </p:nvSpPr>
        <p:spPr>
          <a:xfrm>
            <a:off x="319926" y="1013264"/>
            <a:ext cx="11783626" cy="1175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ТЕОРЕТИКО-МЕТОДОЛОГИЧЕСКАЯ БАЗА ИССЛЕДОВАНИЯ: 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теория 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неолиберального регионализма и двусторонней комплексной взаимозависимости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компаративный анализ 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метрические статистические данные и результаты расчетов авторов</a:t>
            </a:r>
            <a:endParaRPr lang="en-US" sz="1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96945234-CCEA-7618-DE23-1259C3FAE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21" r="8176"/>
          <a:stretch/>
        </p:blipFill>
        <p:spPr bwMode="auto">
          <a:xfrm>
            <a:off x="10031213" y="4386129"/>
            <a:ext cx="1735083" cy="20485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3B854CB-80D4-B97C-CB2D-DBE4B6AA9A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71" r="16188" b="8274"/>
          <a:stretch/>
        </p:blipFill>
        <p:spPr bwMode="auto">
          <a:xfrm>
            <a:off x="8195712" y="4386128"/>
            <a:ext cx="1693736" cy="20485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E01D20-7115-AD98-B9F4-1D61674F8D8A}"/>
              </a:ext>
            </a:extLst>
          </p:cNvPr>
          <p:cNvSpPr txBox="1"/>
          <p:nvPr/>
        </p:nvSpPr>
        <p:spPr>
          <a:xfrm>
            <a:off x="337350" y="4590317"/>
            <a:ext cx="7821229" cy="1963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Дж. Най и Р. </a:t>
            </a:r>
            <a:r>
              <a:rPr lang="ru-RU" sz="1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Кеохейн</a:t>
            </a:r>
            <a:r>
              <a:rPr lang="ru-RU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 классическим характеристикам комплексной взаимозависимости отнесли: 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lphaLcParenR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отсутствие в двусторонней повестке превалирования одних вопросов политической жизни над другими 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lphaLcParenR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глубоко проработанные международные каналы связи: государственно-политические, экономические или исключительно финансовые 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+mj-lt"/>
              <a:buAutoNum type="alphaLcParenR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незначительность роли военной силы</a:t>
            </a:r>
            <a:endParaRPr lang="ru-RU" sz="14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6" name="Picture 12" descr="China Germany crisis, clash, conflict and debate between those two countries that aims at a trade deal or dominance symbolized by">
            <a:extLst>
              <a:ext uri="{FF2B5EF4-FFF2-40B4-BE49-F238E27FC236}">
                <a16:creationId xmlns:a16="http://schemas.microsoft.com/office/drawing/2014/main" id="{4679777D-761D-035E-E259-32F4B2D28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256"/>
          <a:stretch/>
        </p:blipFill>
        <p:spPr bwMode="auto">
          <a:xfrm flipH="1">
            <a:off x="426126" y="2387910"/>
            <a:ext cx="3821838" cy="20485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113F37-3202-169B-756F-3ED169E7AEC7}"/>
              </a:ext>
            </a:extLst>
          </p:cNvPr>
          <p:cNvSpPr txBox="1"/>
          <p:nvPr/>
        </p:nvSpPr>
        <p:spPr>
          <a:xfrm>
            <a:off x="4537484" y="2871652"/>
            <a:ext cx="7300406" cy="844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теории неолиберализма,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государства, некогда являвшиеся </a:t>
            </a:r>
            <a:r>
              <a:rPr lang="ru-RU" sz="1400" b="1" spc="-10" dirty="0">
                <a:latin typeface="Arial" panose="020B0604020202020204" pitchFamily="34" charset="0"/>
                <a:cs typeface="Arial" panose="020B0604020202020204" pitchFamily="34" charset="0"/>
              </a:rPr>
              <a:t>проводником одной и той же формы глобализации, занимают противоположные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полюса каждое в своем макрорегионе. </a:t>
            </a:r>
            <a:endParaRPr lang="ru-RU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32E70-4D98-17DA-81F6-FDF6D0D87517}"/>
              </a:ext>
            </a:extLst>
          </p:cNvPr>
          <p:cNvSpPr txBox="1"/>
          <p:nvPr/>
        </p:nvSpPr>
        <p:spPr>
          <a:xfrm>
            <a:off x="337350" y="335268"/>
            <a:ext cx="11002919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ИССЛЕДОВАНИЯ: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выявление особенностей, закономерностей и перспектив экономических отношений ФРГ и КНР в меняющемся мире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(в т.ч. на фоне укрепления российско-китайских отношений). </a:t>
            </a: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1A0644-EDAA-5841-031D-0B255C403BFC}"/>
              </a:ext>
            </a:extLst>
          </p:cNvPr>
          <p:cNvSpPr txBox="1"/>
          <p:nvPr/>
        </p:nvSpPr>
        <p:spPr>
          <a:xfrm>
            <a:off x="10014171" y="4088900"/>
            <a:ext cx="2323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Роберт </a:t>
            </a:r>
            <a:r>
              <a:rPr lang="ru-RU" sz="11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Кеохейн</a:t>
            </a:r>
            <a:endParaRPr lang="ru-RU" sz="1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782B7E-936B-3B6F-71BF-F874D4410C01}"/>
              </a:ext>
            </a:extLst>
          </p:cNvPr>
          <p:cNvSpPr txBox="1"/>
          <p:nvPr/>
        </p:nvSpPr>
        <p:spPr>
          <a:xfrm>
            <a:off x="8682331" y="4088900"/>
            <a:ext cx="16222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Джозеф Най </a:t>
            </a:r>
          </a:p>
        </p:txBody>
      </p:sp>
    </p:spTree>
    <p:extLst>
      <p:ext uri="{BB962C8B-B14F-4D97-AF65-F5344CB8AC3E}">
        <p14:creationId xmlns:p14="http://schemas.microsoft.com/office/powerpoint/2010/main" val="233212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89ABB4-601D-B6FA-72C4-DA5941FEC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259839-F058-0D51-015D-97829BD60FFC}"/>
              </a:ext>
            </a:extLst>
          </p:cNvPr>
          <p:cNvSpPr txBox="1"/>
          <p:nvPr/>
        </p:nvSpPr>
        <p:spPr>
          <a:xfrm>
            <a:off x="330688" y="319326"/>
            <a:ext cx="10313633" cy="1333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ru-RU" sz="1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ОСНОВА СБЛИЖЕНИЯ ФРГ и КНР: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стратегия </a:t>
            </a:r>
            <a:r>
              <a:rPr lang="ru-RU" sz="1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business-as-usual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во внешнеэкономической политике Германии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негативное отношение федерального кабинета 1994-1998 гг. к суверенитету Тайваня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вступление Китая в ВТО (2001 г.)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C56872-7B07-6152-4C62-01366DA54E4D}"/>
              </a:ext>
            </a:extLst>
          </p:cNvPr>
          <p:cNvSpPr txBox="1"/>
          <p:nvPr/>
        </p:nvSpPr>
        <p:spPr>
          <a:xfrm>
            <a:off x="2838768" y="1871451"/>
            <a:ext cx="9251273" cy="2004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ru-RU" sz="1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РЕЗУЛЬТАТЫ СБЛИЖЕНИЯ ФРГ и КНР: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2000 г. - прямые инвестиции из Германии в Китай преодолели порог в 1 млрд долл.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2003/2004 гг. - крупнейшие немецкие предприятия начали локализацию в Восточном Китае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2004/2005 гг. - Соглашение о стратегическом партнерстве ФРГ и КНР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 2005 г. - Германия вошла в пятерку наиболее крупных инвесторов в китайский частный сектор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sz="1400" b="1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91D844-643B-E6C3-D1E1-07201234F059}"/>
              </a:ext>
            </a:extLst>
          </p:cNvPr>
          <p:cNvSpPr txBox="1"/>
          <p:nvPr/>
        </p:nvSpPr>
        <p:spPr>
          <a:xfrm>
            <a:off x="330685" y="6208556"/>
            <a:ext cx="11467730" cy="327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sz="1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БУНДЕСТАГ И МИД ФРГ (н. в.): </a:t>
            </a:r>
            <a:r>
              <a:rPr lang="ru-RU" sz="1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Китай - «системный соперник», а не «партнер» по экономике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CE64B-5ADD-B5D4-DB1D-1EF84E2FD394}"/>
              </a:ext>
            </a:extLst>
          </p:cNvPr>
          <p:cNvSpPr txBox="1"/>
          <p:nvPr/>
        </p:nvSpPr>
        <p:spPr>
          <a:xfrm>
            <a:off x="330688" y="3787158"/>
            <a:ext cx="11580274" cy="2186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ПРОБЛЕМЫ СБЛИЖЕНИЯ ФРГ и КНР: 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ru-RU" sz="1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политические проблемы негативно влияют на экономические отношения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авторитаризм государственного устройства Китая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с правами человека в Китае (2011 г. - н. в.)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spc="-20" dirty="0">
                <a:latin typeface="Arial" panose="020B0604020202020204" pitchFamily="34" charset="0"/>
                <a:cs typeface="Arial" panose="020B0604020202020204" pitchFamily="34" charset="0"/>
              </a:rPr>
              <a:t>ЭСКАЛАЦИЯ ВОКРУГ ТАЙВАНЯ </a:t>
            </a:r>
            <a:r>
              <a:rPr lang="ru-RU" sz="1400" b="1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spc="-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 иностранных дел ФРГ А. Бербок обещает политическую и военную помощь Тайваню </a:t>
            </a:r>
            <a:r>
              <a:rPr lang="ru-RU" sz="14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(2022 г.), немецкие концерны получают разрешение правительства на инвестирование в производство тайваньских полупроводников (2023 г.))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Германия: политика </a:t>
            </a:r>
            <a:r>
              <a:rPr lang="ru-RU" sz="14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conditionality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= экономическая выгода + навязывание политических условий</a:t>
            </a:r>
          </a:p>
        </p:txBody>
      </p:sp>
      <p:pic>
        <p:nvPicPr>
          <p:cNvPr id="18" name="Рисунок 17" descr="Изображение выглядит как текст, колесо, шестерня&#10;&#10;Автоматически созданное описание">
            <a:extLst>
              <a:ext uri="{FF2B5EF4-FFF2-40B4-BE49-F238E27FC236}">
                <a16:creationId xmlns:a16="http://schemas.microsoft.com/office/drawing/2014/main" id="{55054138-37FD-9A8F-DB55-B7C4314BA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2809">
            <a:off x="272005" y="1774906"/>
            <a:ext cx="2554744" cy="20292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 descr="Изображение выглядит как мешок&#10;&#10;Автоматически созданное описание">
            <a:extLst>
              <a:ext uri="{FF2B5EF4-FFF2-40B4-BE49-F238E27FC236}">
                <a16:creationId xmlns:a16="http://schemas.microsoft.com/office/drawing/2014/main" id="{2BB6120F-AAE4-40F1-E2A1-8ECE0364E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688" y="3433955"/>
            <a:ext cx="3775366" cy="22359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0517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022831-7D23-D70C-9A51-B258B0150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6D122FC7-FC09-312C-CE3F-4E8FDBD2A9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2"/>
          <a:stretch/>
        </p:blipFill>
        <p:spPr>
          <a:xfrm>
            <a:off x="8698993" y="2950212"/>
            <a:ext cx="3077474" cy="25035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308B0167-64BA-E541-8EFF-1145E24B06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517" y="319465"/>
            <a:ext cx="3587463" cy="3550711"/>
          </a:xfrm>
          <a:prstGeom prst="rect">
            <a:avLst/>
          </a:prstGeom>
        </p:spPr>
      </p:pic>
      <p:pic>
        <p:nvPicPr>
          <p:cNvPr id="8" name="Рисунок 7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83D5C4C5-7F8C-890B-7257-0129D2A357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06" y="310588"/>
            <a:ext cx="3313451" cy="355071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BFBD4E3-82BC-8425-8F02-71A72FC63E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781" y="430451"/>
            <a:ext cx="3058551" cy="22594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43643B0-9642-6D47-EB57-0F662D0336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86" y="430451"/>
            <a:ext cx="3058551" cy="22594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FF99844-778C-5715-48E2-2BC735992746}"/>
              </a:ext>
            </a:extLst>
          </p:cNvPr>
          <p:cNvSpPr txBox="1"/>
          <p:nvPr/>
        </p:nvSpPr>
        <p:spPr>
          <a:xfrm>
            <a:off x="333453" y="5875511"/>
            <a:ext cx="11828017" cy="66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indent="-21600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 2019 г. Китай и Германия подписали соглашение об усилении координации в области финансов. </a:t>
            </a:r>
          </a:p>
          <a:p>
            <a:pPr marL="216000" indent="-21600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 2023 г. на территории Китая функционируют отделения 2-х немецких банков, на территории Германии 3-х китайских банков.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DF58DA-623D-78BE-6F4A-9921701F79C6}"/>
              </a:ext>
            </a:extLst>
          </p:cNvPr>
          <p:cNvSpPr txBox="1"/>
          <p:nvPr/>
        </p:nvSpPr>
        <p:spPr>
          <a:xfrm>
            <a:off x="333453" y="4163478"/>
            <a:ext cx="4367815" cy="1736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sz="13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ВЗАИМНОЕ ИНВЕСТИРОВАНИЕ ОБЕСПЕЧИВАЮТ РАЗРАБОТАННЫЕ ФИНАНСОВЫЕ КАНАЛЫ: </a:t>
            </a:r>
          </a:p>
          <a:p>
            <a:pPr marL="216000" indent="-21600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2014 г. был создан Центр международных расчетов в юанях. </a:t>
            </a:r>
          </a:p>
          <a:p>
            <a:pPr marL="216000" indent="-216000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2015 г. ФРГ стала участником Азиатского банка инфраструктурных инвестиций. </a:t>
            </a:r>
          </a:p>
        </p:txBody>
      </p:sp>
      <p:pic>
        <p:nvPicPr>
          <p:cNvPr id="29" name="Рисунок 2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B2C166E8-12C6-DF2B-5C94-687068FD74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788" y="2950213"/>
            <a:ext cx="3058552" cy="2503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9558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FFB73BD-CC6D-227B-44F6-5175A54D8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F641FA-10CE-308A-562B-6971C876BB9F}"/>
              </a:ext>
            </a:extLst>
          </p:cNvPr>
          <p:cNvSpPr txBox="1"/>
          <p:nvPr/>
        </p:nvSpPr>
        <p:spPr>
          <a:xfrm>
            <a:off x="337351" y="331392"/>
            <a:ext cx="10662081" cy="1896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ПРИЧИНЫ </a:t>
            </a:r>
            <a:r>
              <a:rPr lang="ru-RU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ЗАВИСИМОСТИ ГЕРМАНИИ ОТ КИТАЯ В ЭКОНОМИКЕ: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неолиберальная модель экономики ФРГ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китайский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альтерглобализм</a:t>
            </a:r>
            <a:endParaRPr lang="ru-RU" sz="1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снижения эффективности модели экономического развития ФРГ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проектируемая энергетическая зависимость 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ФРГ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от КНР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ru-RU" sz="14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83DF46-863F-DD09-39F1-B47FC9C3399D}"/>
              </a:ext>
            </a:extLst>
          </p:cNvPr>
          <p:cNvSpPr txBox="1"/>
          <p:nvPr/>
        </p:nvSpPr>
        <p:spPr>
          <a:xfrm>
            <a:off x="328806" y="2125191"/>
            <a:ext cx="7003485" cy="844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Китай зависим от немецких инвестиций. </a:t>
            </a:r>
          </a:p>
          <a:p>
            <a:pPr>
              <a:lnSpc>
                <a:spcPct val="120000"/>
              </a:lnSpc>
            </a:pPr>
            <a:r>
              <a:rPr lang="ru-RU" sz="1400" b="1" spc="-20" dirty="0">
                <a:latin typeface="Arial" panose="020B0604020202020204" pitchFamily="34" charset="0"/>
                <a:cs typeface="Arial" panose="020B0604020202020204" pitchFamily="34" charset="0"/>
              </a:rPr>
              <a:t>Китайские предприниматели стремятся компенсировать эту тенденцию </a:t>
            </a:r>
          </a:p>
          <a:p>
            <a:pPr>
              <a:lnSpc>
                <a:spcPct val="120000"/>
              </a:lnSpc>
            </a:pPr>
            <a:r>
              <a:rPr lang="ru-RU" sz="1400" spc="-20" dirty="0">
                <a:latin typeface="Arial" panose="020B0604020202020204" pitchFamily="34" charset="0"/>
                <a:cs typeface="Arial" panose="020B0604020202020204" pitchFamily="34" charset="0"/>
              </a:rPr>
              <a:t>(в 2000-2022 гг. КНР стала одним из крупнейших зарубежных собственников в ФРГ).</a:t>
            </a:r>
          </a:p>
        </p:txBody>
      </p:sp>
      <p:pic>
        <p:nvPicPr>
          <p:cNvPr id="22" name="Рисунок 21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3250CE2D-5206-2B96-0565-98BDBF7D3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839" y="429936"/>
            <a:ext cx="4279786" cy="24585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614241A-0383-ADEC-F81D-1914D2D2CBA2}"/>
              </a:ext>
            </a:extLst>
          </p:cNvPr>
          <p:cNvSpPr txBox="1"/>
          <p:nvPr/>
        </p:nvSpPr>
        <p:spPr>
          <a:xfrm>
            <a:off x="3620198" y="3271602"/>
            <a:ext cx="8147362" cy="1880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</a:pPr>
            <a:r>
              <a:rPr lang="ru-RU" sz="1400" b="1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ВОЕННАЯ СИЛА ФРГ И КНР: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spc="-20" dirty="0">
                <a:latin typeface="Arial" panose="020B0604020202020204" pitchFamily="34" charset="0"/>
                <a:cs typeface="Arial" panose="020B0604020202020204" pitchFamily="34" charset="0"/>
              </a:rPr>
              <a:t>В отношениях ФРГ и КНР отсутствует применение военной силы с 1945 г.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spc="-20" dirty="0">
                <a:latin typeface="Arial" panose="020B0604020202020204" pitchFamily="34" charset="0"/>
                <a:cs typeface="Arial" panose="020B0604020202020204" pitchFamily="34" charset="0"/>
              </a:rPr>
              <a:t>В настоящий момент обе державы находятся в процессе перевооружения.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spc="-20" dirty="0">
                <a:latin typeface="Arial" panose="020B0604020202020204" pitchFamily="34" charset="0"/>
                <a:cs typeface="Arial" panose="020B0604020202020204" pitchFamily="34" charset="0"/>
              </a:rPr>
              <a:t>Ситуация в АТР беспокоит ФРГ больше, чем ситуация в Европе – КНР.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spc="-20" dirty="0">
                <a:latin typeface="Arial" panose="020B0604020202020204" pitchFamily="34" charset="0"/>
                <a:cs typeface="Arial" panose="020B0604020202020204" pitchFamily="34" charset="0"/>
              </a:rPr>
              <a:t>Слабые стартовые позиции армии и особенно военно-морского флота ФРГ. 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</a:pPr>
            <a:r>
              <a:rPr lang="ru-RU" sz="1400" b="1" spc="-4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военной силы в отношениях ФРГ и КНР является маловероятным.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08ADC30-A6A8-8AE5-32BE-769278DC56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72" y="3367043"/>
            <a:ext cx="2742472" cy="3074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0EEAAB6-A93E-12DC-BA8A-AF1BD04E7932}"/>
              </a:ext>
            </a:extLst>
          </p:cNvPr>
          <p:cNvSpPr txBox="1"/>
          <p:nvPr/>
        </p:nvSpPr>
        <p:spPr>
          <a:xfrm>
            <a:off x="3623416" y="5443178"/>
            <a:ext cx="8383425" cy="11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Исходя из сложившейся на сегодняшний день иерархии политической повестки, </a:t>
            </a:r>
            <a:r>
              <a:rPr lang="ru-RU" sz="1400" b="1" spc="1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неоднозначной метрики экономических связей и отсутствия военной силы в отношениях </a:t>
            </a:r>
            <a:r>
              <a:rPr lang="ru-RU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ФРГ и КНР - прямых отношений комплексной взаимозависимости между Германией и Китаем не существует. </a:t>
            </a:r>
            <a:endParaRPr lang="ru-RU" sz="1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399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7CE0E0-277A-AE6C-B2B3-5D847B891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52BB39-70DF-9631-C9A3-2B533BA6AE6D}"/>
              </a:ext>
            </a:extLst>
          </p:cNvPr>
          <p:cNvSpPr txBox="1"/>
          <p:nvPr/>
        </p:nvSpPr>
        <p:spPr>
          <a:xfrm>
            <a:off x="320590" y="331382"/>
            <a:ext cx="6105847" cy="1726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500"/>
              </a:spcAft>
            </a:pPr>
            <a:r>
              <a:rPr lang="ru-RU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КНР – СОВРЕМЕННАЯ СИТУАЦИЯ :</a:t>
            </a:r>
          </a:p>
          <a:p>
            <a:pPr marL="216000" indent="-216000">
              <a:lnSpc>
                <a:spcPct val="110000"/>
              </a:lnSpc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КНР готово проводить независимую экономическую политику. </a:t>
            </a:r>
          </a:p>
          <a:p>
            <a:pPr marL="216000" indent="-216000">
              <a:lnSpc>
                <a:spcPct val="110000"/>
              </a:lnSpc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КНР готова реэкспортировать российский газ в ФРГ </a:t>
            </a: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 2022 г. 8% газовых потребностей ФРГ)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10000"/>
              </a:lnSpc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реализации международных логистических проектов КНР требуется участие не столько Германии, сколько России.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882E-A7AF-3151-31B7-5F0EF9694BFD}"/>
              </a:ext>
            </a:extLst>
          </p:cNvPr>
          <p:cNvSpPr txBox="1"/>
          <p:nvPr/>
        </p:nvSpPr>
        <p:spPr>
          <a:xfrm>
            <a:off x="324736" y="4953871"/>
            <a:ext cx="11613739" cy="1572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00" b="1" spc="1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ВЫВОД:</a:t>
            </a:r>
            <a:r>
              <a:rPr lang="ru-RU" sz="1400" b="1" spc="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b="1" spc="1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Перспективы отношений ФРГ и КНР являются неоднозначными. Сосредоточение исключительно на экономических показателях искажает общую картину перспектив германо-китайских отношений. В последнее время все большую роль играет политическая повестка. В ближайшие 3-5 лет можно ожидать постепенного снижения интенсивности экономических контактов ФРГ и КНР.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00" b="1" spc="1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Одновременно</a:t>
            </a:r>
            <a:r>
              <a:rPr lang="ru-RU" sz="1400" b="1" spc="1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большой потенциал имеет российско-китайское сближение в сферах транспорта, энергетики, торговли и научно-исследовательской деятельности. </a:t>
            </a:r>
            <a:endParaRPr lang="ru-RU" sz="1400" b="1" spc="1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906EBA-F940-B1A4-6DE1-27B125AA78E9}"/>
              </a:ext>
            </a:extLst>
          </p:cNvPr>
          <p:cNvSpPr txBox="1"/>
          <p:nvPr/>
        </p:nvSpPr>
        <p:spPr>
          <a:xfrm>
            <a:off x="3324120" y="2342993"/>
            <a:ext cx="4298729" cy="2277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КНР планирует экономическое сотрудничество с Россией в сферах: 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энергетики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железнодорожного и морского транспорта 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IT-технологий 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науки и техники 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нефтехимической промышленности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инвестиций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91C9958-54C9-17B5-27E2-6846730DB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598" y="3640980"/>
            <a:ext cx="2319757" cy="15377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 descr="Изображение выглядит как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FDD518EE-3929-32B7-7C6B-4B052420A8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5" r="9073"/>
          <a:stretch/>
        </p:blipFill>
        <p:spPr>
          <a:xfrm>
            <a:off x="8121384" y="3013405"/>
            <a:ext cx="2306177" cy="1391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Рисунок 32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54CBDF33-A255-FE32-9641-D6A8D296EC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9" y="2130111"/>
            <a:ext cx="2745811" cy="2703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A94A06D1-736B-FF7C-8B41-8181291424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369" y="422573"/>
            <a:ext cx="4796942" cy="2368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5129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753922-774E-6EBB-F971-017FE3100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B38D7E-BE0A-3CAC-8A8C-8477775C4FD2}"/>
              </a:ext>
            </a:extLst>
          </p:cNvPr>
          <p:cNvSpPr txBox="1"/>
          <p:nvPr/>
        </p:nvSpPr>
        <p:spPr>
          <a:xfrm>
            <a:off x="340118" y="778745"/>
            <a:ext cx="11851882" cy="552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Зарицкий Б. «Германия–Китай: партнеры, конкуренты или системные соперники?» [Электронный ресурс]. URL://</a:t>
            </a:r>
            <a:r>
              <a:rPr lang="ru-RU" sz="1300" i="1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https://www.imemo.ru/index.php?page_id=1248&amp;file=https://www.imemo.ru/files/File/magazines/meimo/02_2021/03-ZARITSKIY.pdf</a:t>
            </a:r>
            <a:r>
              <a:rPr lang="ru-RU" sz="13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300" i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Ткаченко С. Л. Экономический и валютный союз: теоретическая модель и ее применение в ЕС и СНГ: </a:t>
            </a:r>
            <a:r>
              <a:rPr lang="ru-RU" sz="13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дисс</a:t>
            </a:r>
            <a:r>
              <a:rPr lang="ru-RU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д. эк. н. Санкт-Петербургский государственный университет экономики и финансов, 2011. 418 с. </a:t>
            </a:r>
            <a:r>
              <a:rPr lang="ru-RU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3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Deutschland </a:t>
            </a:r>
            <a:r>
              <a:rPr lang="en-US" sz="13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fordert</a:t>
            </a:r>
            <a:r>
              <a:rPr lang="en-US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seine </a:t>
            </a:r>
            <a:r>
              <a:rPr lang="en-US" sz="13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Unternehmen</a:t>
            </a:r>
            <a:r>
              <a:rPr lang="en-US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auf, die </a:t>
            </a:r>
            <a:r>
              <a:rPr lang="en-US" sz="13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Abhängigkeit</a:t>
            </a:r>
            <a:r>
              <a:rPr lang="en-US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von China "</a:t>
            </a:r>
            <a:r>
              <a:rPr lang="en-US" sz="13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zu</a:t>
            </a:r>
            <a:r>
              <a:rPr lang="en-US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3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verringern</a:t>
            </a:r>
            <a:r>
              <a:rPr lang="en-US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 [electronic resource] // Stern. </a:t>
            </a:r>
            <a:r>
              <a:rPr lang="ru-RU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03.11.2022. URL: </a:t>
            </a:r>
            <a:r>
              <a:rPr lang="ru-RU" sz="1300" i="1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https://www.stern.de/politik/ausland/themen/china-4191934.html</a:t>
            </a:r>
            <a:r>
              <a:rPr lang="ru-RU" sz="13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300" i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Germany and China trade data. World Integrated Trade Solution [electronic resource]. </a:t>
            </a:r>
            <a:r>
              <a:rPr lang="ru-RU" sz="13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URL: </a:t>
            </a:r>
            <a:r>
              <a:rPr lang="ru-RU" sz="1300" i="1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https://wits.worldbank.org/countrystats.aspx</a:t>
            </a:r>
            <a:r>
              <a:rPr lang="ru-RU" sz="13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300" i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Ketterer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T. Deutschland: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Potenzial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chinesische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[electronic resource] //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Rödl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&amp; Partner: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Interdisziplinäre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Dienstleistungen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2016. URL: </a:t>
            </a:r>
            <a:r>
              <a:rPr lang="en-US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https://www.roedl.de/dienstleistungen/interdisziplinaere-dienstleistungen/inbound-erfolg-in-deutschland/china</a:t>
            </a:r>
            <a:r>
              <a:rPr lang="ru-RU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3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Smith A. Macro-regional integration, the frontiers of capital and the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externalisation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of economic governance // Transactions of the Institute of British Geographers.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2015.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Vol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40(4). P. 507-522. </a:t>
            </a: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台湾文题与新时代中国统一事业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[Электронный ресурс]. URL: </a:t>
            </a:r>
            <a:r>
              <a:rPr lang="ru-RU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https://baijiahao.baidu.com/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台湾文题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中德服务贸易合作进程与特点分析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[Электронный ресурс]. URL: </a:t>
            </a:r>
            <a:r>
              <a:rPr lang="ru-RU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https://wk.baidu.com/view/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中国和德国贸易关系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中国连续第五年成为德国最重要贸易伙伴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在创新合作中释放潜力拓展商机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[Электронный ресурс]. URL: </a:t>
            </a:r>
            <a:r>
              <a:rPr lang="ru-RU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https://view.inews.qq.com/k/20210320A02F1C00?web_channel=wap&amp;openApp=false</a:t>
            </a:r>
            <a:r>
              <a:rPr lang="ru-RU" sz="13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</a:p>
          <a:p>
            <a:pPr marL="342900" lvl="0" indent="-342900">
              <a:lnSpc>
                <a:spcPct val="120000"/>
              </a:lnSpc>
              <a:spcAft>
                <a:spcPts val="14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中国与俄罗斯签署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一带一路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合作文件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[Электронный ресурс]. URL: </a:t>
            </a:r>
            <a:r>
              <a:rPr lang="ru-RU" sz="1300" i="1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https://www.yidaiyilu.gov.cn/info/iList.jsp?tm_id=126&amp;cat_id=10008&amp;info_id=2427</a:t>
            </a:r>
            <a:r>
              <a:rPr lang="ru-RU" sz="1300" i="1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0A8E6-2F73-35B8-EEA7-9ED26B3A36D0}"/>
              </a:ext>
            </a:extLst>
          </p:cNvPr>
          <p:cNvSpPr txBox="1"/>
          <p:nvPr/>
        </p:nvSpPr>
        <p:spPr>
          <a:xfrm>
            <a:off x="3048740" y="32864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ИСТОЧНИКИ И ЛИТЕРАТУРА: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8200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6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FF9900"/>
      </a:accent2>
      <a:accent3>
        <a:srgbClr val="000000"/>
      </a:accent3>
      <a:accent4>
        <a:srgbClr val="BFBFB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2840</TotalTime>
  <Words>1053</Words>
  <Application>Microsoft Office PowerPoint</Application>
  <PresentationFormat>Широкоэкранный</PresentationFormat>
  <Paragraphs>83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Tatiana Balashova</dc:creator>
  <cp:lastModifiedBy>Tatiana Balashova</cp:lastModifiedBy>
  <cp:revision>88</cp:revision>
  <dcterms:created xsi:type="dcterms:W3CDTF">2023-03-28T17:25:28Z</dcterms:created>
  <dcterms:modified xsi:type="dcterms:W3CDTF">2023-04-01T19:20:42Z</dcterms:modified>
</cp:coreProperties>
</file>