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 ContentType="image/t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6.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7.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8.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9.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73" r:id="rId1"/>
    <p:sldMasterId id="2147483683" r:id="rId2"/>
    <p:sldMasterId id="2147483696" r:id="rId3"/>
    <p:sldMasterId id="2147483722" r:id="rId4"/>
    <p:sldMasterId id="2147483732" r:id="rId5"/>
    <p:sldMasterId id="2147483745" r:id="rId6"/>
    <p:sldMasterId id="2147483752" r:id="rId7"/>
    <p:sldMasterId id="2147483762" r:id="rId8"/>
    <p:sldMasterId id="2147483775" r:id="rId9"/>
    <p:sldMasterId id="2147483782" r:id="rId10"/>
  </p:sldMasterIdLst>
  <p:notesMasterIdLst>
    <p:notesMasterId r:id="rId33"/>
  </p:notesMasterIdLst>
  <p:sldIdLst>
    <p:sldId id="256" r:id="rId11"/>
    <p:sldId id="257" r:id="rId12"/>
    <p:sldId id="381" r:id="rId13"/>
    <p:sldId id="382" r:id="rId14"/>
    <p:sldId id="384" r:id="rId15"/>
    <p:sldId id="390" r:id="rId16"/>
    <p:sldId id="403" r:id="rId17"/>
    <p:sldId id="349" r:id="rId18"/>
    <p:sldId id="399" r:id="rId19"/>
    <p:sldId id="331" r:id="rId20"/>
    <p:sldId id="398" r:id="rId21"/>
    <p:sldId id="401" r:id="rId22"/>
    <p:sldId id="397" r:id="rId23"/>
    <p:sldId id="405" r:id="rId24"/>
    <p:sldId id="332" r:id="rId25"/>
    <p:sldId id="408" r:id="rId26"/>
    <p:sldId id="334" r:id="rId27"/>
    <p:sldId id="404" r:id="rId28"/>
    <p:sldId id="336" r:id="rId29"/>
    <p:sldId id="411" r:id="rId30"/>
    <p:sldId id="409" r:id="rId31"/>
    <p:sldId id="407" r:id="rId32"/>
  </p:sldIdLst>
  <p:sldSz cx="9144000" cy="6858000" type="screen4x3"/>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1pPr>
    <a:lvl2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2pPr>
    <a:lvl3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3pPr>
    <a:lvl4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4pPr>
    <a:lvl5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5pPr>
    <a:lvl6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6pPr>
    <a:lvl7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7pPr>
    <a:lvl8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8pPr>
    <a:lvl9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a:tcStyle>
        <a:tcBdr/>
        <a:fill>
          <a:solidFill>
            <a:srgbClr val="E8ECF4"/>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a:tcStyle>
        <a:tcBdr/>
        <a:fill>
          <a:solidFill>
            <a:srgbClr val="E8ECF4"/>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33BA23B1-9221-436E-865A-0063620EA4FD}"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433" autoAdjust="0"/>
    <p:restoredTop sz="95268" autoAdjust="0"/>
  </p:normalViewPr>
  <p:slideViewPr>
    <p:cSldViewPr snapToGrid="0">
      <p:cViewPr varScale="1">
        <p:scale>
          <a:sx n="116" d="100"/>
          <a:sy n="116" d="100"/>
        </p:scale>
        <p:origin x="77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21" Type="http://schemas.openxmlformats.org/officeDocument/2006/relationships/slide" Target="slides/slide11.xml"/><Relationship Id="rId34" Type="http://schemas.openxmlformats.org/officeDocument/2006/relationships/presProps" Target="presProps.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theme" Target="theme/theme1.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viewProps" Target="viewProps.xml"/><Relationship Id="rId8" Type="http://schemas.openxmlformats.org/officeDocument/2006/relationships/slideMaster" Target="slideMasters/slideMaster8.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3" name="Shape 53"/>
          <p:cNvSpPr>
            <a:spLocks noGrp="1" noRot="1" noChangeAspect="1"/>
          </p:cNvSpPr>
          <p:nvPr>
            <p:ph type="sldImg"/>
          </p:nvPr>
        </p:nvSpPr>
        <p:spPr>
          <a:xfrm>
            <a:off x="1143000" y="685800"/>
            <a:ext cx="4572000" cy="3429000"/>
          </a:xfrm>
          <a:prstGeom prst="rect">
            <a:avLst/>
          </a:prstGeom>
        </p:spPr>
        <p:txBody>
          <a:bodyPr/>
          <a:lstStyle/>
          <a:p>
            <a:endParaRPr/>
          </a:p>
        </p:txBody>
      </p:sp>
      <p:sp>
        <p:nvSpPr>
          <p:cNvPr id="54" name="Shape 54"/>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790723092"/>
      </p:ext>
    </p:extLst>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Shape 58"/>
          <p:cNvSpPr>
            <a:spLocks noGrp="1" noRot="1" noChangeAspect="1"/>
          </p:cNvSpPr>
          <p:nvPr>
            <p:ph type="sldImg"/>
          </p:nvPr>
        </p:nvSpPr>
        <p:spPr>
          <a:prstGeom prst="rect">
            <a:avLst/>
          </a:prstGeom>
        </p:spPr>
        <p:txBody>
          <a:bodyPr/>
          <a:lstStyle/>
          <a:p>
            <a:endParaRPr/>
          </a:p>
        </p:txBody>
      </p:sp>
      <p:sp>
        <p:nvSpPr>
          <p:cNvPr id="59" name="Shape 59"/>
          <p:cNvSpPr>
            <a:spLocks noGrp="1"/>
          </p:cNvSpPr>
          <p:nvPr>
            <p:ph type="body" sz="quarter" idx="1"/>
          </p:nvPr>
        </p:nvSpPr>
        <p:spPr>
          <a:prstGeom prst="rect">
            <a:avLst/>
          </a:prstGeom>
        </p:spPr>
        <p:txBody>
          <a:bodyPr/>
          <a:lstStyle/>
          <a:p>
            <a:pPr>
              <a:defRPr sz="1800"/>
            </a:pPr>
            <a:r>
              <a:rPr dirty="0" err="1"/>
              <a:t>Добрый</a:t>
            </a:r>
            <a:r>
              <a:rPr dirty="0"/>
              <a:t> </a:t>
            </a:r>
            <a:r>
              <a:rPr dirty="0" err="1"/>
              <a:t>день</a:t>
            </a:r>
            <a:r>
              <a:rPr dirty="0"/>
              <a:t>, </a:t>
            </a:r>
            <a:r>
              <a:rPr dirty="0" err="1"/>
              <a:t>уважаемые</a:t>
            </a:r>
            <a:r>
              <a:rPr dirty="0"/>
              <a:t> </a:t>
            </a:r>
            <a:r>
              <a:rPr dirty="0" err="1"/>
              <a:t>коллеги</a:t>
            </a:r>
            <a:r>
              <a:rPr dirty="0"/>
              <a:t>. </a:t>
            </a:r>
            <a:r>
              <a:rPr dirty="0" err="1"/>
              <a:t>Меня</a:t>
            </a:r>
            <a:r>
              <a:rPr dirty="0"/>
              <a:t> </a:t>
            </a:r>
            <a:r>
              <a:rPr dirty="0" err="1"/>
              <a:t>зовут</a:t>
            </a:r>
            <a:r>
              <a:rPr dirty="0"/>
              <a:t> </a:t>
            </a:r>
            <a:r>
              <a:rPr dirty="0" err="1"/>
              <a:t>Толмачев</a:t>
            </a:r>
            <a:r>
              <a:rPr dirty="0"/>
              <a:t> </a:t>
            </a:r>
            <a:r>
              <a:rPr dirty="0" err="1"/>
              <a:t>Максим</a:t>
            </a:r>
            <a:r>
              <a:rPr dirty="0"/>
              <a:t>, </a:t>
            </a:r>
            <a:r>
              <a:rPr dirty="0" err="1"/>
              <a:t>разрешите</a:t>
            </a:r>
            <a:r>
              <a:rPr dirty="0"/>
              <a:t> </a:t>
            </a:r>
            <a:r>
              <a:rPr dirty="0" err="1"/>
              <a:t>представить</a:t>
            </a:r>
            <a:r>
              <a:rPr dirty="0"/>
              <a:t> </a:t>
            </a:r>
            <a:r>
              <a:rPr dirty="0" err="1"/>
              <a:t>вашему</a:t>
            </a:r>
            <a:r>
              <a:rPr dirty="0"/>
              <a:t> </a:t>
            </a:r>
            <a:r>
              <a:rPr dirty="0" err="1"/>
              <a:t>вниманию</a:t>
            </a:r>
            <a:r>
              <a:rPr dirty="0"/>
              <a:t> </a:t>
            </a:r>
            <a:r>
              <a:rPr dirty="0" err="1"/>
              <a:t>мою</a:t>
            </a:r>
            <a:r>
              <a:rPr dirty="0"/>
              <a:t> </a:t>
            </a:r>
            <a:r>
              <a:rPr dirty="0" err="1"/>
              <a:t>выпускную</a:t>
            </a:r>
            <a:r>
              <a:rPr dirty="0"/>
              <a:t> </a:t>
            </a:r>
            <a:r>
              <a:rPr dirty="0" err="1"/>
              <a:t>квалификационную</a:t>
            </a:r>
            <a:r>
              <a:rPr dirty="0"/>
              <a:t> </a:t>
            </a:r>
            <a:r>
              <a:rPr dirty="0" err="1"/>
              <a:t>работу</a:t>
            </a:r>
            <a:r>
              <a:rPr dirty="0"/>
              <a:t>: «</a:t>
            </a:r>
            <a:r>
              <a:rPr dirty="0" err="1"/>
              <a:t>Влияние</a:t>
            </a:r>
            <a:r>
              <a:rPr dirty="0"/>
              <a:t> </a:t>
            </a:r>
            <a:r>
              <a:rPr dirty="0" err="1"/>
              <a:t>состава</a:t>
            </a:r>
            <a:r>
              <a:rPr dirty="0"/>
              <a:t> </a:t>
            </a:r>
            <a:r>
              <a:rPr dirty="0" err="1"/>
              <a:t>водно-амидного</a:t>
            </a:r>
            <a:r>
              <a:rPr dirty="0"/>
              <a:t> </a:t>
            </a:r>
            <a:r>
              <a:rPr dirty="0" err="1"/>
              <a:t>растворителя</a:t>
            </a:r>
            <a:r>
              <a:rPr dirty="0"/>
              <a:t> и </a:t>
            </a:r>
            <a:r>
              <a:rPr dirty="0" err="1"/>
              <a:t>температуры</a:t>
            </a:r>
            <a:r>
              <a:rPr dirty="0"/>
              <a:t> </a:t>
            </a:r>
            <a:r>
              <a:rPr dirty="0" err="1"/>
              <a:t>на</a:t>
            </a:r>
            <a:r>
              <a:rPr dirty="0"/>
              <a:t> </a:t>
            </a:r>
            <a:r>
              <a:rPr dirty="0" err="1"/>
              <a:t>состав</a:t>
            </a:r>
            <a:r>
              <a:rPr dirty="0"/>
              <a:t> и </a:t>
            </a:r>
            <a:r>
              <a:rPr dirty="0" err="1"/>
              <a:t>структуру</a:t>
            </a:r>
            <a:r>
              <a:rPr dirty="0"/>
              <a:t> </a:t>
            </a:r>
            <a:r>
              <a:rPr dirty="0" err="1"/>
              <a:t>металл-органических</a:t>
            </a:r>
            <a:r>
              <a:rPr dirty="0"/>
              <a:t> </a:t>
            </a:r>
            <a:r>
              <a:rPr dirty="0" err="1"/>
              <a:t>каркасных</a:t>
            </a:r>
            <a:r>
              <a:rPr dirty="0"/>
              <a:t> </a:t>
            </a:r>
            <a:r>
              <a:rPr dirty="0" err="1"/>
              <a:t>структур</a:t>
            </a:r>
            <a:r>
              <a:rPr dirty="0"/>
              <a:t> </a:t>
            </a:r>
            <a:r>
              <a:rPr dirty="0" err="1"/>
              <a:t>на</a:t>
            </a:r>
            <a:r>
              <a:rPr dirty="0"/>
              <a:t> </a:t>
            </a:r>
            <a:r>
              <a:rPr dirty="0" err="1"/>
              <a:t>основе</a:t>
            </a:r>
            <a:r>
              <a:rPr dirty="0"/>
              <a:t> </a:t>
            </a:r>
            <a:r>
              <a:rPr dirty="0" err="1"/>
              <a:t>терефталатов</a:t>
            </a:r>
            <a:r>
              <a:rPr dirty="0"/>
              <a:t> </a:t>
            </a:r>
            <a:r>
              <a:rPr dirty="0" err="1"/>
              <a:t>меди</a:t>
            </a:r>
            <a:r>
              <a:rPr dirty="0"/>
              <a:t> и </a:t>
            </a:r>
            <a:r>
              <a:rPr dirty="0" err="1"/>
              <a:t>цинка</a:t>
            </a:r>
            <a:r>
              <a:rPr dirty="0"/>
              <a:t>».</a:t>
            </a:r>
            <a:br>
              <a:rPr dirty="0"/>
            </a:br>
            <a:r>
              <a:rPr dirty="0" err="1"/>
              <a:t>Данная</a:t>
            </a:r>
            <a:r>
              <a:rPr dirty="0"/>
              <a:t> </a:t>
            </a:r>
            <a:r>
              <a:rPr dirty="0" err="1"/>
              <a:t>работа</a:t>
            </a:r>
            <a:r>
              <a:rPr dirty="0"/>
              <a:t> </a:t>
            </a:r>
            <a:r>
              <a:rPr dirty="0" err="1"/>
              <a:t>выполнялась</a:t>
            </a:r>
            <a:r>
              <a:rPr dirty="0"/>
              <a:t> </a:t>
            </a:r>
            <a:r>
              <a:rPr dirty="0" err="1"/>
              <a:t>на</a:t>
            </a:r>
            <a:r>
              <a:rPr dirty="0"/>
              <a:t> </a:t>
            </a:r>
            <a:r>
              <a:rPr dirty="0" err="1"/>
              <a:t>кафедре</a:t>
            </a:r>
            <a:r>
              <a:rPr dirty="0"/>
              <a:t> </a:t>
            </a:r>
            <a:r>
              <a:rPr dirty="0" err="1"/>
              <a:t>общей</a:t>
            </a:r>
            <a:r>
              <a:rPr dirty="0"/>
              <a:t> и </a:t>
            </a:r>
            <a:r>
              <a:rPr dirty="0" err="1"/>
              <a:t>неорганической</a:t>
            </a:r>
            <a:r>
              <a:rPr dirty="0"/>
              <a:t> </a:t>
            </a:r>
            <a:r>
              <a:rPr dirty="0" err="1"/>
              <a:t>химии</a:t>
            </a:r>
            <a:r>
              <a:rPr dirty="0"/>
              <a:t> в </a:t>
            </a:r>
            <a:r>
              <a:rPr dirty="0" err="1"/>
              <a:t>лаборатории</a:t>
            </a:r>
            <a:r>
              <a:rPr dirty="0"/>
              <a:t> </a:t>
            </a:r>
            <a:r>
              <a:rPr dirty="0" err="1"/>
              <a:t>химии</a:t>
            </a:r>
            <a:r>
              <a:rPr dirty="0"/>
              <a:t> </a:t>
            </a:r>
            <a:r>
              <a:rPr dirty="0" err="1"/>
              <a:t>растворов</a:t>
            </a:r>
            <a:r>
              <a:rPr dirty="0"/>
              <a:t> </a:t>
            </a:r>
            <a:r>
              <a:rPr dirty="0" err="1"/>
              <a:t>под</a:t>
            </a:r>
            <a:r>
              <a:rPr dirty="0"/>
              <a:t> </a:t>
            </a:r>
            <a:r>
              <a:rPr dirty="0" err="1"/>
              <a:t>руководством</a:t>
            </a:r>
            <a:r>
              <a:rPr dirty="0"/>
              <a:t> </a:t>
            </a:r>
            <a:r>
              <a:rPr dirty="0" err="1"/>
              <a:t>Михаила</a:t>
            </a:r>
            <a:r>
              <a:rPr dirty="0"/>
              <a:t> </a:t>
            </a:r>
            <a:r>
              <a:rPr dirty="0" err="1"/>
              <a:t>Юрьевича</a:t>
            </a:r>
            <a:r>
              <a:rPr dirty="0"/>
              <a:t> </a:t>
            </a:r>
            <a:r>
              <a:rPr dirty="0" err="1"/>
              <a:t>Скрипкина</a:t>
            </a:r>
            <a:r>
              <a:rPr dirty="0"/>
              <a:t>.</a:t>
            </a:r>
          </a:p>
        </p:txBody>
      </p:sp>
    </p:spTree>
    <p:extLst>
      <p:ext uri="{BB962C8B-B14F-4D97-AF65-F5344CB8AC3E}">
        <p14:creationId xmlns:p14="http://schemas.microsoft.com/office/powerpoint/2010/main" val="23948936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Shape 94"/>
          <p:cNvSpPr>
            <a:spLocks noGrp="1" noRot="1" noChangeAspect="1"/>
          </p:cNvSpPr>
          <p:nvPr>
            <p:ph type="sldImg"/>
          </p:nvPr>
        </p:nvSpPr>
        <p:spPr>
          <a:prstGeom prst="rect">
            <a:avLst/>
          </a:prstGeom>
        </p:spPr>
        <p:txBody>
          <a:bodyPr/>
          <a:lstStyle/>
          <a:p>
            <a:endParaRPr/>
          </a:p>
        </p:txBody>
      </p:sp>
      <p:sp>
        <p:nvSpPr>
          <p:cNvPr id="95" name="Shape 95"/>
          <p:cNvSpPr>
            <a:spLocks noGrp="1"/>
          </p:cNvSpPr>
          <p:nvPr>
            <p:ph type="body" sz="quarter" idx="1"/>
          </p:nvPr>
        </p:nvSpPr>
        <p:spPr>
          <a:prstGeom prst="rect">
            <a:avLst/>
          </a:prstGeom>
        </p:spPr>
        <p:txBody>
          <a:bodyPr/>
          <a:lstStyle>
            <a:lvl1pPr>
              <a:defRPr sz="1800"/>
            </a:lvl1pPr>
          </a:lstStyle>
          <a:p>
            <a:r>
              <a:t>Последние три десятилетия внимание исследователей привлекают вещества нового класса — металлорганические каркасные структуры (МОКС, или MOFs), которые представляют собой координационные полимеры, в которых ионы металлов связаны между собой при помощи полифункциональных лигандов — линкеров. Отличительной чертой данных соединений является наличие в структуре большого количества пор, размеры которых могут значительно варьироваться в зависимости от размеров ионов металла и линкера, параметров синтеза (растворитель, температура), условий постсинтетической модификации (функционализация, условия сушки, обработка ультразвуком и т.д.), межмолекулярных взаимодействий в твердой фазе. Пористая структура МОКС определяет и возможные направления их практического применения: использование их в качестве катализаторов, для сорбции и разделения газов, в качестве сорбентов в хроматографических методах, прекурсоров для синтеза многих неорганических и органических материалов, в качестве электрохимических сенсоров при определении микроконцентраций различных веществ в биологических жидкостях.</a:t>
            </a:r>
          </a:p>
        </p:txBody>
      </p:sp>
    </p:spTree>
    <p:extLst>
      <p:ext uri="{BB962C8B-B14F-4D97-AF65-F5344CB8AC3E}">
        <p14:creationId xmlns:p14="http://schemas.microsoft.com/office/powerpoint/2010/main" val="275144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Shape 94"/>
          <p:cNvSpPr>
            <a:spLocks noGrp="1" noRot="1" noChangeAspect="1"/>
          </p:cNvSpPr>
          <p:nvPr>
            <p:ph type="sldImg"/>
          </p:nvPr>
        </p:nvSpPr>
        <p:spPr>
          <a:prstGeom prst="rect">
            <a:avLst/>
          </a:prstGeom>
        </p:spPr>
        <p:txBody>
          <a:bodyPr/>
          <a:lstStyle/>
          <a:p>
            <a:endParaRPr/>
          </a:p>
        </p:txBody>
      </p:sp>
      <p:sp>
        <p:nvSpPr>
          <p:cNvPr id="95" name="Shape 95"/>
          <p:cNvSpPr>
            <a:spLocks noGrp="1"/>
          </p:cNvSpPr>
          <p:nvPr>
            <p:ph type="body" sz="quarter" idx="1"/>
          </p:nvPr>
        </p:nvSpPr>
        <p:spPr>
          <a:prstGeom prst="rect">
            <a:avLst/>
          </a:prstGeom>
        </p:spPr>
        <p:txBody>
          <a:bodyPr/>
          <a:lstStyle>
            <a:lvl1pPr>
              <a:defRPr sz="1800"/>
            </a:lvl1pPr>
          </a:lstStyle>
          <a:p>
            <a:r>
              <a:t>Последние три десятилетия внимание исследователей привлекают вещества нового класса — металлорганические каркасные структуры (МОКС, или MOFs), которые представляют собой координационные полимеры, в которых ионы металлов связаны между собой при помощи полифункциональных лигандов — линкеров. Отличительной чертой данных соединений является наличие в структуре большого количества пор, размеры которых могут значительно варьироваться в зависимости от размеров ионов металла и линкера, параметров синтеза (растворитель, температура), условий постсинтетической модификации (функционализация, условия сушки, обработка ультразвуком и т.д.), межмолекулярных взаимодействий в твердой фазе. Пористая структура МОКС определяет и возможные направления их практического применения: использование их в качестве катализаторов, для сорбции и разделения газов, в качестве сорбентов в хроматографических методах, прекурсоров для синтеза многих неорганических и органических материалов, в качестве электрохимических сенсоров при определении микроконцентраций различных веществ в биологических жидкостях.</a:t>
            </a:r>
          </a:p>
        </p:txBody>
      </p:sp>
    </p:spTree>
    <p:extLst>
      <p:ext uri="{BB962C8B-B14F-4D97-AF65-F5344CB8AC3E}">
        <p14:creationId xmlns:p14="http://schemas.microsoft.com/office/powerpoint/2010/main" val="31273254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 name="Shape 229"/>
          <p:cNvSpPr>
            <a:spLocks noGrp="1" noRot="1" noChangeAspect="1"/>
          </p:cNvSpPr>
          <p:nvPr>
            <p:ph type="sldImg"/>
          </p:nvPr>
        </p:nvSpPr>
        <p:spPr>
          <a:prstGeom prst="rect">
            <a:avLst/>
          </a:prstGeom>
        </p:spPr>
        <p:txBody>
          <a:bodyPr/>
          <a:lstStyle/>
          <a:p>
            <a:endParaRPr/>
          </a:p>
        </p:txBody>
      </p:sp>
      <p:sp>
        <p:nvSpPr>
          <p:cNvPr id="230" name="Shape 230"/>
          <p:cNvSpPr>
            <a:spLocks noGrp="1"/>
          </p:cNvSpPr>
          <p:nvPr>
            <p:ph type="body" sz="quarter" idx="1"/>
          </p:nvPr>
        </p:nvSpPr>
        <p:spPr>
          <a:prstGeom prst="rect">
            <a:avLst/>
          </a:prstGeom>
        </p:spPr>
        <p:txBody>
          <a:bodyPr/>
          <a:lstStyle/>
          <a:p>
            <a:pPr>
              <a:defRPr sz="1800"/>
            </a:pPr>
            <a:r>
              <a:t>На слайде представлена фазовая диаграмма в системе Cu(NO3)2–H2TPA–амид–H2O в осях «мольная доля воды»–«температура». </a:t>
            </a:r>
          </a:p>
          <a:p>
            <a:pPr>
              <a:defRPr sz="1800"/>
            </a:pPr>
            <a:r>
              <a:t>Согласно литературным данным при проведении синтеза в чистом DMF при температурах 120°C и 150°C формируются МОКС состава [Cu(TPA)]⋅DMF и [Cu(TPA)(NHMe2)2] соответственно. Координирующиеся к атомам меди молекулы диметиламина образуются при высокотемпературном гидролизе DMF, что также подтверждается образованием металлической меди , которая является продуктом восстановления ионов Cu2+ монооксидом углерода, также образующимся при гидролизе DMF. </a:t>
            </a:r>
          </a:p>
          <a:p>
            <a:pPr>
              <a:defRPr sz="1800"/>
            </a:pPr>
            <a:endParaRPr/>
          </a:p>
          <a:p>
            <a:pPr>
              <a:defRPr sz="1800"/>
            </a:pPr>
            <a:r>
              <a:t>При введении в систему воды вплоть до 30 мол.% при 150°C образуются обе фазы; при содержании воды с системе более 30 мол.% МОКС с диметиламином не образуется. Объяснением данному факту может служить явление «аномальной основности воды», сущность которого заключается в увеличении содержания воды в первой координационной сфере иона меди при увеличении мольной доли органического растворителя. Данное явление связано с резким повышением донорной способности Н2О вследствие перетекания электронной плотности с молекул DMF при образовании гетеромолекулярных водородных связей. Таким образом, молекулы воды за счет увеличения своей донорной способности занимают все координационные вакансии, препятствуя координации DMF, что замедляет его гидролиз. Границы образования МОКС в данном случае хорошо согласуются с границами, при которых наблюдается явление аномальной основности. При дальнейшем увеличении содержания воды в системе, а также при увеличении температуры синтеза приводит к практически полному восстановлению меди, образование МОКС при этом не фиксируется.</a:t>
            </a:r>
          </a:p>
          <a:p>
            <a:pPr>
              <a:defRPr sz="1800"/>
            </a:pPr>
            <a:r>
              <a:t>Также при температуре 120°C происходит образование фазы состава (CuOH)2TPA. Примечательным является то, что в данной системе ее образование происходит при достаточно низких температурах, в то время как в аналогичной системе с DMA область ее кристаллизации приходится на более высокий температурный диапазон. Вероятно, образование МОКС вместо основных солей (фактически, подавление гидролиза) при более высоких температурах связано с кинетическим барьером, который необходимо преодолеть для построения вторичных строительных блоков. Это объяснение хорошо согласуется с литературными данными относительно устойчивости МОКС к гидролизу при увеличении продолжительности синтеза.</a:t>
            </a:r>
          </a:p>
          <a:p>
            <a:pPr>
              <a:defRPr sz="1800"/>
            </a:pPr>
            <a:r>
              <a:t>При уменьшении температуры синтеза в данной системе происходит образование фазы 1, состав которой определить не удалось. Вероятно, при данной температуре происходит образование смеси нескольких соединений вследствие наличия конкурирующих процессов.</a:t>
            </a:r>
          </a:p>
        </p:txBody>
      </p:sp>
    </p:spTree>
    <p:extLst>
      <p:ext uri="{BB962C8B-B14F-4D97-AF65-F5344CB8AC3E}">
        <p14:creationId xmlns:p14="http://schemas.microsoft.com/office/powerpoint/2010/main" val="14532138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 name="Shape 229"/>
          <p:cNvSpPr>
            <a:spLocks noGrp="1" noRot="1" noChangeAspect="1"/>
          </p:cNvSpPr>
          <p:nvPr>
            <p:ph type="sldImg"/>
          </p:nvPr>
        </p:nvSpPr>
        <p:spPr>
          <a:prstGeom prst="rect">
            <a:avLst/>
          </a:prstGeom>
        </p:spPr>
        <p:txBody>
          <a:bodyPr/>
          <a:lstStyle/>
          <a:p>
            <a:endParaRPr/>
          </a:p>
        </p:txBody>
      </p:sp>
      <p:sp>
        <p:nvSpPr>
          <p:cNvPr id="230" name="Shape 230"/>
          <p:cNvSpPr>
            <a:spLocks noGrp="1"/>
          </p:cNvSpPr>
          <p:nvPr>
            <p:ph type="body" sz="quarter" idx="1"/>
          </p:nvPr>
        </p:nvSpPr>
        <p:spPr>
          <a:prstGeom prst="rect">
            <a:avLst/>
          </a:prstGeom>
        </p:spPr>
        <p:txBody>
          <a:bodyPr/>
          <a:lstStyle/>
          <a:p>
            <a:pPr>
              <a:defRPr sz="1800"/>
            </a:pPr>
            <a:r>
              <a:t>На слайде представлена фазовая диаграмма в системе Cu(NO3)2–H2TPA–амид–H2O в осях «мольная доля воды»–«температура». </a:t>
            </a:r>
          </a:p>
          <a:p>
            <a:pPr>
              <a:defRPr sz="1800"/>
            </a:pPr>
            <a:r>
              <a:t>Согласно литературным данным при проведении синтеза в чистом DMF при температурах 120°C и 150°C формируются МОКС состава [Cu(TPA)]⋅DMF и [Cu(TPA)(NHMe2)2] соответственно. Координирующиеся к атомам меди молекулы диметиламина образуются при высокотемпературном гидролизе DMF, что также подтверждается образованием металлической меди , которая является продуктом восстановления ионов Cu2+ монооксидом углерода, также образующимся при гидролизе DMF. </a:t>
            </a:r>
          </a:p>
          <a:p>
            <a:pPr>
              <a:defRPr sz="1800"/>
            </a:pPr>
            <a:endParaRPr/>
          </a:p>
          <a:p>
            <a:pPr>
              <a:defRPr sz="1800"/>
            </a:pPr>
            <a:r>
              <a:t>При введении в систему воды вплоть до 30 мол.% при 150°C образуются обе фазы; при содержании воды с системе более 30 мол.% МОКС с диметиламином не образуется. Объяснением данному факту может служить явление «аномальной основности воды», сущность которого заключается в увеличении содержания воды в первой координационной сфере иона меди при увеличении мольной доли органического растворителя. Данное явление связано с резким повышением донорной способности Н2О вследствие перетекания электронной плотности с молекул DMF при образовании гетеромолекулярных водородных связей. Таким образом, молекулы воды за счет увеличения своей донорной способности занимают все координационные вакансии, препятствуя координации DMF, что замедляет его гидролиз. Границы образования МОКС в данном случае хорошо согласуются с границами, при которых наблюдается явление аномальной основности. При дальнейшем увеличении содержания воды в системе, а также при увеличении температуры синтеза приводит к практически полному восстановлению меди, образование МОКС при этом не фиксируется.</a:t>
            </a:r>
          </a:p>
          <a:p>
            <a:pPr>
              <a:defRPr sz="1800"/>
            </a:pPr>
            <a:r>
              <a:t>Также при температуре 120°C происходит образование фазы состава (CuOH)2TPA. Примечательным является то, что в данной системе ее образование происходит при достаточно низких температурах, в то время как в аналогичной системе с DMA область ее кристаллизации приходится на более высокий температурный диапазон. Вероятно, образование МОКС вместо основных солей (фактически, подавление гидролиза) при более высоких температурах связано с кинетическим барьером, который необходимо преодолеть для построения вторичных строительных блоков. Это объяснение хорошо согласуется с литературными данными относительно устойчивости МОКС к гидролизу при увеличении продолжительности синтеза.</a:t>
            </a:r>
          </a:p>
          <a:p>
            <a:pPr>
              <a:defRPr sz="1800"/>
            </a:pPr>
            <a:r>
              <a:t>При уменьшении температуры синтеза в данной системе происходит образование фазы 1, состав которой определить не удалось. Вероятно, при данной температуре происходит образование смеси нескольких соединений вследствие наличия конкурирующих процессов.</a:t>
            </a:r>
          </a:p>
        </p:txBody>
      </p:sp>
    </p:spTree>
    <p:extLst>
      <p:ext uri="{BB962C8B-B14F-4D97-AF65-F5344CB8AC3E}">
        <p14:creationId xmlns:p14="http://schemas.microsoft.com/office/powerpoint/2010/main" val="8414459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 name="Shape 229"/>
          <p:cNvSpPr>
            <a:spLocks noGrp="1" noRot="1" noChangeAspect="1"/>
          </p:cNvSpPr>
          <p:nvPr>
            <p:ph type="sldImg"/>
          </p:nvPr>
        </p:nvSpPr>
        <p:spPr>
          <a:prstGeom prst="rect">
            <a:avLst/>
          </a:prstGeom>
        </p:spPr>
        <p:txBody>
          <a:bodyPr/>
          <a:lstStyle/>
          <a:p>
            <a:endParaRPr/>
          </a:p>
        </p:txBody>
      </p:sp>
      <p:sp>
        <p:nvSpPr>
          <p:cNvPr id="230" name="Shape 230"/>
          <p:cNvSpPr>
            <a:spLocks noGrp="1"/>
          </p:cNvSpPr>
          <p:nvPr>
            <p:ph type="body" sz="quarter" idx="1"/>
          </p:nvPr>
        </p:nvSpPr>
        <p:spPr>
          <a:prstGeom prst="rect">
            <a:avLst/>
          </a:prstGeom>
        </p:spPr>
        <p:txBody>
          <a:bodyPr/>
          <a:lstStyle/>
          <a:p>
            <a:pPr>
              <a:defRPr sz="1800"/>
            </a:pPr>
            <a:r>
              <a:t>На слайде представлена фазовая диаграмма в системе Cu(NO3)2–H2TPA–амид–H2O в осях «мольная доля воды»–«температура». </a:t>
            </a:r>
          </a:p>
          <a:p>
            <a:pPr>
              <a:defRPr sz="1800"/>
            </a:pPr>
            <a:r>
              <a:t>Согласно литературным данным при проведении синтеза в чистом DMF при температурах 120°C и 150°C формируются МОКС состава [Cu(TPA)]⋅DMF и [Cu(TPA)(NHMe2)2] соответственно. Координирующиеся к атомам меди молекулы диметиламина образуются при высокотемпературном гидролизе DMF, что также подтверждается образованием металлической меди , которая является продуктом восстановления ионов Cu2+ монооксидом углерода, также образующимся при гидролизе DMF. </a:t>
            </a:r>
          </a:p>
          <a:p>
            <a:pPr>
              <a:defRPr sz="1800"/>
            </a:pPr>
            <a:endParaRPr/>
          </a:p>
          <a:p>
            <a:pPr>
              <a:defRPr sz="1800"/>
            </a:pPr>
            <a:r>
              <a:t>При введении в систему воды вплоть до 30 мол.% при 150°C образуются обе фазы; при содержании воды с системе более 30 мол.% МОКС с диметиламином не образуется. Объяснением данному факту может служить явление «аномальной основности воды», сущность которого заключается в увеличении содержания воды в первой координационной сфере иона меди при увеличении мольной доли органического растворителя. Данное явление связано с резким повышением донорной способности Н2О вследствие перетекания электронной плотности с молекул DMF при образовании гетеромолекулярных водородных связей. Таким образом, молекулы воды за счет увеличения своей донорной способности занимают все координационные вакансии, препятствуя координации DMF, что замедляет его гидролиз. Границы образования МОКС в данном случае хорошо согласуются с границами, при которых наблюдается явление аномальной основности. При дальнейшем увеличении содержания воды в системе, а также при увеличении температуры синтеза приводит к практически полному восстановлению меди, образование МОКС при этом не фиксируется.</a:t>
            </a:r>
          </a:p>
          <a:p>
            <a:pPr>
              <a:defRPr sz="1800"/>
            </a:pPr>
            <a:r>
              <a:t>Также при температуре 120°C происходит образование фазы состава (CuOH)2TPA. Примечательным является то, что в данной системе ее образование происходит при достаточно низких температурах, в то время как в аналогичной системе с DMA область ее кристаллизации приходится на более высокий температурный диапазон. Вероятно, образование МОКС вместо основных солей (фактически, подавление гидролиза) при более высоких температурах связано с кинетическим барьером, который необходимо преодолеть для построения вторичных строительных блоков. Это объяснение хорошо согласуется с литературными данными относительно устойчивости МОКС к гидролизу при увеличении продолжительности синтеза.</a:t>
            </a:r>
          </a:p>
          <a:p>
            <a:pPr>
              <a:defRPr sz="1800"/>
            </a:pPr>
            <a:r>
              <a:t>При уменьшении температуры синтеза в данной системе происходит образование фазы 1, состав которой определить не удалось. Вероятно, при данной температуре происходит образование смеси нескольких соединений вследствие наличия конкурирующих процессов.</a:t>
            </a:r>
          </a:p>
        </p:txBody>
      </p:sp>
    </p:spTree>
    <p:extLst>
      <p:ext uri="{BB962C8B-B14F-4D97-AF65-F5344CB8AC3E}">
        <p14:creationId xmlns:p14="http://schemas.microsoft.com/office/powerpoint/2010/main" val="38376904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 name="Shape 229"/>
          <p:cNvSpPr>
            <a:spLocks noGrp="1" noRot="1" noChangeAspect="1"/>
          </p:cNvSpPr>
          <p:nvPr>
            <p:ph type="sldImg"/>
          </p:nvPr>
        </p:nvSpPr>
        <p:spPr>
          <a:prstGeom prst="rect">
            <a:avLst/>
          </a:prstGeom>
        </p:spPr>
        <p:txBody>
          <a:bodyPr/>
          <a:lstStyle/>
          <a:p>
            <a:endParaRPr/>
          </a:p>
        </p:txBody>
      </p:sp>
      <p:sp>
        <p:nvSpPr>
          <p:cNvPr id="230" name="Shape 230"/>
          <p:cNvSpPr>
            <a:spLocks noGrp="1"/>
          </p:cNvSpPr>
          <p:nvPr>
            <p:ph type="body" sz="quarter" idx="1"/>
          </p:nvPr>
        </p:nvSpPr>
        <p:spPr>
          <a:prstGeom prst="rect">
            <a:avLst/>
          </a:prstGeom>
        </p:spPr>
        <p:txBody>
          <a:bodyPr/>
          <a:lstStyle/>
          <a:p>
            <a:pPr>
              <a:defRPr sz="1800"/>
            </a:pPr>
            <a:r>
              <a:t>На слайде представлена фазовая диаграмма в системе Cu(NO3)2–H2TPA–амид–H2O в осях «мольная доля воды»–«температура». </a:t>
            </a:r>
          </a:p>
          <a:p>
            <a:pPr>
              <a:defRPr sz="1800"/>
            </a:pPr>
            <a:r>
              <a:t>Согласно литературным данным при проведении синтеза в чистом DMF при температурах 120°C и 150°C формируются МОКС состава [Cu(TPA)]⋅DMF и [Cu(TPA)(NHMe2)2] соответственно. Координирующиеся к атомам меди молекулы диметиламина образуются при высокотемпературном гидролизе DMF, что также подтверждается образованием металлической меди , которая является продуктом восстановления ионов Cu2+ монооксидом углерода, также образующимся при гидролизе DMF. </a:t>
            </a:r>
          </a:p>
          <a:p>
            <a:pPr>
              <a:defRPr sz="1800"/>
            </a:pPr>
            <a:endParaRPr/>
          </a:p>
          <a:p>
            <a:pPr>
              <a:defRPr sz="1800"/>
            </a:pPr>
            <a:r>
              <a:t>При введении в систему воды вплоть до 30 мол.% при 150°C образуются обе фазы; при содержании воды с системе более 30 мол.% МОКС с диметиламином не образуется. Объяснением данному факту может служить явление «аномальной основности воды», сущность которого заключается в увеличении содержания воды в первой координационной сфере иона меди при увеличении мольной доли органического растворителя. Данное явление связано с резким повышением донорной способности Н2О вследствие перетекания электронной плотности с молекул DMF при образовании гетеромолекулярных водородных связей. Таким образом, молекулы воды за счет увеличения своей донорной способности занимают все координационные вакансии, препятствуя координации DMF, что замедляет его гидролиз. Границы образования МОКС в данном случае хорошо согласуются с границами, при которых наблюдается явление аномальной основности. При дальнейшем увеличении содержания воды в системе, а также при увеличении температуры синтеза приводит к практически полному восстановлению меди, образование МОКС при этом не фиксируется.</a:t>
            </a:r>
          </a:p>
          <a:p>
            <a:pPr>
              <a:defRPr sz="1800"/>
            </a:pPr>
            <a:r>
              <a:t>Также при температуре 120°C происходит образование фазы состава (CuOH)2TPA. Примечательным является то, что в данной системе ее образование происходит при достаточно низких температурах, в то время как в аналогичной системе с DMA область ее кристаллизации приходится на более высокий температурный диапазон. Вероятно, образование МОКС вместо основных солей (фактически, подавление гидролиза) при более высоких температурах связано с кинетическим барьером, который необходимо преодолеть для построения вторичных строительных блоков. Это объяснение хорошо согласуется с литературными данными относительно устойчивости МОКС к гидролизу при увеличении продолжительности синтеза.</a:t>
            </a:r>
          </a:p>
          <a:p>
            <a:pPr>
              <a:defRPr sz="1800"/>
            </a:pPr>
            <a:r>
              <a:t>При уменьшении температуры синтеза в данной системе происходит образование фазы 1, состав которой определить не удалось. Вероятно, при данной температуре происходит образование смеси нескольких соединений вследствие наличия конкурирующих процессов.</a:t>
            </a:r>
          </a:p>
        </p:txBody>
      </p:sp>
    </p:spTree>
    <p:extLst>
      <p:ext uri="{BB962C8B-B14F-4D97-AF65-F5344CB8AC3E}">
        <p14:creationId xmlns:p14="http://schemas.microsoft.com/office/powerpoint/2010/main" val="12489960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 name="Shape 312"/>
          <p:cNvSpPr>
            <a:spLocks noGrp="1" noRot="1" noChangeAspect="1"/>
          </p:cNvSpPr>
          <p:nvPr>
            <p:ph type="sldImg"/>
          </p:nvPr>
        </p:nvSpPr>
        <p:spPr>
          <a:prstGeom prst="rect">
            <a:avLst/>
          </a:prstGeom>
        </p:spPr>
        <p:txBody>
          <a:bodyPr/>
          <a:lstStyle/>
          <a:p>
            <a:endParaRPr/>
          </a:p>
        </p:txBody>
      </p:sp>
      <p:sp>
        <p:nvSpPr>
          <p:cNvPr id="313" name="Shape 313"/>
          <p:cNvSpPr>
            <a:spLocks noGrp="1"/>
          </p:cNvSpPr>
          <p:nvPr>
            <p:ph type="body" sz="quarter" idx="1"/>
          </p:nvPr>
        </p:nvSpPr>
        <p:spPr>
          <a:prstGeom prst="rect">
            <a:avLst/>
          </a:prstGeom>
        </p:spPr>
        <p:txBody>
          <a:bodyPr/>
          <a:lstStyle/>
          <a:p>
            <a:pPr>
              <a:defRPr sz="1800"/>
            </a:pPr>
            <a:r>
              <a:rPr dirty="0" err="1"/>
              <a:t>При</a:t>
            </a:r>
            <a:r>
              <a:rPr dirty="0"/>
              <a:t> </a:t>
            </a:r>
            <a:r>
              <a:rPr dirty="0" err="1"/>
              <a:t>увеличении</a:t>
            </a:r>
            <a:r>
              <a:rPr dirty="0"/>
              <a:t> </a:t>
            </a:r>
            <a:r>
              <a:rPr dirty="0" err="1"/>
              <a:t>температуры</a:t>
            </a:r>
            <a:r>
              <a:rPr dirty="0"/>
              <a:t> в </a:t>
            </a:r>
            <a:r>
              <a:rPr dirty="0" err="1"/>
              <a:t>системе</a:t>
            </a:r>
            <a:r>
              <a:rPr dirty="0"/>
              <a:t> </a:t>
            </a:r>
            <a:r>
              <a:rPr dirty="0" err="1"/>
              <a:t>до</a:t>
            </a:r>
            <a:r>
              <a:rPr dirty="0"/>
              <a:t> 120°С и </a:t>
            </a:r>
            <a:r>
              <a:rPr dirty="0" err="1"/>
              <a:t>продолжительности</a:t>
            </a:r>
            <a:r>
              <a:rPr dirty="0"/>
              <a:t> </a:t>
            </a:r>
            <a:r>
              <a:rPr dirty="0" err="1"/>
              <a:t>синтеза</a:t>
            </a:r>
            <a:r>
              <a:rPr dirty="0"/>
              <a:t> </a:t>
            </a:r>
            <a:r>
              <a:rPr dirty="0" err="1"/>
              <a:t>до</a:t>
            </a:r>
            <a:r>
              <a:rPr dirty="0"/>
              <a:t> 96 </a:t>
            </a:r>
            <a:r>
              <a:rPr dirty="0" err="1"/>
              <a:t>часов</a:t>
            </a:r>
            <a:r>
              <a:rPr dirty="0"/>
              <a:t> </a:t>
            </a:r>
            <a:r>
              <a:rPr dirty="0" err="1"/>
              <a:t>даже</a:t>
            </a:r>
            <a:r>
              <a:rPr dirty="0"/>
              <a:t> в </a:t>
            </a:r>
            <a:r>
              <a:rPr dirty="0" err="1"/>
              <a:t>присутствии</a:t>
            </a:r>
            <a:r>
              <a:rPr dirty="0"/>
              <a:t> </a:t>
            </a:r>
            <a:r>
              <a:rPr dirty="0" err="1"/>
              <a:t>воды</a:t>
            </a:r>
            <a:r>
              <a:rPr dirty="0"/>
              <a:t> </a:t>
            </a:r>
            <a:r>
              <a:rPr dirty="0" err="1"/>
              <a:t>происходит</a:t>
            </a:r>
            <a:r>
              <a:rPr dirty="0"/>
              <a:t> </a:t>
            </a:r>
            <a:r>
              <a:rPr dirty="0" err="1"/>
              <a:t>образование</a:t>
            </a:r>
            <a:r>
              <a:rPr dirty="0"/>
              <a:t> </a:t>
            </a:r>
            <a:r>
              <a:rPr dirty="0" err="1"/>
              <a:t>гидрата</a:t>
            </a:r>
            <a:r>
              <a:rPr dirty="0"/>
              <a:t> </a:t>
            </a:r>
            <a:r>
              <a:rPr dirty="0" err="1"/>
              <a:t>терефталата</a:t>
            </a:r>
            <a:r>
              <a:rPr dirty="0"/>
              <a:t> </a:t>
            </a:r>
            <a:r>
              <a:rPr dirty="0" err="1"/>
              <a:t>цинка</a:t>
            </a:r>
            <a:r>
              <a:rPr dirty="0"/>
              <a:t>, </a:t>
            </a:r>
            <a:r>
              <a:rPr dirty="0" err="1"/>
              <a:t>не</a:t>
            </a:r>
            <a:r>
              <a:rPr dirty="0"/>
              <a:t> </a:t>
            </a:r>
            <a:r>
              <a:rPr dirty="0" err="1"/>
              <a:t>содержащего</a:t>
            </a:r>
            <a:r>
              <a:rPr dirty="0"/>
              <a:t> </a:t>
            </a:r>
            <a:r>
              <a:rPr dirty="0" err="1"/>
              <a:t>координированных</a:t>
            </a:r>
            <a:r>
              <a:rPr dirty="0"/>
              <a:t> </a:t>
            </a:r>
            <a:r>
              <a:rPr dirty="0" err="1"/>
              <a:t>молекул</a:t>
            </a:r>
            <a:r>
              <a:rPr dirty="0"/>
              <a:t> DMF. </a:t>
            </a:r>
            <a:r>
              <a:rPr dirty="0" err="1"/>
              <a:t>Объяснением</a:t>
            </a:r>
            <a:r>
              <a:rPr dirty="0"/>
              <a:t> </a:t>
            </a:r>
            <a:r>
              <a:rPr dirty="0" err="1"/>
              <a:t>данному</a:t>
            </a:r>
            <a:r>
              <a:rPr dirty="0"/>
              <a:t> </a:t>
            </a:r>
            <a:r>
              <a:rPr dirty="0" err="1"/>
              <a:t>факту</a:t>
            </a:r>
            <a:r>
              <a:rPr dirty="0"/>
              <a:t> </a:t>
            </a:r>
            <a:r>
              <a:rPr dirty="0" err="1"/>
              <a:t>служит</a:t>
            </a:r>
            <a:r>
              <a:rPr dirty="0"/>
              <a:t> </a:t>
            </a:r>
            <a:r>
              <a:rPr dirty="0" err="1"/>
              <a:t>уже</a:t>
            </a:r>
            <a:r>
              <a:rPr dirty="0"/>
              <a:t> </a:t>
            </a:r>
            <a:r>
              <a:rPr dirty="0" err="1"/>
              <a:t>упомянутое</a:t>
            </a:r>
            <a:r>
              <a:rPr dirty="0"/>
              <a:t> </a:t>
            </a:r>
            <a:r>
              <a:rPr dirty="0" err="1"/>
              <a:t>выше</a:t>
            </a:r>
            <a:r>
              <a:rPr dirty="0"/>
              <a:t> </a:t>
            </a:r>
            <a:r>
              <a:rPr dirty="0" err="1"/>
              <a:t>явление</a:t>
            </a:r>
            <a:r>
              <a:rPr dirty="0"/>
              <a:t> </a:t>
            </a:r>
            <a:r>
              <a:rPr dirty="0" err="1"/>
              <a:t>аномальной</a:t>
            </a:r>
            <a:r>
              <a:rPr dirty="0"/>
              <a:t> </a:t>
            </a:r>
            <a:r>
              <a:rPr dirty="0" err="1"/>
              <a:t>основности</a:t>
            </a:r>
            <a:r>
              <a:rPr dirty="0"/>
              <a:t> </a:t>
            </a:r>
            <a:r>
              <a:rPr dirty="0" err="1"/>
              <a:t>воды</a:t>
            </a:r>
            <a:r>
              <a:rPr dirty="0"/>
              <a:t>, </a:t>
            </a:r>
            <a:r>
              <a:rPr dirty="0" err="1"/>
              <a:t>которое</a:t>
            </a:r>
            <a:r>
              <a:rPr dirty="0"/>
              <a:t> </a:t>
            </a:r>
            <a:r>
              <a:rPr dirty="0" err="1"/>
              <a:t>препятствует</a:t>
            </a:r>
            <a:r>
              <a:rPr dirty="0"/>
              <a:t> </a:t>
            </a:r>
            <a:r>
              <a:rPr dirty="0" err="1"/>
              <a:t>координации</a:t>
            </a:r>
            <a:r>
              <a:rPr dirty="0"/>
              <a:t> DMF, </a:t>
            </a:r>
            <a:r>
              <a:rPr dirty="0" err="1"/>
              <a:t>даже</a:t>
            </a:r>
            <a:r>
              <a:rPr dirty="0"/>
              <a:t> </a:t>
            </a:r>
            <a:r>
              <a:rPr dirty="0" err="1"/>
              <a:t>несмотря</a:t>
            </a:r>
            <a:r>
              <a:rPr dirty="0"/>
              <a:t> </a:t>
            </a:r>
            <a:r>
              <a:rPr dirty="0" err="1"/>
              <a:t>на</a:t>
            </a:r>
            <a:r>
              <a:rPr dirty="0"/>
              <a:t> </a:t>
            </a:r>
            <a:r>
              <a:rPr dirty="0" err="1"/>
              <a:t>его</a:t>
            </a:r>
            <a:r>
              <a:rPr dirty="0"/>
              <a:t> </a:t>
            </a:r>
            <a:r>
              <a:rPr dirty="0" err="1"/>
              <a:t>большую</a:t>
            </a:r>
            <a:r>
              <a:rPr dirty="0"/>
              <a:t> </a:t>
            </a:r>
            <a:r>
              <a:rPr dirty="0" err="1"/>
              <a:t>донорность</a:t>
            </a:r>
            <a:r>
              <a:rPr dirty="0"/>
              <a:t> </a:t>
            </a:r>
            <a:r>
              <a:rPr dirty="0" err="1"/>
              <a:t>по</a:t>
            </a:r>
            <a:r>
              <a:rPr dirty="0"/>
              <a:t> </a:t>
            </a:r>
            <a:r>
              <a:rPr dirty="0" err="1"/>
              <a:t>сравнению</a:t>
            </a:r>
            <a:r>
              <a:rPr dirty="0"/>
              <a:t> с </a:t>
            </a:r>
            <a:r>
              <a:rPr dirty="0" err="1"/>
              <a:t>водой</a:t>
            </a:r>
            <a:r>
              <a:rPr dirty="0"/>
              <a:t>. </a:t>
            </a:r>
            <a:r>
              <a:rPr dirty="0" err="1"/>
              <a:t>При</a:t>
            </a:r>
            <a:r>
              <a:rPr dirty="0"/>
              <a:t> </a:t>
            </a:r>
            <a:r>
              <a:rPr dirty="0" err="1"/>
              <a:t>уменьшении</a:t>
            </a:r>
            <a:r>
              <a:rPr dirty="0"/>
              <a:t> </a:t>
            </a:r>
            <a:r>
              <a:rPr dirty="0" err="1"/>
              <a:t>времени</a:t>
            </a:r>
            <a:r>
              <a:rPr dirty="0"/>
              <a:t> </a:t>
            </a:r>
            <a:r>
              <a:rPr dirty="0" err="1"/>
              <a:t>синтеза</a:t>
            </a:r>
            <a:r>
              <a:rPr dirty="0"/>
              <a:t> </a:t>
            </a:r>
            <a:r>
              <a:rPr dirty="0" err="1"/>
              <a:t>до</a:t>
            </a:r>
            <a:r>
              <a:rPr dirty="0"/>
              <a:t> 24 ч </a:t>
            </a:r>
            <a:r>
              <a:rPr dirty="0" err="1"/>
              <a:t>из</a:t>
            </a:r>
            <a:r>
              <a:rPr dirty="0"/>
              <a:t> </a:t>
            </a:r>
            <a:r>
              <a:rPr dirty="0" err="1"/>
              <a:t>чистого</a:t>
            </a:r>
            <a:r>
              <a:rPr dirty="0"/>
              <a:t> DMF </a:t>
            </a:r>
            <a:r>
              <a:rPr dirty="0" err="1"/>
              <a:t>кристаллизуется</a:t>
            </a:r>
            <a:r>
              <a:rPr dirty="0"/>
              <a:t> MOF-5, а </a:t>
            </a:r>
            <a:r>
              <a:rPr dirty="0" err="1"/>
              <a:t>из</a:t>
            </a:r>
            <a:r>
              <a:rPr dirty="0"/>
              <a:t> </a:t>
            </a:r>
            <a:r>
              <a:rPr dirty="0" err="1"/>
              <a:t>его</a:t>
            </a:r>
            <a:r>
              <a:rPr dirty="0"/>
              <a:t> </a:t>
            </a:r>
            <a:r>
              <a:rPr dirty="0" err="1"/>
              <a:t>смесей</a:t>
            </a:r>
            <a:r>
              <a:rPr dirty="0"/>
              <a:t> с </a:t>
            </a:r>
            <a:r>
              <a:rPr dirty="0" err="1"/>
              <a:t>водой</a:t>
            </a:r>
            <a:r>
              <a:rPr dirty="0"/>
              <a:t> — </a:t>
            </a:r>
            <a:r>
              <a:rPr dirty="0" err="1"/>
              <a:t>указанные</a:t>
            </a:r>
            <a:r>
              <a:rPr dirty="0"/>
              <a:t> </a:t>
            </a:r>
            <a:r>
              <a:rPr dirty="0" err="1"/>
              <a:t>выше</a:t>
            </a:r>
            <a:r>
              <a:rPr dirty="0"/>
              <a:t> МОКС с </a:t>
            </a:r>
            <a:r>
              <a:rPr dirty="0" err="1"/>
              <a:t>амином</a:t>
            </a:r>
            <a:r>
              <a:rPr dirty="0"/>
              <a:t>.</a:t>
            </a:r>
          </a:p>
          <a:p>
            <a:pPr>
              <a:defRPr sz="1800"/>
            </a:pPr>
            <a:r>
              <a:rPr dirty="0"/>
              <a:t>В </a:t>
            </a:r>
            <a:r>
              <a:rPr dirty="0" err="1"/>
              <a:t>системе</a:t>
            </a:r>
            <a:r>
              <a:rPr dirty="0"/>
              <a:t>, </a:t>
            </a:r>
            <a:r>
              <a:rPr dirty="0" err="1"/>
              <a:t>содержащеи</a:t>
            </a:r>
            <a:r>
              <a:rPr dirty="0"/>
              <a:t>̆ в </a:t>
            </a:r>
            <a:r>
              <a:rPr dirty="0" err="1"/>
              <a:t>качестве</a:t>
            </a:r>
            <a:r>
              <a:rPr dirty="0"/>
              <a:t> </a:t>
            </a:r>
            <a:r>
              <a:rPr dirty="0" err="1"/>
              <a:t>органического</a:t>
            </a:r>
            <a:r>
              <a:rPr dirty="0"/>
              <a:t> </a:t>
            </a:r>
            <a:r>
              <a:rPr dirty="0" err="1"/>
              <a:t>растворителя</a:t>
            </a:r>
            <a:r>
              <a:rPr dirty="0"/>
              <a:t> </a:t>
            </a:r>
            <a:r>
              <a:rPr dirty="0" err="1"/>
              <a:t>диметилацетамид</a:t>
            </a:r>
            <a:r>
              <a:rPr dirty="0"/>
              <a:t>, </a:t>
            </a:r>
            <a:r>
              <a:rPr dirty="0" err="1"/>
              <a:t>наблюдается</a:t>
            </a:r>
            <a:r>
              <a:rPr dirty="0"/>
              <a:t> </a:t>
            </a:r>
            <a:r>
              <a:rPr dirty="0" err="1"/>
              <a:t>меньшее</a:t>
            </a:r>
            <a:r>
              <a:rPr dirty="0"/>
              <a:t> </a:t>
            </a:r>
            <a:r>
              <a:rPr dirty="0" err="1"/>
              <a:t>разнообразие</a:t>
            </a:r>
            <a:r>
              <a:rPr dirty="0"/>
              <a:t> </a:t>
            </a:r>
            <a:r>
              <a:rPr dirty="0" err="1"/>
              <a:t>соединении</a:t>
            </a:r>
            <a:r>
              <a:rPr dirty="0"/>
              <a:t>̆. В </a:t>
            </a:r>
            <a:r>
              <a:rPr dirty="0" err="1"/>
              <a:t>отсутствие</a:t>
            </a:r>
            <a:r>
              <a:rPr dirty="0"/>
              <a:t> </a:t>
            </a:r>
            <a:r>
              <a:rPr dirty="0" err="1"/>
              <a:t>добавок</a:t>
            </a:r>
            <a:r>
              <a:rPr dirty="0"/>
              <a:t> </a:t>
            </a:r>
            <a:r>
              <a:rPr dirty="0" err="1"/>
              <a:t>воды</a:t>
            </a:r>
            <a:r>
              <a:rPr dirty="0"/>
              <a:t> </a:t>
            </a:r>
            <a:r>
              <a:rPr dirty="0" err="1"/>
              <a:t>из</a:t>
            </a:r>
            <a:r>
              <a:rPr dirty="0"/>
              <a:t> </a:t>
            </a:r>
            <a:r>
              <a:rPr dirty="0" err="1"/>
              <a:t>растворов</a:t>
            </a:r>
            <a:r>
              <a:rPr dirty="0"/>
              <a:t> </a:t>
            </a:r>
            <a:r>
              <a:rPr dirty="0" err="1"/>
              <a:t>кристаллизуется</a:t>
            </a:r>
            <a:r>
              <a:rPr dirty="0"/>
              <a:t> Zn(TPA)(DMA), а </a:t>
            </a:r>
            <a:r>
              <a:rPr dirty="0" err="1"/>
              <a:t>уже</a:t>
            </a:r>
            <a:r>
              <a:rPr dirty="0"/>
              <a:t> </a:t>
            </a:r>
            <a:r>
              <a:rPr dirty="0" err="1"/>
              <a:t>начиная</a:t>
            </a:r>
            <a:r>
              <a:rPr dirty="0"/>
              <a:t> с 10 </a:t>
            </a:r>
            <a:r>
              <a:rPr dirty="0" err="1"/>
              <a:t>мольных</a:t>
            </a:r>
            <a:r>
              <a:rPr dirty="0"/>
              <a:t> </a:t>
            </a:r>
            <a:r>
              <a:rPr dirty="0" err="1"/>
              <a:t>процентов</a:t>
            </a:r>
            <a:r>
              <a:rPr dirty="0"/>
              <a:t> </a:t>
            </a:r>
            <a:r>
              <a:rPr dirty="0" err="1"/>
              <a:t>воды</a:t>
            </a:r>
            <a:r>
              <a:rPr dirty="0"/>
              <a:t> — </a:t>
            </a:r>
            <a:r>
              <a:rPr dirty="0" err="1"/>
              <a:t>смесь</a:t>
            </a:r>
            <a:r>
              <a:rPr dirty="0"/>
              <a:t> </a:t>
            </a:r>
            <a:r>
              <a:rPr dirty="0" err="1"/>
              <a:t>его</a:t>
            </a:r>
            <a:r>
              <a:rPr dirty="0"/>
              <a:t> с Zn(TPA)(H2O)*DMA. </a:t>
            </a:r>
            <a:r>
              <a:rPr dirty="0" err="1"/>
              <a:t>При</a:t>
            </a:r>
            <a:r>
              <a:rPr dirty="0"/>
              <a:t> </a:t>
            </a:r>
            <a:r>
              <a:rPr dirty="0" err="1"/>
              <a:t>проведении</a:t>
            </a:r>
            <a:r>
              <a:rPr dirty="0"/>
              <a:t> </a:t>
            </a:r>
            <a:r>
              <a:rPr dirty="0" err="1"/>
              <a:t>синтеза</a:t>
            </a:r>
            <a:r>
              <a:rPr dirty="0"/>
              <a:t> в </a:t>
            </a:r>
            <a:r>
              <a:rPr dirty="0" err="1"/>
              <a:t>условиях</a:t>
            </a:r>
            <a:r>
              <a:rPr dirty="0"/>
              <a:t> </a:t>
            </a:r>
            <a:r>
              <a:rPr dirty="0" err="1"/>
              <a:t>строгои</a:t>
            </a:r>
            <a:r>
              <a:rPr dirty="0"/>
              <a:t>̆ </a:t>
            </a:r>
            <a:r>
              <a:rPr dirty="0" err="1"/>
              <a:t>стехиометрии</a:t>
            </a:r>
            <a:r>
              <a:rPr dirty="0"/>
              <a:t> и </a:t>
            </a:r>
            <a:r>
              <a:rPr dirty="0" err="1"/>
              <a:t>увеличении</a:t>
            </a:r>
            <a:r>
              <a:rPr dirty="0"/>
              <a:t> </a:t>
            </a:r>
            <a:r>
              <a:rPr dirty="0" err="1"/>
              <a:t>времени</a:t>
            </a:r>
            <a:r>
              <a:rPr dirty="0"/>
              <a:t> </a:t>
            </a:r>
            <a:r>
              <a:rPr dirty="0" err="1"/>
              <a:t>протекания</a:t>
            </a:r>
            <a:r>
              <a:rPr dirty="0"/>
              <a:t> </a:t>
            </a:r>
            <a:r>
              <a:rPr dirty="0" err="1"/>
              <a:t>реакции</a:t>
            </a:r>
            <a:r>
              <a:rPr dirty="0"/>
              <a:t> </a:t>
            </a:r>
            <a:r>
              <a:rPr dirty="0" err="1"/>
              <a:t>до</a:t>
            </a:r>
            <a:r>
              <a:rPr dirty="0"/>
              <a:t> 4 </a:t>
            </a:r>
            <a:r>
              <a:rPr dirty="0" err="1"/>
              <a:t>суток</a:t>
            </a:r>
            <a:r>
              <a:rPr dirty="0"/>
              <a:t> </a:t>
            </a:r>
            <a:r>
              <a:rPr dirty="0" err="1"/>
              <a:t>наблюдается</a:t>
            </a:r>
            <a:r>
              <a:rPr dirty="0"/>
              <a:t> </a:t>
            </a:r>
            <a:r>
              <a:rPr dirty="0" err="1"/>
              <a:t>кристаллизация</a:t>
            </a:r>
            <a:r>
              <a:rPr dirty="0"/>
              <a:t> </a:t>
            </a:r>
            <a:r>
              <a:rPr dirty="0" err="1"/>
              <a:t>единственного</a:t>
            </a:r>
            <a:r>
              <a:rPr dirty="0"/>
              <a:t> </a:t>
            </a:r>
            <a:r>
              <a:rPr dirty="0" err="1"/>
              <a:t>соединения</a:t>
            </a:r>
            <a:r>
              <a:rPr dirty="0"/>
              <a:t> — </a:t>
            </a:r>
            <a:r>
              <a:rPr dirty="0" err="1"/>
              <a:t>гидрата</a:t>
            </a:r>
            <a:r>
              <a:rPr dirty="0"/>
              <a:t> </a:t>
            </a:r>
            <a:r>
              <a:rPr dirty="0" err="1"/>
              <a:t>терефталата</a:t>
            </a:r>
            <a:r>
              <a:rPr dirty="0"/>
              <a:t> </a:t>
            </a:r>
            <a:r>
              <a:rPr dirty="0" err="1"/>
              <a:t>цинка</a:t>
            </a:r>
            <a:r>
              <a:rPr dirty="0"/>
              <a:t>.</a:t>
            </a:r>
          </a:p>
        </p:txBody>
      </p:sp>
    </p:spTree>
    <p:extLst>
      <p:ext uri="{BB962C8B-B14F-4D97-AF65-F5344CB8AC3E}">
        <p14:creationId xmlns:p14="http://schemas.microsoft.com/office/powerpoint/2010/main" val="39351905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 name="Shape 312"/>
          <p:cNvSpPr>
            <a:spLocks noGrp="1" noRot="1" noChangeAspect="1"/>
          </p:cNvSpPr>
          <p:nvPr>
            <p:ph type="sldImg"/>
          </p:nvPr>
        </p:nvSpPr>
        <p:spPr>
          <a:prstGeom prst="rect">
            <a:avLst/>
          </a:prstGeom>
        </p:spPr>
        <p:txBody>
          <a:bodyPr/>
          <a:lstStyle/>
          <a:p>
            <a:endParaRPr/>
          </a:p>
        </p:txBody>
      </p:sp>
      <p:sp>
        <p:nvSpPr>
          <p:cNvPr id="313" name="Shape 313"/>
          <p:cNvSpPr>
            <a:spLocks noGrp="1"/>
          </p:cNvSpPr>
          <p:nvPr>
            <p:ph type="body" sz="quarter" idx="1"/>
          </p:nvPr>
        </p:nvSpPr>
        <p:spPr>
          <a:prstGeom prst="rect">
            <a:avLst/>
          </a:prstGeom>
        </p:spPr>
        <p:txBody>
          <a:bodyPr/>
          <a:lstStyle/>
          <a:p>
            <a:pPr>
              <a:defRPr sz="1800"/>
            </a:pPr>
            <a:r>
              <a:rPr dirty="0" err="1"/>
              <a:t>При</a:t>
            </a:r>
            <a:r>
              <a:rPr dirty="0"/>
              <a:t> </a:t>
            </a:r>
            <a:r>
              <a:rPr dirty="0" err="1"/>
              <a:t>увеличении</a:t>
            </a:r>
            <a:r>
              <a:rPr dirty="0"/>
              <a:t> </a:t>
            </a:r>
            <a:r>
              <a:rPr dirty="0" err="1"/>
              <a:t>температуры</a:t>
            </a:r>
            <a:r>
              <a:rPr dirty="0"/>
              <a:t> в </a:t>
            </a:r>
            <a:r>
              <a:rPr dirty="0" err="1"/>
              <a:t>системе</a:t>
            </a:r>
            <a:r>
              <a:rPr dirty="0"/>
              <a:t> </a:t>
            </a:r>
            <a:r>
              <a:rPr dirty="0" err="1"/>
              <a:t>до</a:t>
            </a:r>
            <a:r>
              <a:rPr dirty="0"/>
              <a:t> 120°С и </a:t>
            </a:r>
            <a:r>
              <a:rPr dirty="0" err="1"/>
              <a:t>продолжительности</a:t>
            </a:r>
            <a:r>
              <a:rPr dirty="0"/>
              <a:t> </a:t>
            </a:r>
            <a:r>
              <a:rPr dirty="0" err="1"/>
              <a:t>синтеза</a:t>
            </a:r>
            <a:r>
              <a:rPr dirty="0"/>
              <a:t> </a:t>
            </a:r>
            <a:r>
              <a:rPr dirty="0" err="1"/>
              <a:t>до</a:t>
            </a:r>
            <a:r>
              <a:rPr dirty="0"/>
              <a:t> 96 </a:t>
            </a:r>
            <a:r>
              <a:rPr dirty="0" err="1"/>
              <a:t>часов</a:t>
            </a:r>
            <a:r>
              <a:rPr dirty="0"/>
              <a:t> </a:t>
            </a:r>
            <a:r>
              <a:rPr dirty="0" err="1"/>
              <a:t>даже</a:t>
            </a:r>
            <a:r>
              <a:rPr dirty="0"/>
              <a:t> в </a:t>
            </a:r>
            <a:r>
              <a:rPr dirty="0" err="1"/>
              <a:t>присутствии</a:t>
            </a:r>
            <a:r>
              <a:rPr dirty="0"/>
              <a:t> </a:t>
            </a:r>
            <a:r>
              <a:rPr dirty="0" err="1"/>
              <a:t>воды</a:t>
            </a:r>
            <a:r>
              <a:rPr dirty="0"/>
              <a:t> </a:t>
            </a:r>
            <a:r>
              <a:rPr dirty="0" err="1"/>
              <a:t>происходит</a:t>
            </a:r>
            <a:r>
              <a:rPr dirty="0"/>
              <a:t> </a:t>
            </a:r>
            <a:r>
              <a:rPr dirty="0" err="1"/>
              <a:t>образование</a:t>
            </a:r>
            <a:r>
              <a:rPr dirty="0"/>
              <a:t> </a:t>
            </a:r>
            <a:r>
              <a:rPr dirty="0" err="1"/>
              <a:t>гидрата</a:t>
            </a:r>
            <a:r>
              <a:rPr dirty="0"/>
              <a:t> </a:t>
            </a:r>
            <a:r>
              <a:rPr dirty="0" err="1"/>
              <a:t>терефталата</a:t>
            </a:r>
            <a:r>
              <a:rPr dirty="0"/>
              <a:t> </a:t>
            </a:r>
            <a:r>
              <a:rPr dirty="0" err="1"/>
              <a:t>цинка</a:t>
            </a:r>
            <a:r>
              <a:rPr dirty="0"/>
              <a:t>, </a:t>
            </a:r>
            <a:r>
              <a:rPr dirty="0" err="1"/>
              <a:t>не</a:t>
            </a:r>
            <a:r>
              <a:rPr dirty="0"/>
              <a:t> </a:t>
            </a:r>
            <a:r>
              <a:rPr dirty="0" err="1"/>
              <a:t>содержащего</a:t>
            </a:r>
            <a:r>
              <a:rPr dirty="0"/>
              <a:t> </a:t>
            </a:r>
            <a:r>
              <a:rPr dirty="0" err="1"/>
              <a:t>координированных</a:t>
            </a:r>
            <a:r>
              <a:rPr dirty="0"/>
              <a:t> </a:t>
            </a:r>
            <a:r>
              <a:rPr dirty="0" err="1"/>
              <a:t>молекул</a:t>
            </a:r>
            <a:r>
              <a:rPr dirty="0"/>
              <a:t> DMF. </a:t>
            </a:r>
            <a:r>
              <a:rPr dirty="0" err="1"/>
              <a:t>Объяснением</a:t>
            </a:r>
            <a:r>
              <a:rPr dirty="0"/>
              <a:t> </a:t>
            </a:r>
            <a:r>
              <a:rPr dirty="0" err="1"/>
              <a:t>данному</a:t>
            </a:r>
            <a:r>
              <a:rPr dirty="0"/>
              <a:t> </a:t>
            </a:r>
            <a:r>
              <a:rPr dirty="0" err="1"/>
              <a:t>факту</a:t>
            </a:r>
            <a:r>
              <a:rPr dirty="0"/>
              <a:t> </a:t>
            </a:r>
            <a:r>
              <a:rPr dirty="0" err="1"/>
              <a:t>служит</a:t>
            </a:r>
            <a:r>
              <a:rPr dirty="0"/>
              <a:t> </a:t>
            </a:r>
            <a:r>
              <a:rPr dirty="0" err="1"/>
              <a:t>уже</a:t>
            </a:r>
            <a:r>
              <a:rPr dirty="0"/>
              <a:t> </a:t>
            </a:r>
            <a:r>
              <a:rPr dirty="0" err="1"/>
              <a:t>упомянутое</a:t>
            </a:r>
            <a:r>
              <a:rPr dirty="0"/>
              <a:t> </a:t>
            </a:r>
            <a:r>
              <a:rPr dirty="0" err="1"/>
              <a:t>выше</a:t>
            </a:r>
            <a:r>
              <a:rPr dirty="0"/>
              <a:t> </a:t>
            </a:r>
            <a:r>
              <a:rPr dirty="0" err="1"/>
              <a:t>явление</a:t>
            </a:r>
            <a:r>
              <a:rPr dirty="0"/>
              <a:t> </a:t>
            </a:r>
            <a:r>
              <a:rPr dirty="0" err="1"/>
              <a:t>аномальной</a:t>
            </a:r>
            <a:r>
              <a:rPr dirty="0"/>
              <a:t> </a:t>
            </a:r>
            <a:r>
              <a:rPr dirty="0" err="1"/>
              <a:t>основности</a:t>
            </a:r>
            <a:r>
              <a:rPr dirty="0"/>
              <a:t> </a:t>
            </a:r>
            <a:r>
              <a:rPr dirty="0" err="1"/>
              <a:t>воды</a:t>
            </a:r>
            <a:r>
              <a:rPr dirty="0"/>
              <a:t>, </a:t>
            </a:r>
            <a:r>
              <a:rPr dirty="0" err="1"/>
              <a:t>которое</a:t>
            </a:r>
            <a:r>
              <a:rPr dirty="0"/>
              <a:t> </a:t>
            </a:r>
            <a:r>
              <a:rPr dirty="0" err="1"/>
              <a:t>препятствует</a:t>
            </a:r>
            <a:r>
              <a:rPr dirty="0"/>
              <a:t> </a:t>
            </a:r>
            <a:r>
              <a:rPr dirty="0" err="1"/>
              <a:t>координации</a:t>
            </a:r>
            <a:r>
              <a:rPr dirty="0"/>
              <a:t> DMF, </a:t>
            </a:r>
            <a:r>
              <a:rPr dirty="0" err="1"/>
              <a:t>даже</a:t>
            </a:r>
            <a:r>
              <a:rPr dirty="0"/>
              <a:t> </a:t>
            </a:r>
            <a:r>
              <a:rPr dirty="0" err="1"/>
              <a:t>несмотря</a:t>
            </a:r>
            <a:r>
              <a:rPr dirty="0"/>
              <a:t> </a:t>
            </a:r>
            <a:r>
              <a:rPr dirty="0" err="1"/>
              <a:t>на</a:t>
            </a:r>
            <a:r>
              <a:rPr dirty="0"/>
              <a:t> </a:t>
            </a:r>
            <a:r>
              <a:rPr dirty="0" err="1"/>
              <a:t>его</a:t>
            </a:r>
            <a:r>
              <a:rPr dirty="0"/>
              <a:t> </a:t>
            </a:r>
            <a:r>
              <a:rPr dirty="0" err="1"/>
              <a:t>большую</a:t>
            </a:r>
            <a:r>
              <a:rPr dirty="0"/>
              <a:t> </a:t>
            </a:r>
            <a:r>
              <a:rPr dirty="0" err="1"/>
              <a:t>донорность</a:t>
            </a:r>
            <a:r>
              <a:rPr dirty="0"/>
              <a:t> </a:t>
            </a:r>
            <a:r>
              <a:rPr dirty="0" err="1"/>
              <a:t>по</a:t>
            </a:r>
            <a:r>
              <a:rPr dirty="0"/>
              <a:t> </a:t>
            </a:r>
            <a:r>
              <a:rPr dirty="0" err="1"/>
              <a:t>сравнению</a:t>
            </a:r>
            <a:r>
              <a:rPr dirty="0"/>
              <a:t> с </a:t>
            </a:r>
            <a:r>
              <a:rPr dirty="0" err="1"/>
              <a:t>водой</a:t>
            </a:r>
            <a:r>
              <a:rPr dirty="0"/>
              <a:t>. </a:t>
            </a:r>
            <a:r>
              <a:rPr dirty="0" err="1"/>
              <a:t>При</a:t>
            </a:r>
            <a:r>
              <a:rPr dirty="0"/>
              <a:t> </a:t>
            </a:r>
            <a:r>
              <a:rPr dirty="0" err="1"/>
              <a:t>уменьшении</a:t>
            </a:r>
            <a:r>
              <a:rPr dirty="0"/>
              <a:t> </a:t>
            </a:r>
            <a:r>
              <a:rPr dirty="0" err="1"/>
              <a:t>времени</a:t>
            </a:r>
            <a:r>
              <a:rPr dirty="0"/>
              <a:t> </a:t>
            </a:r>
            <a:r>
              <a:rPr dirty="0" err="1"/>
              <a:t>синтеза</a:t>
            </a:r>
            <a:r>
              <a:rPr dirty="0"/>
              <a:t> </a:t>
            </a:r>
            <a:r>
              <a:rPr dirty="0" err="1"/>
              <a:t>до</a:t>
            </a:r>
            <a:r>
              <a:rPr dirty="0"/>
              <a:t> 24 ч </a:t>
            </a:r>
            <a:r>
              <a:rPr dirty="0" err="1"/>
              <a:t>из</a:t>
            </a:r>
            <a:r>
              <a:rPr dirty="0"/>
              <a:t> </a:t>
            </a:r>
            <a:r>
              <a:rPr dirty="0" err="1"/>
              <a:t>чистого</a:t>
            </a:r>
            <a:r>
              <a:rPr dirty="0"/>
              <a:t> DMF </a:t>
            </a:r>
            <a:r>
              <a:rPr dirty="0" err="1"/>
              <a:t>кристаллизуется</a:t>
            </a:r>
            <a:r>
              <a:rPr dirty="0"/>
              <a:t> MOF-5, а </a:t>
            </a:r>
            <a:r>
              <a:rPr dirty="0" err="1"/>
              <a:t>из</a:t>
            </a:r>
            <a:r>
              <a:rPr dirty="0"/>
              <a:t> </a:t>
            </a:r>
            <a:r>
              <a:rPr dirty="0" err="1"/>
              <a:t>его</a:t>
            </a:r>
            <a:r>
              <a:rPr dirty="0"/>
              <a:t> </a:t>
            </a:r>
            <a:r>
              <a:rPr dirty="0" err="1"/>
              <a:t>смесей</a:t>
            </a:r>
            <a:r>
              <a:rPr dirty="0"/>
              <a:t> с </a:t>
            </a:r>
            <a:r>
              <a:rPr dirty="0" err="1"/>
              <a:t>водой</a:t>
            </a:r>
            <a:r>
              <a:rPr dirty="0"/>
              <a:t> — </a:t>
            </a:r>
            <a:r>
              <a:rPr dirty="0" err="1"/>
              <a:t>указанные</a:t>
            </a:r>
            <a:r>
              <a:rPr dirty="0"/>
              <a:t> </a:t>
            </a:r>
            <a:r>
              <a:rPr dirty="0" err="1"/>
              <a:t>выше</a:t>
            </a:r>
            <a:r>
              <a:rPr dirty="0"/>
              <a:t> МОКС с </a:t>
            </a:r>
            <a:r>
              <a:rPr dirty="0" err="1"/>
              <a:t>амином</a:t>
            </a:r>
            <a:r>
              <a:rPr dirty="0"/>
              <a:t>.</a:t>
            </a:r>
          </a:p>
          <a:p>
            <a:pPr>
              <a:defRPr sz="1800"/>
            </a:pPr>
            <a:r>
              <a:rPr dirty="0"/>
              <a:t>В </a:t>
            </a:r>
            <a:r>
              <a:rPr dirty="0" err="1"/>
              <a:t>системе</a:t>
            </a:r>
            <a:r>
              <a:rPr dirty="0"/>
              <a:t>, </a:t>
            </a:r>
            <a:r>
              <a:rPr dirty="0" err="1"/>
              <a:t>содержащеи</a:t>
            </a:r>
            <a:r>
              <a:rPr dirty="0"/>
              <a:t>̆ в </a:t>
            </a:r>
            <a:r>
              <a:rPr dirty="0" err="1"/>
              <a:t>качестве</a:t>
            </a:r>
            <a:r>
              <a:rPr dirty="0"/>
              <a:t> </a:t>
            </a:r>
            <a:r>
              <a:rPr dirty="0" err="1"/>
              <a:t>органического</a:t>
            </a:r>
            <a:r>
              <a:rPr dirty="0"/>
              <a:t> </a:t>
            </a:r>
            <a:r>
              <a:rPr dirty="0" err="1"/>
              <a:t>растворителя</a:t>
            </a:r>
            <a:r>
              <a:rPr dirty="0"/>
              <a:t> </a:t>
            </a:r>
            <a:r>
              <a:rPr dirty="0" err="1"/>
              <a:t>диметилацетамид</a:t>
            </a:r>
            <a:r>
              <a:rPr dirty="0"/>
              <a:t>, </a:t>
            </a:r>
            <a:r>
              <a:rPr dirty="0" err="1"/>
              <a:t>наблюдается</a:t>
            </a:r>
            <a:r>
              <a:rPr dirty="0"/>
              <a:t> </a:t>
            </a:r>
            <a:r>
              <a:rPr dirty="0" err="1"/>
              <a:t>меньшее</a:t>
            </a:r>
            <a:r>
              <a:rPr dirty="0"/>
              <a:t> </a:t>
            </a:r>
            <a:r>
              <a:rPr dirty="0" err="1"/>
              <a:t>разнообразие</a:t>
            </a:r>
            <a:r>
              <a:rPr dirty="0"/>
              <a:t> </a:t>
            </a:r>
            <a:r>
              <a:rPr dirty="0" err="1"/>
              <a:t>соединении</a:t>
            </a:r>
            <a:r>
              <a:rPr dirty="0"/>
              <a:t>̆. В </a:t>
            </a:r>
            <a:r>
              <a:rPr dirty="0" err="1"/>
              <a:t>отсутствие</a:t>
            </a:r>
            <a:r>
              <a:rPr dirty="0"/>
              <a:t> </a:t>
            </a:r>
            <a:r>
              <a:rPr dirty="0" err="1"/>
              <a:t>добавок</a:t>
            </a:r>
            <a:r>
              <a:rPr dirty="0"/>
              <a:t> </a:t>
            </a:r>
            <a:r>
              <a:rPr dirty="0" err="1"/>
              <a:t>воды</a:t>
            </a:r>
            <a:r>
              <a:rPr dirty="0"/>
              <a:t> </a:t>
            </a:r>
            <a:r>
              <a:rPr dirty="0" err="1"/>
              <a:t>из</a:t>
            </a:r>
            <a:r>
              <a:rPr dirty="0"/>
              <a:t> </a:t>
            </a:r>
            <a:r>
              <a:rPr dirty="0" err="1"/>
              <a:t>растворов</a:t>
            </a:r>
            <a:r>
              <a:rPr dirty="0"/>
              <a:t> </a:t>
            </a:r>
            <a:r>
              <a:rPr dirty="0" err="1"/>
              <a:t>кристаллизуется</a:t>
            </a:r>
            <a:r>
              <a:rPr dirty="0"/>
              <a:t> Zn(TPA)(DMA), а </a:t>
            </a:r>
            <a:r>
              <a:rPr dirty="0" err="1"/>
              <a:t>уже</a:t>
            </a:r>
            <a:r>
              <a:rPr dirty="0"/>
              <a:t> </a:t>
            </a:r>
            <a:r>
              <a:rPr dirty="0" err="1"/>
              <a:t>начиная</a:t>
            </a:r>
            <a:r>
              <a:rPr dirty="0"/>
              <a:t> с 10 </a:t>
            </a:r>
            <a:r>
              <a:rPr dirty="0" err="1"/>
              <a:t>мольных</a:t>
            </a:r>
            <a:r>
              <a:rPr dirty="0"/>
              <a:t> </a:t>
            </a:r>
            <a:r>
              <a:rPr dirty="0" err="1"/>
              <a:t>процентов</a:t>
            </a:r>
            <a:r>
              <a:rPr dirty="0"/>
              <a:t> </a:t>
            </a:r>
            <a:r>
              <a:rPr dirty="0" err="1"/>
              <a:t>воды</a:t>
            </a:r>
            <a:r>
              <a:rPr dirty="0"/>
              <a:t> — </a:t>
            </a:r>
            <a:r>
              <a:rPr dirty="0" err="1"/>
              <a:t>смесь</a:t>
            </a:r>
            <a:r>
              <a:rPr dirty="0"/>
              <a:t> </a:t>
            </a:r>
            <a:r>
              <a:rPr dirty="0" err="1"/>
              <a:t>его</a:t>
            </a:r>
            <a:r>
              <a:rPr dirty="0"/>
              <a:t> с Zn(TPA)(H2O)*DMA. </a:t>
            </a:r>
            <a:r>
              <a:rPr dirty="0" err="1"/>
              <a:t>При</a:t>
            </a:r>
            <a:r>
              <a:rPr dirty="0"/>
              <a:t> </a:t>
            </a:r>
            <a:r>
              <a:rPr dirty="0" err="1"/>
              <a:t>проведении</a:t>
            </a:r>
            <a:r>
              <a:rPr dirty="0"/>
              <a:t> </a:t>
            </a:r>
            <a:r>
              <a:rPr dirty="0" err="1"/>
              <a:t>синтеза</a:t>
            </a:r>
            <a:r>
              <a:rPr dirty="0"/>
              <a:t> в </a:t>
            </a:r>
            <a:r>
              <a:rPr dirty="0" err="1"/>
              <a:t>условиях</a:t>
            </a:r>
            <a:r>
              <a:rPr dirty="0"/>
              <a:t> </a:t>
            </a:r>
            <a:r>
              <a:rPr dirty="0" err="1"/>
              <a:t>строгои</a:t>
            </a:r>
            <a:r>
              <a:rPr dirty="0"/>
              <a:t>̆ </a:t>
            </a:r>
            <a:r>
              <a:rPr dirty="0" err="1"/>
              <a:t>стехиометрии</a:t>
            </a:r>
            <a:r>
              <a:rPr dirty="0"/>
              <a:t> и </a:t>
            </a:r>
            <a:r>
              <a:rPr dirty="0" err="1"/>
              <a:t>увеличении</a:t>
            </a:r>
            <a:r>
              <a:rPr dirty="0"/>
              <a:t> </a:t>
            </a:r>
            <a:r>
              <a:rPr dirty="0" err="1"/>
              <a:t>времени</a:t>
            </a:r>
            <a:r>
              <a:rPr dirty="0"/>
              <a:t> </a:t>
            </a:r>
            <a:r>
              <a:rPr dirty="0" err="1"/>
              <a:t>протекания</a:t>
            </a:r>
            <a:r>
              <a:rPr dirty="0"/>
              <a:t> </a:t>
            </a:r>
            <a:r>
              <a:rPr dirty="0" err="1"/>
              <a:t>реакции</a:t>
            </a:r>
            <a:r>
              <a:rPr dirty="0"/>
              <a:t> </a:t>
            </a:r>
            <a:r>
              <a:rPr dirty="0" err="1"/>
              <a:t>до</a:t>
            </a:r>
            <a:r>
              <a:rPr dirty="0"/>
              <a:t> 4 </a:t>
            </a:r>
            <a:r>
              <a:rPr dirty="0" err="1"/>
              <a:t>суток</a:t>
            </a:r>
            <a:r>
              <a:rPr dirty="0"/>
              <a:t> </a:t>
            </a:r>
            <a:r>
              <a:rPr dirty="0" err="1"/>
              <a:t>наблюдается</a:t>
            </a:r>
            <a:r>
              <a:rPr dirty="0"/>
              <a:t> </a:t>
            </a:r>
            <a:r>
              <a:rPr dirty="0" err="1"/>
              <a:t>кристаллизация</a:t>
            </a:r>
            <a:r>
              <a:rPr dirty="0"/>
              <a:t> </a:t>
            </a:r>
            <a:r>
              <a:rPr dirty="0" err="1"/>
              <a:t>единственного</a:t>
            </a:r>
            <a:r>
              <a:rPr dirty="0"/>
              <a:t> </a:t>
            </a:r>
            <a:r>
              <a:rPr dirty="0" err="1"/>
              <a:t>соединения</a:t>
            </a:r>
            <a:r>
              <a:rPr dirty="0"/>
              <a:t> — </a:t>
            </a:r>
            <a:r>
              <a:rPr dirty="0" err="1"/>
              <a:t>гидрата</a:t>
            </a:r>
            <a:r>
              <a:rPr dirty="0"/>
              <a:t> </a:t>
            </a:r>
            <a:r>
              <a:rPr dirty="0" err="1"/>
              <a:t>терефталата</a:t>
            </a:r>
            <a:r>
              <a:rPr dirty="0"/>
              <a:t> </a:t>
            </a:r>
            <a:r>
              <a:rPr dirty="0" err="1"/>
              <a:t>цинка</a:t>
            </a:r>
            <a:r>
              <a:rPr dirty="0"/>
              <a:t>.</a:t>
            </a:r>
          </a:p>
        </p:txBody>
      </p:sp>
    </p:spTree>
    <p:extLst>
      <p:ext uri="{BB962C8B-B14F-4D97-AF65-F5344CB8AC3E}">
        <p14:creationId xmlns:p14="http://schemas.microsoft.com/office/powerpoint/2010/main" val="4643678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0.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Титульный слайд">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Подзаголовок 2"/>
          <p:cNvSpPr>
            <a:spLocks noGrp="1"/>
          </p:cNvSpPr>
          <p:nvPr>
            <p:ph type="subTitle" idx="1" hasCustomPrompt="1"/>
          </p:nvPr>
        </p:nvSpPr>
        <p:spPr>
          <a:xfrm>
            <a:off x="1371600" y="3717032"/>
            <a:ext cx="6400800" cy="1921768"/>
          </a:xfrm>
        </p:spPr>
        <p:txBody>
          <a:bodyPr>
            <a:normAutofit/>
          </a:bodyPr>
          <a:lstStyle>
            <a:lvl1pPr marL="0" indent="0" algn="ctr">
              <a:buNone/>
              <a:defRPr sz="1500">
                <a:solidFill>
                  <a:schemeClr val="bg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Text</a:t>
            </a:r>
            <a:endParaRPr lang="ru-RU" dirty="0"/>
          </a:p>
        </p:txBody>
      </p:sp>
      <p:sp>
        <p:nvSpPr>
          <p:cNvPr id="7" name="Заголовок 6"/>
          <p:cNvSpPr>
            <a:spLocks noGrp="1"/>
          </p:cNvSpPr>
          <p:nvPr>
            <p:ph type="title" hasCustomPrompt="1"/>
          </p:nvPr>
        </p:nvSpPr>
        <p:spPr>
          <a:xfrm>
            <a:off x="457200" y="2348880"/>
            <a:ext cx="8229600" cy="1143000"/>
          </a:xfrm>
        </p:spPr>
        <p:txBody>
          <a:bodyPr/>
          <a:lstStyle>
            <a:lvl1pPr>
              <a:defRPr b="1" cap="all" baseline="0">
                <a:solidFill>
                  <a:schemeClr val="bg1"/>
                </a:solidFill>
              </a:defRPr>
            </a:lvl1pPr>
          </a:lstStyle>
          <a:p>
            <a:r>
              <a:rPr lang="en-US" dirty="0"/>
              <a:t>Title</a:t>
            </a:r>
            <a:endParaRPr lang="ru-RU" dirty="0"/>
          </a:p>
        </p:txBody>
      </p:sp>
    </p:spTree>
    <p:extLst>
      <p:ext uri="{BB962C8B-B14F-4D97-AF65-F5344CB8AC3E}">
        <p14:creationId xmlns:p14="http://schemas.microsoft.com/office/powerpoint/2010/main" val="873378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Рабочий слайд">
    <p:spTree>
      <p:nvGrpSpPr>
        <p:cNvPr id="1" name=""/>
        <p:cNvGrpSpPr/>
        <p:nvPr/>
      </p:nvGrpSpPr>
      <p:grpSpPr>
        <a:xfrm>
          <a:off x="0" y="0"/>
          <a:ext cx="0" cy="0"/>
          <a:chOff x="0" y="0"/>
          <a:chExt cx="0" cy="0"/>
        </a:xfrm>
      </p:grpSpPr>
      <p:sp>
        <p:nvSpPr>
          <p:cNvPr id="7" name="Прямоугольник 6"/>
          <p:cNvSpPr/>
          <p:nvPr/>
        </p:nvSpPr>
        <p:spPr>
          <a:xfrm>
            <a:off x="179512" y="404664"/>
            <a:ext cx="4752528" cy="576064"/>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2" name="Заголовок 1"/>
          <p:cNvSpPr>
            <a:spLocks noGrp="1"/>
          </p:cNvSpPr>
          <p:nvPr>
            <p:ph type="title" hasCustomPrompt="1"/>
          </p:nvPr>
        </p:nvSpPr>
        <p:spPr>
          <a:xfrm>
            <a:off x="179513" y="404664"/>
            <a:ext cx="4680520" cy="576064"/>
          </a:xfrm>
        </p:spPr>
        <p:txBody>
          <a:bodyPr>
            <a:normAutofit/>
          </a:bodyPr>
          <a:lstStyle>
            <a:lvl1pPr algn="l">
              <a:defRPr sz="2700">
                <a:solidFill>
                  <a:schemeClr val="bg1"/>
                </a:solidFill>
              </a:defRPr>
            </a:lvl1pPr>
          </a:lstStyle>
          <a:p>
            <a:r>
              <a:rPr lang="en-US" dirty="0"/>
              <a:t>Text</a:t>
            </a:r>
            <a:endParaRPr lang="ru-RU" dirty="0"/>
          </a:p>
        </p:txBody>
      </p:sp>
      <p:sp>
        <p:nvSpPr>
          <p:cNvPr id="3" name="Объект 2"/>
          <p:cNvSpPr>
            <a:spLocks noGrp="1"/>
          </p:cNvSpPr>
          <p:nvPr>
            <p:ph idx="1" hasCustomPrompt="1"/>
          </p:nvPr>
        </p:nvSpPr>
        <p:spPr>
          <a:xfrm>
            <a:off x="179512" y="1268760"/>
            <a:ext cx="8712968" cy="532656"/>
          </a:xfrm>
        </p:spPr>
        <p:txBody>
          <a:bodyPr/>
          <a:lstStyle>
            <a:lvl1pPr marL="0" indent="0" algn="ctr">
              <a:buNone/>
              <a:defRPr>
                <a:solidFill>
                  <a:schemeClr val="accent2">
                    <a:lumMod val="75000"/>
                  </a:schemeClr>
                </a:solidFill>
              </a:defRPr>
            </a:lvl1pPr>
            <a:lvl2pPr algn="ctr">
              <a:defRPr/>
            </a:lvl2pPr>
            <a:lvl3pPr algn="ctr">
              <a:defRPr/>
            </a:lvl3pPr>
            <a:lvl4pPr algn="ctr">
              <a:defRPr/>
            </a:lvl4pPr>
            <a:lvl5pPr algn="ctr">
              <a:defRPr/>
            </a:lvl5pPr>
          </a:lstStyle>
          <a:p>
            <a:pPr lvl="0"/>
            <a:r>
              <a:rPr lang="en-US" dirty="0"/>
              <a:t>Text</a:t>
            </a:r>
            <a:endParaRPr lang="ru-RU" dirty="0"/>
          </a:p>
        </p:txBody>
      </p:sp>
    </p:spTree>
    <p:extLst>
      <p:ext uri="{BB962C8B-B14F-4D97-AF65-F5344CB8AC3E}">
        <p14:creationId xmlns:p14="http://schemas.microsoft.com/office/powerpoint/2010/main" val="35542935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Рабочий слайд с фотографией">
    <p:spTree>
      <p:nvGrpSpPr>
        <p:cNvPr id="1" name=""/>
        <p:cNvGrpSpPr/>
        <p:nvPr/>
      </p:nvGrpSpPr>
      <p:grpSpPr>
        <a:xfrm>
          <a:off x="0" y="0"/>
          <a:ext cx="0" cy="0"/>
          <a:chOff x="0" y="0"/>
          <a:chExt cx="0" cy="0"/>
        </a:xfrm>
      </p:grpSpPr>
      <p:sp>
        <p:nvSpPr>
          <p:cNvPr id="7" name="Прямоугольник 6"/>
          <p:cNvSpPr/>
          <p:nvPr/>
        </p:nvSpPr>
        <p:spPr>
          <a:xfrm>
            <a:off x="179512" y="404664"/>
            <a:ext cx="4752528" cy="576064"/>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2" name="Заголовок 1"/>
          <p:cNvSpPr>
            <a:spLocks noGrp="1"/>
          </p:cNvSpPr>
          <p:nvPr>
            <p:ph type="title" hasCustomPrompt="1"/>
          </p:nvPr>
        </p:nvSpPr>
        <p:spPr>
          <a:xfrm>
            <a:off x="179513" y="404664"/>
            <a:ext cx="4680520" cy="576064"/>
          </a:xfrm>
        </p:spPr>
        <p:txBody>
          <a:bodyPr>
            <a:normAutofit/>
          </a:bodyPr>
          <a:lstStyle>
            <a:lvl1pPr algn="l">
              <a:defRPr sz="2700">
                <a:solidFill>
                  <a:schemeClr val="bg1"/>
                </a:solidFill>
              </a:defRPr>
            </a:lvl1pPr>
          </a:lstStyle>
          <a:p>
            <a:r>
              <a:rPr lang="en-US" dirty="0"/>
              <a:t>Text</a:t>
            </a:r>
            <a:endParaRPr lang="ru-RU" dirty="0"/>
          </a:p>
        </p:txBody>
      </p:sp>
      <p:sp>
        <p:nvSpPr>
          <p:cNvPr id="3" name="Объект 2"/>
          <p:cNvSpPr>
            <a:spLocks noGrp="1"/>
          </p:cNvSpPr>
          <p:nvPr>
            <p:ph idx="1" hasCustomPrompt="1"/>
          </p:nvPr>
        </p:nvSpPr>
        <p:spPr>
          <a:xfrm>
            <a:off x="3491880" y="1268760"/>
            <a:ext cx="5400600" cy="964704"/>
          </a:xfrm>
        </p:spPr>
        <p:txBody>
          <a:bodyPr/>
          <a:lstStyle>
            <a:lvl1pPr marL="0" indent="0" algn="l">
              <a:buNone/>
              <a:defRPr b="1">
                <a:solidFill>
                  <a:schemeClr val="bg1">
                    <a:lumMod val="50000"/>
                  </a:schemeClr>
                </a:solidFill>
              </a:defRPr>
            </a:lvl1pPr>
            <a:lvl2pPr algn="ctr">
              <a:defRPr/>
            </a:lvl2pPr>
            <a:lvl3pPr algn="ctr">
              <a:defRPr/>
            </a:lvl3pPr>
            <a:lvl4pPr algn="ctr">
              <a:defRPr/>
            </a:lvl4pPr>
            <a:lvl5pPr algn="ctr">
              <a:defRPr/>
            </a:lvl5pPr>
          </a:lstStyle>
          <a:p>
            <a:pPr lvl="0"/>
            <a:r>
              <a:rPr lang="en-US" dirty="0"/>
              <a:t>Text</a:t>
            </a:r>
            <a:endParaRPr lang="ru-RU" dirty="0"/>
          </a:p>
        </p:txBody>
      </p:sp>
      <p:sp>
        <p:nvSpPr>
          <p:cNvPr id="5" name="Текст 4"/>
          <p:cNvSpPr>
            <a:spLocks noGrp="1"/>
          </p:cNvSpPr>
          <p:nvPr>
            <p:ph type="body" sz="quarter" idx="10"/>
          </p:nvPr>
        </p:nvSpPr>
        <p:spPr>
          <a:xfrm>
            <a:off x="3492500" y="2305397"/>
            <a:ext cx="5400675" cy="3816350"/>
          </a:xfrm>
        </p:spPr>
        <p:txBody>
          <a:bodyPr>
            <a:normAutofit/>
          </a:bodyPr>
          <a:lstStyle>
            <a:lvl1pPr marL="0" indent="0">
              <a:buNone/>
              <a:defRPr sz="2100">
                <a:solidFill>
                  <a:schemeClr val="bg1">
                    <a:lumMod val="50000"/>
                  </a:schemeClr>
                </a:solidFill>
              </a:defRPr>
            </a:lvl1pPr>
            <a:lvl2pPr marL="342900" indent="0">
              <a:buNone/>
              <a:defRPr sz="1800">
                <a:solidFill>
                  <a:schemeClr val="bg1">
                    <a:lumMod val="50000"/>
                  </a:schemeClr>
                </a:solidFill>
              </a:defRPr>
            </a:lvl2pPr>
            <a:lvl3pPr marL="685800" indent="0">
              <a:buNone/>
              <a:defRPr sz="1500">
                <a:solidFill>
                  <a:schemeClr val="bg1">
                    <a:lumMod val="50000"/>
                  </a:schemeClr>
                </a:solidFill>
              </a:defRPr>
            </a:lvl3pPr>
            <a:lvl4pPr marL="1028700" indent="0">
              <a:buNone/>
              <a:defRPr sz="1350">
                <a:solidFill>
                  <a:schemeClr val="bg1">
                    <a:lumMod val="50000"/>
                  </a:schemeClr>
                </a:solidFill>
              </a:defRPr>
            </a:lvl4pPr>
            <a:lvl5pPr marL="1371600" indent="0">
              <a:buNone/>
              <a:defRPr sz="1350">
                <a:solidFill>
                  <a:schemeClr val="bg1">
                    <a:lumMod val="50000"/>
                  </a:schemeClr>
                </a:solidFill>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RU" dirty="0"/>
          </a:p>
        </p:txBody>
      </p:sp>
      <p:sp>
        <p:nvSpPr>
          <p:cNvPr id="8" name="Рисунок 7"/>
          <p:cNvSpPr>
            <a:spLocks noGrp="1"/>
          </p:cNvSpPr>
          <p:nvPr>
            <p:ph type="pic" sz="quarter" idx="11" hasCustomPrompt="1"/>
          </p:nvPr>
        </p:nvSpPr>
        <p:spPr>
          <a:xfrm>
            <a:off x="184870" y="1268760"/>
            <a:ext cx="3168650" cy="3168650"/>
          </a:xfrm>
          <a:solidFill>
            <a:schemeClr val="bg1">
              <a:lumMod val="65000"/>
            </a:schemeClr>
          </a:solidFill>
        </p:spPr>
        <p:txBody>
          <a:bodyPr anchor="ctr"/>
          <a:lstStyle>
            <a:lvl1pPr marL="0" indent="0" algn="ctr">
              <a:buNone/>
              <a:defRPr>
                <a:solidFill>
                  <a:schemeClr val="bg1"/>
                </a:solidFill>
              </a:defRPr>
            </a:lvl1pPr>
          </a:lstStyle>
          <a:p>
            <a:r>
              <a:rPr lang="en-US" dirty="0" err="1"/>
              <a:t>foto</a:t>
            </a:r>
            <a:endParaRPr lang="ru-RU" dirty="0"/>
          </a:p>
        </p:txBody>
      </p:sp>
    </p:spTree>
    <p:extLst>
      <p:ext uri="{BB962C8B-B14F-4D97-AF65-F5344CB8AC3E}">
        <p14:creationId xmlns:p14="http://schemas.microsoft.com/office/powerpoint/2010/main" val="23021134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_Рабочий слайд">
    <p:spTree>
      <p:nvGrpSpPr>
        <p:cNvPr id="1" name=""/>
        <p:cNvGrpSpPr/>
        <p:nvPr/>
      </p:nvGrpSpPr>
      <p:grpSpPr>
        <a:xfrm>
          <a:off x="0" y="0"/>
          <a:ext cx="0" cy="0"/>
          <a:chOff x="0" y="0"/>
          <a:chExt cx="0" cy="0"/>
        </a:xfrm>
      </p:grpSpPr>
      <p:sp>
        <p:nvSpPr>
          <p:cNvPr id="7" name="Прямоугольник 6"/>
          <p:cNvSpPr/>
          <p:nvPr/>
        </p:nvSpPr>
        <p:spPr>
          <a:xfrm>
            <a:off x="179512" y="404664"/>
            <a:ext cx="4752528" cy="576064"/>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2" name="Заголовок 1"/>
          <p:cNvSpPr>
            <a:spLocks noGrp="1"/>
          </p:cNvSpPr>
          <p:nvPr>
            <p:ph type="title" hasCustomPrompt="1"/>
          </p:nvPr>
        </p:nvSpPr>
        <p:spPr>
          <a:xfrm>
            <a:off x="179513" y="404664"/>
            <a:ext cx="4680520" cy="576064"/>
          </a:xfrm>
        </p:spPr>
        <p:txBody>
          <a:bodyPr>
            <a:normAutofit/>
          </a:bodyPr>
          <a:lstStyle>
            <a:lvl1pPr algn="l">
              <a:defRPr sz="2700">
                <a:solidFill>
                  <a:schemeClr val="bg1"/>
                </a:solidFill>
              </a:defRPr>
            </a:lvl1pPr>
          </a:lstStyle>
          <a:p>
            <a:r>
              <a:rPr lang="en-US" dirty="0"/>
              <a:t>Text</a:t>
            </a:r>
            <a:endParaRPr lang="ru-RU" dirty="0"/>
          </a:p>
        </p:txBody>
      </p:sp>
      <p:sp>
        <p:nvSpPr>
          <p:cNvPr id="3" name="Объект 2"/>
          <p:cNvSpPr>
            <a:spLocks noGrp="1"/>
          </p:cNvSpPr>
          <p:nvPr>
            <p:ph idx="1" hasCustomPrompt="1"/>
          </p:nvPr>
        </p:nvSpPr>
        <p:spPr>
          <a:xfrm>
            <a:off x="179512" y="1196752"/>
            <a:ext cx="8712968" cy="532656"/>
          </a:xfrm>
        </p:spPr>
        <p:txBody>
          <a:bodyPr>
            <a:noAutofit/>
          </a:bodyPr>
          <a:lstStyle>
            <a:lvl1pPr marL="0" indent="0" algn="l">
              <a:buNone/>
              <a:defRPr sz="1800" b="1">
                <a:solidFill>
                  <a:schemeClr val="bg1">
                    <a:lumMod val="50000"/>
                  </a:schemeClr>
                </a:solidFill>
              </a:defRPr>
            </a:lvl1pPr>
            <a:lvl2pPr algn="ctr">
              <a:defRPr/>
            </a:lvl2pPr>
            <a:lvl3pPr algn="ctr">
              <a:defRPr/>
            </a:lvl3pPr>
            <a:lvl4pPr algn="ctr">
              <a:defRPr/>
            </a:lvl4pPr>
            <a:lvl5pPr algn="ctr">
              <a:defRPr/>
            </a:lvl5pPr>
          </a:lstStyle>
          <a:p>
            <a:pPr lvl="0"/>
            <a:r>
              <a:rPr lang="en-US" dirty="0"/>
              <a:t>Text</a:t>
            </a:r>
            <a:endParaRPr lang="ru-RU" dirty="0"/>
          </a:p>
        </p:txBody>
      </p:sp>
      <p:sp>
        <p:nvSpPr>
          <p:cNvPr id="5" name="Текст 4"/>
          <p:cNvSpPr>
            <a:spLocks noGrp="1"/>
          </p:cNvSpPr>
          <p:nvPr>
            <p:ph type="body" sz="quarter" idx="10"/>
          </p:nvPr>
        </p:nvSpPr>
        <p:spPr>
          <a:xfrm>
            <a:off x="179389" y="1801589"/>
            <a:ext cx="8713787" cy="4248150"/>
          </a:xfrm>
        </p:spPr>
        <p:txBody>
          <a:bodyPr>
            <a:normAutofit/>
          </a:bodyPr>
          <a:lstStyle>
            <a:lvl1pPr marL="0" indent="0">
              <a:buNone/>
              <a:defRPr sz="1800">
                <a:solidFill>
                  <a:schemeClr val="bg1">
                    <a:lumMod val="50000"/>
                  </a:schemeClr>
                </a:solidFill>
              </a:defRPr>
            </a:lvl1pPr>
            <a:lvl2pPr marL="342900" indent="0">
              <a:buNone/>
              <a:defRPr sz="1500">
                <a:solidFill>
                  <a:schemeClr val="bg1">
                    <a:lumMod val="50000"/>
                  </a:schemeClr>
                </a:solidFill>
              </a:defRPr>
            </a:lvl2pPr>
            <a:lvl3pPr marL="685800" indent="0">
              <a:buNone/>
              <a:defRPr sz="1350">
                <a:solidFill>
                  <a:schemeClr val="bg1">
                    <a:lumMod val="50000"/>
                  </a:schemeClr>
                </a:solidFill>
              </a:defRPr>
            </a:lvl3pPr>
            <a:lvl4pPr marL="1028700" indent="0">
              <a:buNone/>
              <a:defRPr sz="1200">
                <a:solidFill>
                  <a:schemeClr val="bg1">
                    <a:lumMod val="50000"/>
                  </a:schemeClr>
                </a:solidFill>
              </a:defRPr>
            </a:lvl4pPr>
            <a:lvl5pPr marL="1371600" indent="0">
              <a:buNone/>
              <a:defRPr sz="1200">
                <a:solidFill>
                  <a:schemeClr val="bg1">
                    <a:lumMod val="50000"/>
                  </a:schemeClr>
                </a:solidFill>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RU" dirty="0"/>
          </a:p>
        </p:txBody>
      </p:sp>
    </p:spTree>
    <p:extLst>
      <p:ext uri="{BB962C8B-B14F-4D97-AF65-F5344CB8AC3E}">
        <p14:creationId xmlns:p14="http://schemas.microsoft.com/office/powerpoint/2010/main" val="23537068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_Рабочий слайд">
    <p:spTree>
      <p:nvGrpSpPr>
        <p:cNvPr id="1" name=""/>
        <p:cNvGrpSpPr/>
        <p:nvPr/>
      </p:nvGrpSpPr>
      <p:grpSpPr>
        <a:xfrm>
          <a:off x="0" y="0"/>
          <a:ext cx="0" cy="0"/>
          <a:chOff x="0" y="0"/>
          <a:chExt cx="0" cy="0"/>
        </a:xfrm>
      </p:grpSpPr>
      <p:sp>
        <p:nvSpPr>
          <p:cNvPr id="7" name="Прямоугольник 6"/>
          <p:cNvSpPr/>
          <p:nvPr/>
        </p:nvSpPr>
        <p:spPr>
          <a:xfrm>
            <a:off x="179512" y="404664"/>
            <a:ext cx="4752528" cy="576064"/>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2" name="Заголовок 1"/>
          <p:cNvSpPr>
            <a:spLocks noGrp="1"/>
          </p:cNvSpPr>
          <p:nvPr>
            <p:ph type="title" hasCustomPrompt="1"/>
          </p:nvPr>
        </p:nvSpPr>
        <p:spPr>
          <a:xfrm>
            <a:off x="179513" y="404664"/>
            <a:ext cx="4680520" cy="576064"/>
          </a:xfrm>
        </p:spPr>
        <p:txBody>
          <a:bodyPr>
            <a:normAutofit/>
          </a:bodyPr>
          <a:lstStyle>
            <a:lvl1pPr algn="l">
              <a:defRPr sz="2700">
                <a:solidFill>
                  <a:schemeClr val="bg1"/>
                </a:solidFill>
              </a:defRPr>
            </a:lvl1pPr>
          </a:lstStyle>
          <a:p>
            <a:r>
              <a:rPr lang="en-US" dirty="0"/>
              <a:t>Text</a:t>
            </a:r>
            <a:endParaRPr lang="ru-RU" dirty="0"/>
          </a:p>
        </p:txBody>
      </p:sp>
      <p:sp>
        <p:nvSpPr>
          <p:cNvPr id="6" name="Рисунок 5"/>
          <p:cNvSpPr>
            <a:spLocks noGrp="1"/>
          </p:cNvSpPr>
          <p:nvPr>
            <p:ph type="pic" sz="quarter" idx="10" hasCustomPrompt="1"/>
          </p:nvPr>
        </p:nvSpPr>
        <p:spPr>
          <a:xfrm>
            <a:off x="179389" y="1125540"/>
            <a:ext cx="8785225" cy="5399087"/>
          </a:xfrm>
          <a:solidFill>
            <a:schemeClr val="bg1">
              <a:lumMod val="65000"/>
            </a:schemeClr>
          </a:solidFill>
        </p:spPr>
        <p:txBody>
          <a:bodyPr anchor="ctr"/>
          <a:lstStyle>
            <a:lvl1pPr marL="0" indent="0" algn="ctr">
              <a:buNone/>
              <a:defRPr>
                <a:solidFill>
                  <a:schemeClr val="bg1"/>
                </a:solidFill>
              </a:defRPr>
            </a:lvl1pPr>
          </a:lstStyle>
          <a:p>
            <a:r>
              <a:rPr lang="en-US" dirty="0" err="1"/>
              <a:t>foto</a:t>
            </a:r>
            <a:endParaRPr lang="ru-RU" dirty="0"/>
          </a:p>
        </p:txBody>
      </p:sp>
    </p:spTree>
    <p:extLst>
      <p:ext uri="{BB962C8B-B14F-4D97-AF65-F5344CB8AC3E}">
        <p14:creationId xmlns:p14="http://schemas.microsoft.com/office/powerpoint/2010/main" val="6336978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3_Рабочий слайд">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4860033" y="5517234"/>
            <a:ext cx="3816424" cy="507831"/>
          </a:xfrm>
          <a:prstGeom prst="rect">
            <a:avLst/>
          </a:prstGeom>
          <a:noFill/>
        </p:spPr>
        <p:txBody>
          <a:bodyPr wrap="square" rtlCol="0">
            <a:spAutoFit/>
          </a:bodyPr>
          <a:lstStyle/>
          <a:p>
            <a:pPr algn="r"/>
            <a:r>
              <a:rPr lang="en-US" sz="1350" dirty="0">
                <a:solidFill>
                  <a:schemeClr val="bg1"/>
                </a:solidFill>
              </a:rPr>
              <a:t>St Petersburg University</a:t>
            </a:r>
          </a:p>
          <a:p>
            <a:pPr algn="r"/>
            <a:r>
              <a:rPr lang="en-US" sz="1350" b="1" dirty="0">
                <a:solidFill>
                  <a:schemeClr val="bg1"/>
                </a:solidFill>
              </a:rPr>
              <a:t>spbu.ru</a:t>
            </a:r>
            <a:endParaRPr lang="ru-RU" sz="1350" b="1" dirty="0">
              <a:solidFill>
                <a:schemeClr val="bg1"/>
              </a:solidFill>
            </a:endParaRPr>
          </a:p>
        </p:txBody>
      </p:sp>
    </p:spTree>
    <p:extLst>
      <p:ext uri="{BB962C8B-B14F-4D97-AF65-F5344CB8AC3E}">
        <p14:creationId xmlns:p14="http://schemas.microsoft.com/office/powerpoint/2010/main" val="13876189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1_Титульный слайд">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1" name="Текст заголовка"/>
          <p:cNvSpPr txBox="1">
            <a:spLocks noGrp="1"/>
          </p:cNvSpPr>
          <p:nvPr>
            <p:ph type="title"/>
          </p:nvPr>
        </p:nvSpPr>
        <p:spPr>
          <a:xfrm>
            <a:off x="685800" y="2130425"/>
            <a:ext cx="7990656" cy="1470025"/>
          </a:xfrm>
          <a:prstGeom prst="rect">
            <a:avLst/>
          </a:prstGeom>
        </p:spPr>
        <p:txBody>
          <a:bodyPr/>
          <a:lstStyle>
            <a:lvl1pPr>
              <a:defRPr sz="4000">
                <a:solidFill>
                  <a:srgbClr val="FFFFFF"/>
                </a:solidFill>
              </a:defRPr>
            </a:lvl1pPr>
          </a:lstStyle>
          <a:p>
            <a:r>
              <a:t>Текст заголовка</a:t>
            </a:r>
          </a:p>
        </p:txBody>
      </p:sp>
      <p:sp>
        <p:nvSpPr>
          <p:cNvPr id="12" name="Номер слайда"/>
          <p:cNvSpPr txBox="1">
            <a:spLocks noGrp="1"/>
          </p:cNvSpPr>
          <p:nvPr>
            <p:ph type="sldNum" sz="quarter" idx="2"/>
          </p:nvPr>
        </p:nvSpPr>
        <p:spPr>
          <a:xfrm>
            <a:off x="6294578" y="6232198"/>
            <a:ext cx="258623" cy="248304"/>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17294499"/>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рабочая страница">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8" name="Колонтитул"/>
          <p:cNvSpPr txBox="1">
            <a:spLocks noGrp="1"/>
          </p:cNvSpPr>
          <p:nvPr>
            <p:ph type="title" hasCustomPrompt="1"/>
          </p:nvPr>
        </p:nvSpPr>
        <p:spPr>
          <a:prstGeom prst="rect">
            <a:avLst/>
          </a:prstGeom>
        </p:spPr>
        <p:txBody>
          <a:bodyPr/>
          <a:lstStyle/>
          <a:p>
            <a:r>
              <a:t>Колонтитул</a:t>
            </a:r>
          </a:p>
        </p:txBody>
      </p:sp>
      <p:sp>
        <p:nvSpPr>
          <p:cNvPr id="29" name="Уровень текста 1…"/>
          <p:cNvSpPr txBox="1">
            <a:spLocks noGrp="1"/>
          </p:cNvSpPr>
          <p:nvPr>
            <p:ph type="body" idx="1"/>
          </p:nvPr>
        </p:nvSpPr>
        <p:spPr>
          <a:prstGeom prst="rect">
            <a:avLst/>
          </a:prstGeom>
        </p:spPr>
        <p:txBody>
          <a:body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0"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843069091"/>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Последний кадр">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47" name="Номер слайда"/>
          <p:cNvSpPr txBox="1">
            <a:spLocks noGrp="1"/>
          </p:cNvSpPr>
          <p:nvPr>
            <p:ph type="sldNum" sz="quarter" idx="2"/>
          </p:nvPr>
        </p:nvSpPr>
        <p:spPr>
          <a:xfrm>
            <a:off x="6294578" y="6232198"/>
            <a:ext cx="258623" cy="248304"/>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030171491"/>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0D16993B-2231-4D5B-BB3B-6F4657FF3923}"/>
              </a:ext>
            </a:extLst>
          </p:cNvPr>
          <p:cNvSpPr>
            <a:spLocks noGrp="1"/>
          </p:cNvSpPr>
          <p:nvPr>
            <p:ph type="ctrTitle"/>
          </p:nvPr>
        </p:nvSpPr>
        <p:spPr>
          <a:xfrm>
            <a:off x="1143000" y="1122363"/>
            <a:ext cx="6858000" cy="2387600"/>
          </a:xfrm>
        </p:spPr>
        <p:txBody>
          <a:bodyPr anchor="b"/>
          <a:lstStyle>
            <a:lvl1pPr algn="ctr">
              <a:defRPr sz="4500"/>
            </a:lvl1pPr>
          </a:lstStyle>
          <a:p>
            <a:r>
              <a:rPr lang="ru-RU"/>
              <a:t>Образец заголовка</a:t>
            </a:r>
          </a:p>
        </p:txBody>
      </p:sp>
      <p:sp>
        <p:nvSpPr>
          <p:cNvPr id="3" name="Подзаголовок 2">
            <a:extLst>
              <a:ext uri="{FF2B5EF4-FFF2-40B4-BE49-F238E27FC236}">
                <a16:creationId xmlns:a16="http://schemas.microsoft.com/office/drawing/2014/main" xmlns="" id="{FBA1D76C-A3B0-4888-B559-79B1E48B5E4D}"/>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Образец подзаголовка</a:t>
            </a:r>
          </a:p>
        </p:txBody>
      </p:sp>
      <p:sp>
        <p:nvSpPr>
          <p:cNvPr id="4" name="Дата 3">
            <a:extLst>
              <a:ext uri="{FF2B5EF4-FFF2-40B4-BE49-F238E27FC236}">
                <a16:creationId xmlns:a16="http://schemas.microsoft.com/office/drawing/2014/main" xmlns="" id="{C6A900D1-5C3C-4173-871E-15104962FB81}"/>
              </a:ext>
            </a:extLst>
          </p:cNvPr>
          <p:cNvSpPr>
            <a:spLocks noGrp="1"/>
          </p:cNvSpPr>
          <p:nvPr>
            <p:ph type="dt" sz="half" idx="10"/>
          </p:nvPr>
        </p:nvSpPr>
        <p:spPr/>
        <p:txBody>
          <a:bodyPr/>
          <a:lstStyle/>
          <a:p>
            <a:endParaRPr lang="ru-RU"/>
          </a:p>
        </p:txBody>
      </p:sp>
      <p:sp>
        <p:nvSpPr>
          <p:cNvPr id="5" name="Нижний колонтитул 4">
            <a:extLst>
              <a:ext uri="{FF2B5EF4-FFF2-40B4-BE49-F238E27FC236}">
                <a16:creationId xmlns:a16="http://schemas.microsoft.com/office/drawing/2014/main" xmlns="" id="{378DF6A2-3DEE-4560-A0B5-C8A99A6075EB}"/>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FA0451AA-54D8-4092-BD91-6484A8CBF467}"/>
              </a:ext>
            </a:extLst>
          </p:cNvPr>
          <p:cNvSpPr>
            <a:spLocks noGrp="1"/>
          </p:cNvSpPr>
          <p:nvPr>
            <p:ph type="sldNum" sz="quarter" idx="12"/>
          </p:nvPr>
        </p:nvSpPr>
        <p:spPr/>
        <p:txBody>
          <a:bodyPr/>
          <a:lstStyle/>
          <a:p>
            <a:fld id="{EFD07CED-4EEE-457B-92CE-9739E46528B7}" type="slidenum">
              <a:rPr lang="ru-RU" smtClean="0"/>
              <a:t>‹#›</a:t>
            </a:fld>
            <a:endParaRPr lang="ru-RU"/>
          </a:p>
        </p:txBody>
      </p:sp>
    </p:spTree>
    <p:extLst>
      <p:ext uri="{BB962C8B-B14F-4D97-AF65-F5344CB8AC3E}">
        <p14:creationId xmlns:p14="http://schemas.microsoft.com/office/powerpoint/2010/main" val="37959027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2E4DDB4E-FE74-4B94-B87A-521F5190BBF4}"/>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xmlns="" id="{16C61A5E-24CA-4279-AC23-B811967ECE36}"/>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9EEDA17B-3653-4BE4-8CF2-9D6DC8F886E1}"/>
              </a:ext>
            </a:extLst>
          </p:cNvPr>
          <p:cNvSpPr>
            <a:spLocks noGrp="1"/>
          </p:cNvSpPr>
          <p:nvPr>
            <p:ph type="dt" sz="half" idx="10"/>
          </p:nvPr>
        </p:nvSpPr>
        <p:spPr/>
        <p:txBody>
          <a:bodyPr/>
          <a:lstStyle/>
          <a:p>
            <a:endParaRPr lang="ru-RU"/>
          </a:p>
        </p:txBody>
      </p:sp>
      <p:sp>
        <p:nvSpPr>
          <p:cNvPr id="5" name="Нижний колонтитул 4">
            <a:extLst>
              <a:ext uri="{FF2B5EF4-FFF2-40B4-BE49-F238E27FC236}">
                <a16:creationId xmlns:a16="http://schemas.microsoft.com/office/drawing/2014/main" xmlns="" id="{0026A2D6-1E6A-4681-BA3F-8D303B9DDB01}"/>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52F1CF0D-8262-40FF-920E-19FE04E1D034}"/>
              </a:ext>
            </a:extLst>
          </p:cNvPr>
          <p:cNvSpPr>
            <a:spLocks noGrp="1"/>
          </p:cNvSpPr>
          <p:nvPr>
            <p:ph type="sldNum" sz="quarter" idx="12"/>
          </p:nvPr>
        </p:nvSpPr>
        <p:spPr/>
        <p:txBody>
          <a:bodyPr/>
          <a:lstStyle/>
          <a:p>
            <a:fld id="{EFD07CED-4EEE-457B-92CE-9739E46528B7}" type="slidenum">
              <a:rPr lang="ru-RU" smtClean="0"/>
              <a:t>‹#›</a:t>
            </a:fld>
            <a:endParaRPr lang="ru-RU"/>
          </a:p>
        </p:txBody>
      </p:sp>
    </p:spTree>
    <p:extLst>
      <p:ext uri="{BB962C8B-B14F-4D97-AF65-F5344CB8AC3E}">
        <p14:creationId xmlns:p14="http://schemas.microsoft.com/office/powerpoint/2010/main" val="599303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4E32E9F8-780B-4109-A1D2-1C92C945086D}"/>
              </a:ext>
            </a:extLst>
          </p:cNvPr>
          <p:cNvSpPr>
            <a:spLocks noGrp="1"/>
          </p:cNvSpPr>
          <p:nvPr>
            <p:ph type="title"/>
          </p:nvPr>
        </p:nvSpPr>
        <p:spPr>
          <a:xfrm>
            <a:off x="623888" y="1709739"/>
            <a:ext cx="7886700" cy="2852737"/>
          </a:xfrm>
        </p:spPr>
        <p:txBody>
          <a:bodyPr anchor="b"/>
          <a:lstStyle>
            <a:lvl1pPr>
              <a:defRPr sz="4500"/>
            </a:lvl1pPr>
          </a:lstStyle>
          <a:p>
            <a:r>
              <a:rPr lang="ru-RU"/>
              <a:t>Образец заголовка</a:t>
            </a:r>
          </a:p>
        </p:txBody>
      </p:sp>
      <p:sp>
        <p:nvSpPr>
          <p:cNvPr id="3" name="Текст 2">
            <a:extLst>
              <a:ext uri="{FF2B5EF4-FFF2-40B4-BE49-F238E27FC236}">
                <a16:creationId xmlns:a16="http://schemas.microsoft.com/office/drawing/2014/main" xmlns="" id="{2B1DFBEA-C023-475B-AEF2-345B18CA8305}"/>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xmlns="" id="{F102C3D0-25E8-4545-8EF1-3DE3A5A89C21}"/>
              </a:ext>
            </a:extLst>
          </p:cNvPr>
          <p:cNvSpPr>
            <a:spLocks noGrp="1"/>
          </p:cNvSpPr>
          <p:nvPr>
            <p:ph type="dt" sz="half" idx="10"/>
          </p:nvPr>
        </p:nvSpPr>
        <p:spPr/>
        <p:txBody>
          <a:bodyPr/>
          <a:lstStyle/>
          <a:p>
            <a:endParaRPr lang="ru-RU"/>
          </a:p>
        </p:txBody>
      </p:sp>
      <p:sp>
        <p:nvSpPr>
          <p:cNvPr id="5" name="Нижний колонтитул 4">
            <a:extLst>
              <a:ext uri="{FF2B5EF4-FFF2-40B4-BE49-F238E27FC236}">
                <a16:creationId xmlns:a16="http://schemas.microsoft.com/office/drawing/2014/main" xmlns="" id="{5C722483-16D2-4EB6-A4AD-86B443E043EA}"/>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ABCE66B4-85B0-451D-8521-CE732BBE0CCA}"/>
              </a:ext>
            </a:extLst>
          </p:cNvPr>
          <p:cNvSpPr>
            <a:spLocks noGrp="1"/>
          </p:cNvSpPr>
          <p:nvPr>
            <p:ph type="sldNum" sz="quarter" idx="12"/>
          </p:nvPr>
        </p:nvSpPr>
        <p:spPr/>
        <p:txBody>
          <a:bodyPr/>
          <a:lstStyle/>
          <a:p>
            <a:fld id="{EFD07CED-4EEE-457B-92CE-9739E46528B7}" type="slidenum">
              <a:rPr lang="ru-RU" smtClean="0"/>
              <a:t>‹#›</a:t>
            </a:fld>
            <a:endParaRPr lang="ru-RU"/>
          </a:p>
        </p:txBody>
      </p:sp>
    </p:spTree>
    <p:extLst>
      <p:ext uri="{BB962C8B-B14F-4D97-AF65-F5344CB8AC3E}">
        <p14:creationId xmlns:p14="http://schemas.microsoft.com/office/powerpoint/2010/main" val="41936973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5F72075-9555-4A4F-9824-394E0C8F3FFA}"/>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xmlns="" id="{A84F5A74-5330-4723-B750-22C1F61840A1}"/>
              </a:ext>
            </a:extLst>
          </p:cNvPr>
          <p:cNvSpPr>
            <a:spLocks noGrp="1"/>
          </p:cNvSpPr>
          <p:nvPr>
            <p:ph sz="half" idx="1"/>
          </p:nvPr>
        </p:nvSpPr>
        <p:spPr>
          <a:xfrm>
            <a:off x="6286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xmlns="" id="{D46FB810-ABCB-4A69-AD73-58EB3A6ECD46}"/>
              </a:ext>
            </a:extLst>
          </p:cNvPr>
          <p:cNvSpPr>
            <a:spLocks noGrp="1"/>
          </p:cNvSpPr>
          <p:nvPr>
            <p:ph sz="half" idx="2"/>
          </p:nvPr>
        </p:nvSpPr>
        <p:spPr>
          <a:xfrm>
            <a:off x="46291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xmlns="" id="{57246A78-FC6F-429D-9059-8A6FF022DFBC}"/>
              </a:ext>
            </a:extLst>
          </p:cNvPr>
          <p:cNvSpPr>
            <a:spLocks noGrp="1"/>
          </p:cNvSpPr>
          <p:nvPr>
            <p:ph type="dt" sz="half" idx="10"/>
          </p:nvPr>
        </p:nvSpPr>
        <p:spPr/>
        <p:txBody>
          <a:bodyPr/>
          <a:lstStyle/>
          <a:p>
            <a:endParaRPr lang="ru-RU"/>
          </a:p>
        </p:txBody>
      </p:sp>
      <p:sp>
        <p:nvSpPr>
          <p:cNvPr id="6" name="Нижний колонтитул 5">
            <a:extLst>
              <a:ext uri="{FF2B5EF4-FFF2-40B4-BE49-F238E27FC236}">
                <a16:creationId xmlns:a16="http://schemas.microsoft.com/office/drawing/2014/main" xmlns="" id="{1034711B-BB55-420A-A327-4D8396184BEB}"/>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4627B01D-AB3F-48FB-B42E-FB6A30F0EF5F}"/>
              </a:ext>
            </a:extLst>
          </p:cNvPr>
          <p:cNvSpPr>
            <a:spLocks noGrp="1"/>
          </p:cNvSpPr>
          <p:nvPr>
            <p:ph type="sldNum" sz="quarter" idx="12"/>
          </p:nvPr>
        </p:nvSpPr>
        <p:spPr/>
        <p:txBody>
          <a:bodyPr/>
          <a:lstStyle/>
          <a:p>
            <a:fld id="{EFD07CED-4EEE-457B-92CE-9739E46528B7}" type="slidenum">
              <a:rPr lang="ru-RU" smtClean="0"/>
              <a:t>‹#›</a:t>
            </a:fld>
            <a:endParaRPr lang="ru-RU"/>
          </a:p>
        </p:txBody>
      </p:sp>
    </p:spTree>
    <p:extLst>
      <p:ext uri="{BB962C8B-B14F-4D97-AF65-F5344CB8AC3E}">
        <p14:creationId xmlns:p14="http://schemas.microsoft.com/office/powerpoint/2010/main" val="1927892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33A938A4-BF44-4B35-BBBB-98B051BFE58F}"/>
              </a:ext>
            </a:extLst>
          </p:cNvPr>
          <p:cNvSpPr>
            <a:spLocks noGrp="1"/>
          </p:cNvSpPr>
          <p:nvPr>
            <p:ph type="title"/>
          </p:nvPr>
        </p:nvSpPr>
        <p:spPr>
          <a:xfrm>
            <a:off x="629841" y="365126"/>
            <a:ext cx="78867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xmlns="" id="{E29D5042-530B-44F4-AFF6-BD294E7B37D6}"/>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a:t>Образец текста</a:t>
            </a:r>
          </a:p>
        </p:txBody>
      </p:sp>
      <p:sp>
        <p:nvSpPr>
          <p:cNvPr id="4" name="Объект 3">
            <a:extLst>
              <a:ext uri="{FF2B5EF4-FFF2-40B4-BE49-F238E27FC236}">
                <a16:creationId xmlns:a16="http://schemas.microsoft.com/office/drawing/2014/main" xmlns="" id="{F15534D9-C5C0-42AC-9C07-733720CD98AB}"/>
              </a:ext>
            </a:extLst>
          </p:cNvPr>
          <p:cNvSpPr>
            <a:spLocks noGrp="1"/>
          </p:cNvSpPr>
          <p:nvPr>
            <p:ph sz="half" idx="2"/>
          </p:nvPr>
        </p:nvSpPr>
        <p:spPr>
          <a:xfrm>
            <a:off x="629842" y="2505075"/>
            <a:ext cx="3868340"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xmlns="" id="{23077537-6609-453B-92DC-23FB712C2F82}"/>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a:t>Образец текста</a:t>
            </a:r>
          </a:p>
        </p:txBody>
      </p:sp>
      <p:sp>
        <p:nvSpPr>
          <p:cNvPr id="6" name="Объект 5">
            <a:extLst>
              <a:ext uri="{FF2B5EF4-FFF2-40B4-BE49-F238E27FC236}">
                <a16:creationId xmlns:a16="http://schemas.microsoft.com/office/drawing/2014/main" xmlns="" id="{71C813E0-5F1E-4E40-88B2-A90AB01A270B}"/>
              </a:ext>
            </a:extLst>
          </p:cNvPr>
          <p:cNvSpPr>
            <a:spLocks noGrp="1"/>
          </p:cNvSpPr>
          <p:nvPr>
            <p:ph sz="quarter" idx="4"/>
          </p:nvPr>
        </p:nvSpPr>
        <p:spPr>
          <a:xfrm>
            <a:off x="4629150" y="2505075"/>
            <a:ext cx="3887391"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xmlns="" id="{CECB0ECE-AF7C-4FAB-8E07-073ECEDFA79B}"/>
              </a:ext>
            </a:extLst>
          </p:cNvPr>
          <p:cNvSpPr>
            <a:spLocks noGrp="1"/>
          </p:cNvSpPr>
          <p:nvPr>
            <p:ph type="dt" sz="half" idx="10"/>
          </p:nvPr>
        </p:nvSpPr>
        <p:spPr/>
        <p:txBody>
          <a:bodyPr/>
          <a:lstStyle/>
          <a:p>
            <a:endParaRPr lang="ru-RU"/>
          </a:p>
        </p:txBody>
      </p:sp>
      <p:sp>
        <p:nvSpPr>
          <p:cNvPr id="8" name="Нижний колонтитул 7">
            <a:extLst>
              <a:ext uri="{FF2B5EF4-FFF2-40B4-BE49-F238E27FC236}">
                <a16:creationId xmlns:a16="http://schemas.microsoft.com/office/drawing/2014/main" xmlns="" id="{B1BD6008-0F2E-4E65-BBB4-34656AA333D2}"/>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xmlns="" id="{41BAC798-9BC7-4D23-A27E-2ADE65C40C88}"/>
              </a:ext>
            </a:extLst>
          </p:cNvPr>
          <p:cNvSpPr>
            <a:spLocks noGrp="1"/>
          </p:cNvSpPr>
          <p:nvPr>
            <p:ph type="sldNum" sz="quarter" idx="12"/>
          </p:nvPr>
        </p:nvSpPr>
        <p:spPr/>
        <p:txBody>
          <a:bodyPr/>
          <a:lstStyle/>
          <a:p>
            <a:fld id="{EFD07CED-4EEE-457B-92CE-9739E46528B7}" type="slidenum">
              <a:rPr lang="ru-RU" smtClean="0"/>
              <a:t>‹#›</a:t>
            </a:fld>
            <a:endParaRPr lang="ru-RU"/>
          </a:p>
        </p:txBody>
      </p:sp>
    </p:spTree>
    <p:extLst>
      <p:ext uri="{BB962C8B-B14F-4D97-AF65-F5344CB8AC3E}">
        <p14:creationId xmlns:p14="http://schemas.microsoft.com/office/powerpoint/2010/main" val="32117821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0983FAE9-FDA7-43B3-80C2-701035B0CF21}"/>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xmlns="" id="{3BDD92D7-2515-42D2-BF1F-C908D56B9FBD}"/>
              </a:ext>
            </a:extLst>
          </p:cNvPr>
          <p:cNvSpPr>
            <a:spLocks noGrp="1"/>
          </p:cNvSpPr>
          <p:nvPr>
            <p:ph type="dt" sz="half" idx="10"/>
          </p:nvPr>
        </p:nvSpPr>
        <p:spPr/>
        <p:txBody>
          <a:bodyPr/>
          <a:lstStyle/>
          <a:p>
            <a:endParaRPr lang="ru-RU"/>
          </a:p>
        </p:txBody>
      </p:sp>
      <p:sp>
        <p:nvSpPr>
          <p:cNvPr id="4" name="Нижний колонтитул 3">
            <a:extLst>
              <a:ext uri="{FF2B5EF4-FFF2-40B4-BE49-F238E27FC236}">
                <a16:creationId xmlns:a16="http://schemas.microsoft.com/office/drawing/2014/main" xmlns="" id="{40CBAF4B-3B6F-48B6-924F-625E58E9DE23}"/>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xmlns="" id="{7E1F1850-8644-481D-9899-97E925C5B137}"/>
              </a:ext>
            </a:extLst>
          </p:cNvPr>
          <p:cNvSpPr>
            <a:spLocks noGrp="1"/>
          </p:cNvSpPr>
          <p:nvPr>
            <p:ph type="sldNum" sz="quarter" idx="12"/>
          </p:nvPr>
        </p:nvSpPr>
        <p:spPr/>
        <p:txBody>
          <a:bodyPr/>
          <a:lstStyle/>
          <a:p>
            <a:fld id="{EFD07CED-4EEE-457B-92CE-9739E46528B7}" type="slidenum">
              <a:rPr lang="ru-RU" smtClean="0"/>
              <a:t>‹#›</a:t>
            </a:fld>
            <a:endParaRPr lang="ru-RU"/>
          </a:p>
        </p:txBody>
      </p:sp>
    </p:spTree>
    <p:extLst>
      <p:ext uri="{BB962C8B-B14F-4D97-AF65-F5344CB8AC3E}">
        <p14:creationId xmlns:p14="http://schemas.microsoft.com/office/powerpoint/2010/main" val="13719154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xmlns="" id="{5256104B-78EB-484C-B9B2-B54724046A77}"/>
              </a:ext>
            </a:extLst>
          </p:cNvPr>
          <p:cNvSpPr>
            <a:spLocks noGrp="1"/>
          </p:cNvSpPr>
          <p:nvPr>
            <p:ph type="dt" sz="half" idx="10"/>
          </p:nvPr>
        </p:nvSpPr>
        <p:spPr/>
        <p:txBody>
          <a:bodyPr/>
          <a:lstStyle/>
          <a:p>
            <a:endParaRPr lang="ru-RU"/>
          </a:p>
        </p:txBody>
      </p:sp>
      <p:sp>
        <p:nvSpPr>
          <p:cNvPr id="3" name="Нижний колонтитул 2">
            <a:extLst>
              <a:ext uri="{FF2B5EF4-FFF2-40B4-BE49-F238E27FC236}">
                <a16:creationId xmlns:a16="http://schemas.microsoft.com/office/drawing/2014/main" xmlns="" id="{E2459190-A35A-4CA8-A4F7-88091E764F20}"/>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xmlns="" id="{832CCEEE-E70F-44FC-9ECB-C10B895839D3}"/>
              </a:ext>
            </a:extLst>
          </p:cNvPr>
          <p:cNvSpPr>
            <a:spLocks noGrp="1"/>
          </p:cNvSpPr>
          <p:nvPr>
            <p:ph type="sldNum" sz="quarter" idx="12"/>
          </p:nvPr>
        </p:nvSpPr>
        <p:spPr/>
        <p:txBody>
          <a:bodyPr/>
          <a:lstStyle/>
          <a:p>
            <a:fld id="{EFD07CED-4EEE-457B-92CE-9739E46528B7}" type="slidenum">
              <a:rPr lang="ru-RU" smtClean="0"/>
              <a:t>‹#›</a:t>
            </a:fld>
            <a:endParaRPr lang="ru-RU"/>
          </a:p>
        </p:txBody>
      </p:sp>
    </p:spTree>
    <p:extLst>
      <p:ext uri="{BB962C8B-B14F-4D97-AF65-F5344CB8AC3E}">
        <p14:creationId xmlns:p14="http://schemas.microsoft.com/office/powerpoint/2010/main" val="2759203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17E8C380-2EC1-4389-A4C3-5B0CE554F65A}"/>
              </a:ext>
            </a:extLst>
          </p:cNvPr>
          <p:cNvSpPr>
            <a:spLocks noGrp="1"/>
          </p:cNvSpPr>
          <p:nvPr>
            <p:ph type="title"/>
          </p:nvPr>
        </p:nvSpPr>
        <p:spPr>
          <a:xfrm>
            <a:off x="629841" y="457200"/>
            <a:ext cx="2949178" cy="1600200"/>
          </a:xfrm>
        </p:spPr>
        <p:txBody>
          <a:bodyPr anchor="b"/>
          <a:lstStyle>
            <a:lvl1pPr>
              <a:defRPr sz="2400"/>
            </a:lvl1pPr>
          </a:lstStyle>
          <a:p>
            <a:r>
              <a:rPr lang="ru-RU"/>
              <a:t>Образец заголовка</a:t>
            </a:r>
          </a:p>
        </p:txBody>
      </p:sp>
      <p:sp>
        <p:nvSpPr>
          <p:cNvPr id="3" name="Объект 2">
            <a:extLst>
              <a:ext uri="{FF2B5EF4-FFF2-40B4-BE49-F238E27FC236}">
                <a16:creationId xmlns:a16="http://schemas.microsoft.com/office/drawing/2014/main" xmlns="" id="{4FDE1A11-9B46-4470-BCC6-24B3426D2780}"/>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xmlns="" id="{0393BD77-6352-453C-86D5-3FEE01BFABEE}"/>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a:t>Образец текста</a:t>
            </a:r>
          </a:p>
        </p:txBody>
      </p:sp>
      <p:sp>
        <p:nvSpPr>
          <p:cNvPr id="5" name="Дата 4">
            <a:extLst>
              <a:ext uri="{FF2B5EF4-FFF2-40B4-BE49-F238E27FC236}">
                <a16:creationId xmlns:a16="http://schemas.microsoft.com/office/drawing/2014/main" xmlns="" id="{56D7C18D-3903-4B30-9586-4ECDB3828511}"/>
              </a:ext>
            </a:extLst>
          </p:cNvPr>
          <p:cNvSpPr>
            <a:spLocks noGrp="1"/>
          </p:cNvSpPr>
          <p:nvPr>
            <p:ph type="dt" sz="half" idx="10"/>
          </p:nvPr>
        </p:nvSpPr>
        <p:spPr/>
        <p:txBody>
          <a:bodyPr/>
          <a:lstStyle/>
          <a:p>
            <a:endParaRPr lang="ru-RU"/>
          </a:p>
        </p:txBody>
      </p:sp>
      <p:sp>
        <p:nvSpPr>
          <p:cNvPr id="6" name="Нижний колонтитул 5">
            <a:extLst>
              <a:ext uri="{FF2B5EF4-FFF2-40B4-BE49-F238E27FC236}">
                <a16:creationId xmlns:a16="http://schemas.microsoft.com/office/drawing/2014/main" xmlns="" id="{DFC3D928-F1D5-4F64-8AE0-B1BEF4D2D596}"/>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0CDD5460-C9E4-46D0-AD28-7BD50B97BEDD}"/>
              </a:ext>
            </a:extLst>
          </p:cNvPr>
          <p:cNvSpPr>
            <a:spLocks noGrp="1"/>
          </p:cNvSpPr>
          <p:nvPr>
            <p:ph type="sldNum" sz="quarter" idx="12"/>
          </p:nvPr>
        </p:nvSpPr>
        <p:spPr/>
        <p:txBody>
          <a:bodyPr/>
          <a:lstStyle/>
          <a:p>
            <a:fld id="{EFD07CED-4EEE-457B-92CE-9739E46528B7}" type="slidenum">
              <a:rPr lang="ru-RU" smtClean="0"/>
              <a:t>‹#›</a:t>
            </a:fld>
            <a:endParaRPr lang="ru-RU"/>
          </a:p>
        </p:txBody>
      </p:sp>
    </p:spTree>
    <p:extLst>
      <p:ext uri="{BB962C8B-B14F-4D97-AF65-F5344CB8AC3E}">
        <p14:creationId xmlns:p14="http://schemas.microsoft.com/office/powerpoint/2010/main" val="37743014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231B24E1-3A76-45F3-9081-2BEF2178C943}"/>
              </a:ext>
            </a:extLst>
          </p:cNvPr>
          <p:cNvSpPr>
            <a:spLocks noGrp="1"/>
          </p:cNvSpPr>
          <p:nvPr>
            <p:ph type="title"/>
          </p:nvPr>
        </p:nvSpPr>
        <p:spPr>
          <a:xfrm>
            <a:off x="629841" y="457200"/>
            <a:ext cx="2949178" cy="1600200"/>
          </a:xfrm>
        </p:spPr>
        <p:txBody>
          <a:bodyPr anchor="b"/>
          <a:lstStyle>
            <a:lvl1pPr>
              <a:defRPr sz="2400"/>
            </a:lvl1pPr>
          </a:lstStyle>
          <a:p>
            <a:r>
              <a:rPr lang="ru-RU"/>
              <a:t>Образец заголовка</a:t>
            </a:r>
          </a:p>
        </p:txBody>
      </p:sp>
      <p:sp>
        <p:nvSpPr>
          <p:cNvPr id="3" name="Рисунок 2">
            <a:extLst>
              <a:ext uri="{FF2B5EF4-FFF2-40B4-BE49-F238E27FC236}">
                <a16:creationId xmlns:a16="http://schemas.microsoft.com/office/drawing/2014/main" xmlns="" id="{4DFD21C1-8801-4EA1-A904-D5439ED3B0BF}"/>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ru-RU"/>
              <a:t>Вставка рисунка</a:t>
            </a:r>
          </a:p>
        </p:txBody>
      </p:sp>
      <p:sp>
        <p:nvSpPr>
          <p:cNvPr id="4" name="Текст 3">
            <a:extLst>
              <a:ext uri="{FF2B5EF4-FFF2-40B4-BE49-F238E27FC236}">
                <a16:creationId xmlns:a16="http://schemas.microsoft.com/office/drawing/2014/main" xmlns="" id="{14DD88D1-FA38-4F16-882C-9ADEAACF5435}"/>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a:t>Образец текста</a:t>
            </a:r>
          </a:p>
        </p:txBody>
      </p:sp>
      <p:sp>
        <p:nvSpPr>
          <p:cNvPr id="5" name="Дата 4">
            <a:extLst>
              <a:ext uri="{FF2B5EF4-FFF2-40B4-BE49-F238E27FC236}">
                <a16:creationId xmlns:a16="http://schemas.microsoft.com/office/drawing/2014/main" xmlns="" id="{1EEF63B5-1AD9-4411-9ADA-1994DDDC469C}"/>
              </a:ext>
            </a:extLst>
          </p:cNvPr>
          <p:cNvSpPr>
            <a:spLocks noGrp="1"/>
          </p:cNvSpPr>
          <p:nvPr>
            <p:ph type="dt" sz="half" idx="10"/>
          </p:nvPr>
        </p:nvSpPr>
        <p:spPr/>
        <p:txBody>
          <a:bodyPr/>
          <a:lstStyle/>
          <a:p>
            <a:endParaRPr lang="ru-RU"/>
          </a:p>
        </p:txBody>
      </p:sp>
      <p:sp>
        <p:nvSpPr>
          <p:cNvPr id="6" name="Нижний колонтитул 5">
            <a:extLst>
              <a:ext uri="{FF2B5EF4-FFF2-40B4-BE49-F238E27FC236}">
                <a16:creationId xmlns:a16="http://schemas.microsoft.com/office/drawing/2014/main" xmlns="" id="{76734C7C-C836-4BBA-8BA4-6EFF11E7785C}"/>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9FFA28A2-6B49-48FA-A876-67800AD834B7}"/>
              </a:ext>
            </a:extLst>
          </p:cNvPr>
          <p:cNvSpPr>
            <a:spLocks noGrp="1"/>
          </p:cNvSpPr>
          <p:nvPr>
            <p:ph type="sldNum" sz="quarter" idx="12"/>
          </p:nvPr>
        </p:nvSpPr>
        <p:spPr/>
        <p:txBody>
          <a:bodyPr/>
          <a:lstStyle/>
          <a:p>
            <a:fld id="{EFD07CED-4EEE-457B-92CE-9739E46528B7}" type="slidenum">
              <a:rPr lang="ru-RU" smtClean="0"/>
              <a:t>‹#›</a:t>
            </a:fld>
            <a:endParaRPr lang="ru-RU"/>
          </a:p>
        </p:txBody>
      </p:sp>
    </p:spTree>
    <p:extLst>
      <p:ext uri="{BB962C8B-B14F-4D97-AF65-F5344CB8AC3E}">
        <p14:creationId xmlns:p14="http://schemas.microsoft.com/office/powerpoint/2010/main" val="15595816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5F2B1C7A-3ADB-4FB4-9246-9346C81F6FBD}"/>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xmlns="" id="{0BD6CA03-4BAA-4E1C-98BF-A68C2B3DE222}"/>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34261527-DEF3-4740-BB37-B8B9B9FB4972}"/>
              </a:ext>
            </a:extLst>
          </p:cNvPr>
          <p:cNvSpPr>
            <a:spLocks noGrp="1"/>
          </p:cNvSpPr>
          <p:nvPr>
            <p:ph type="dt" sz="half" idx="10"/>
          </p:nvPr>
        </p:nvSpPr>
        <p:spPr/>
        <p:txBody>
          <a:bodyPr/>
          <a:lstStyle/>
          <a:p>
            <a:endParaRPr lang="ru-RU"/>
          </a:p>
        </p:txBody>
      </p:sp>
      <p:sp>
        <p:nvSpPr>
          <p:cNvPr id="5" name="Нижний колонтитул 4">
            <a:extLst>
              <a:ext uri="{FF2B5EF4-FFF2-40B4-BE49-F238E27FC236}">
                <a16:creationId xmlns:a16="http://schemas.microsoft.com/office/drawing/2014/main" xmlns="" id="{3A444EFA-20B4-48CB-BCEF-D1B5FA96DE08}"/>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A93DB709-063A-4CF2-A956-20558FE55FA2}"/>
              </a:ext>
            </a:extLst>
          </p:cNvPr>
          <p:cNvSpPr>
            <a:spLocks noGrp="1"/>
          </p:cNvSpPr>
          <p:nvPr>
            <p:ph type="sldNum" sz="quarter" idx="12"/>
          </p:nvPr>
        </p:nvSpPr>
        <p:spPr/>
        <p:txBody>
          <a:bodyPr/>
          <a:lstStyle/>
          <a:p>
            <a:fld id="{EFD07CED-4EEE-457B-92CE-9739E46528B7}" type="slidenum">
              <a:rPr lang="ru-RU" smtClean="0"/>
              <a:t>‹#›</a:t>
            </a:fld>
            <a:endParaRPr lang="ru-RU"/>
          </a:p>
        </p:txBody>
      </p:sp>
    </p:spTree>
    <p:extLst>
      <p:ext uri="{BB962C8B-B14F-4D97-AF65-F5344CB8AC3E}">
        <p14:creationId xmlns:p14="http://schemas.microsoft.com/office/powerpoint/2010/main" val="42506373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xmlns="" id="{502FC0BB-F791-4BAC-8B5E-52EB5AE5B3EB}"/>
              </a:ext>
            </a:extLst>
          </p:cNvPr>
          <p:cNvSpPr>
            <a:spLocks noGrp="1"/>
          </p:cNvSpPr>
          <p:nvPr>
            <p:ph type="title" orient="vert"/>
          </p:nvPr>
        </p:nvSpPr>
        <p:spPr>
          <a:xfrm>
            <a:off x="6543675" y="365125"/>
            <a:ext cx="1971675"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xmlns="" id="{3D465184-F923-47BE-9DBD-BE9F1A1EB332}"/>
              </a:ext>
            </a:extLst>
          </p:cNvPr>
          <p:cNvSpPr>
            <a:spLocks noGrp="1"/>
          </p:cNvSpPr>
          <p:nvPr>
            <p:ph type="body" orient="vert" idx="1"/>
          </p:nvPr>
        </p:nvSpPr>
        <p:spPr>
          <a:xfrm>
            <a:off x="628650" y="365125"/>
            <a:ext cx="5800725"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324B8F58-5E67-478A-A56A-6367B6AD3270}"/>
              </a:ext>
            </a:extLst>
          </p:cNvPr>
          <p:cNvSpPr>
            <a:spLocks noGrp="1"/>
          </p:cNvSpPr>
          <p:nvPr>
            <p:ph type="dt" sz="half" idx="10"/>
          </p:nvPr>
        </p:nvSpPr>
        <p:spPr/>
        <p:txBody>
          <a:bodyPr/>
          <a:lstStyle/>
          <a:p>
            <a:endParaRPr lang="ru-RU"/>
          </a:p>
        </p:txBody>
      </p:sp>
      <p:sp>
        <p:nvSpPr>
          <p:cNvPr id="5" name="Нижний колонтитул 4">
            <a:extLst>
              <a:ext uri="{FF2B5EF4-FFF2-40B4-BE49-F238E27FC236}">
                <a16:creationId xmlns:a16="http://schemas.microsoft.com/office/drawing/2014/main" xmlns="" id="{B8F31BA7-356E-43E7-92E6-A14F015F0BEE}"/>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3525AEA9-DBC7-4D3B-B30F-49B138DD3519}"/>
              </a:ext>
            </a:extLst>
          </p:cNvPr>
          <p:cNvSpPr>
            <a:spLocks noGrp="1"/>
          </p:cNvSpPr>
          <p:nvPr>
            <p:ph type="sldNum" sz="quarter" idx="12"/>
          </p:nvPr>
        </p:nvSpPr>
        <p:spPr/>
        <p:txBody>
          <a:bodyPr/>
          <a:lstStyle/>
          <a:p>
            <a:fld id="{EFD07CED-4EEE-457B-92CE-9739E46528B7}" type="slidenum">
              <a:rPr lang="ru-RU" smtClean="0"/>
              <a:t>‹#›</a:t>
            </a:fld>
            <a:endParaRPr lang="ru-RU"/>
          </a:p>
        </p:txBody>
      </p:sp>
    </p:spTree>
    <p:extLst>
      <p:ext uri="{BB962C8B-B14F-4D97-AF65-F5344CB8AC3E}">
        <p14:creationId xmlns:p14="http://schemas.microsoft.com/office/powerpoint/2010/main" val="8041596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1_Титульный слайд">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7"/>
            <a:ext cx="7990656" cy="1470025"/>
          </a:xfrm>
        </p:spPr>
        <p:txBody>
          <a:bodyPr>
            <a:normAutofit/>
          </a:bodyPr>
          <a:lstStyle>
            <a:lvl1pPr algn="r">
              <a:defRPr sz="3000" cap="all" baseline="0">
                <a:solidFill>
                  <a:schemeClr val="bg1"/>
                </a:solidFill>
              </a:defRPr>
            </a:lvl1pPr>
          </a:lstStyle>
          <a:p>
            <a:r>
              <a:rPr lang="ru-RU"/>
              <a:t>Образец заголовка</a:t>
            </a:r>
            <a:endParaRPr lang="ru-RU" dirty="0"/>
          </a:p>
        </p:txBody>
      </p:sp>
    </p:spTree>
    <p:extLst>
      <p:ext uri="{BB962C8B-B14F-4D97-AF65-F5344CB8AC3E}">
        <p14:creationId xmlns:p14="http://schemas.microsoft.com/office/powerpoint/2010/main" val="28422736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Титульный слайд">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7"/>
            <a:ext cx="7990656" cy="1470025"/>
          </a:xfrm>
        </p:spPr>
        <p:txBody>
          <a:bodyPr>
            <a:normAutofit/>
          </a:bodyPr>
          <a:lstStyle>
            <a:lvl1pPr algn="r">
              <a:defRPr sz="3000" cap="all" baseline="0">
                <a:solidFill>
                  <a:schemeClr val="bg1"/>
                </a:solidFill>
              </a:defRPr>
            </a:lvl1pPr>
          </a:lstStyle>
          <a:p>
            <a:r>
              <a:rPr lang="ru-RU"/>
              <a:t>Образец заголовка</a:t>
            </a:r>
            <a:endParaRPr lang="ru-RU" dirty="0"/>
          </a:p>
        </p:txBody>
      </p:sp>
    </p:spTree>
    <p:extLst>
      <p:ext uri="{BB962C8B-B14F-4D97-AF65-F5344CB8AC3E}">
        <p14:creationId xmlns:p14="http://schemas.microsoft.com/office/powerpoint/2010/main" val="345680807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рабочая страница БЕЛЫЙ ФОН">
    <p:spTree>
      <p:nvGrpSpPr>
        <p:cNvPr id="1" name=""/>
        <p:cNvGrpSpPr/>
        <p:nvPr/>
      </p:nvGrpSpPr>
      <p:grpSpPr>
        <a:xfrm>
          <a:off x="0" y="0"/>
          <a:ext cx="0" cy="0"/>
          <a:chOff x="0" y="0"/>
          <a:chExt cx="0" cy="0"/>
        </a:xfrm>
      </p:grpSpPr>
      <p:sp>
        <p:nvSpPr>
          <p:cNvPr id="2" name="Заголовок 1"/>
          <p:cNvSpPr>
            <a:spLocks noGrp="1"/>
          </p:cNvSpPr>
          <p:nvPr>
            <p:ph type="title" hasCustomPrompt="1"/>
          </p:nvPr>
        </p:nvSpPr>
        <p:spPr>
          <a:xfrm>
            <a:off x="2339753" y="274638"/>
            <a:ext cx="6624736" cy="706090"/>
          </a:xfrm>
        </p:spPr>
        <p:txBody>
          <a:bodyPr>
            <a:normAutofit/>
          </a:bodyPr>
          <a:lstStyle>
            <a:lvl1pPr algn="r">
              <a:defRPr sz="2100" cap="all" baseline="0">
                <a:solidFill>
                  <a:schemeClr val="accent2">
                    <a:lumMod val="75000"/>
                  </a:schemeClr>
                </a:solidFill>
              </a:defRPr>
            </a:lvl1pPr>
          </a:lstStyle>
          <a:p>
            <a:r>
              <a:rPr lang="ru-RU" dirty="0"/>
              <a:t>Колонтитул</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RU" dirty="0"/>
          </a:p>
        </p:txBody>
      </p:sp>
      <p:sp>
        <p:nvSpPr>
          <p:cNvPr id="6" name="Номер слайда 5"/>
          <p:cNvSpPr>
            <a:spLocks noGrp="1"/>
          </p:cNvSpPr>
          <p:nvPr>
            <p:ph type="sldNum" sz="quarter" idx="12"/>
          </p:nvPr>
        </p:nvSpPr>
        <p:spPr>
          <a:xfrm>
            <a:off x="6804248" y="6237314"/>
            <a:ext cx="2133600" cy="365125"/>
          </a:xfrm>
        </p:spPr>
        <p:txBody>
          <a:bodyPr/>
          <a:lstStyle/>
          <a:p>
            <a:fld id="{B6743867-4E32-4E2D-8739-58246E7E28D2}" type="slidenum">
              <a:rPr lang="ru-RU" smtClean="0"/>
              <a:t>‹#›</a:t>
            </a:fld>
            <a:endParaRPr lang="ru-RU" dirty="0"/>
          </a:p>
        </p:txBody>
      </p:sp>
    </p:spTree>
    <p:extLst>
      <p:ext uri="{BB962C8B-B14F-4D97-AF65-F5344CB8AC3E}">
        <p14:creationId xmlns:p14="http://schemas.microsoft.com/office/powerpoint/2010/main" val="170636036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рабочая страница">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hasCustomPrompt="1"/>
          </p:nvPr>
        </p:nvSpPr>
        <p:spPr>
          <a:xfrm>
            <a:off x="2339753" y="274638"/>
            <a:ext cx="6624736" cy="706090"/>
          </a:xfrm>
        </p:spPr>
        <p:txBody>
          <a:bodyPr>
            <a:normAutofit/>
          </a:bodyPr>
          <a:lstStyle>
            <a:lvl1pPr algn="r">
              <a:defRPr sz="2100" cap="all" baseline="0">
                <a:solidFill>
                  <a:schemeClr val="accent2">
                    <a:lumMod val="75000"/>
                  </a:schemeClr>
                </a:solidFill>
              </a:defRPr>
            </a:lvl1pPr>
          </a:lstStyle>
          <a:p>
            <a:r>
              <a:rPr lang="ru-RU" dirty="0"/>
              <a:t>Колонтитул</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RU" dirty="0"/>
          </a:p>
        </p:txBody>
      </p:sp>
      <p:sp>
        <p:nvSpPr>
          <p:cNvPr id="6" name="Номер слайда 5"/>
          <p:cNvSpPr>
            <a:spLocks noGrp="1"/>
          </p:cNvSpPr>
          <p:nvPr>
            <p:ph type="sldNum" sz="quarter" idx="12"/>
          </p:nvPr>
        </p:nvSpPr>
        <p:spPr>
          <a:xfrm>
            <a:off x="6804248" y="6237314"/>
            <a:ext cx="2133600" cy="365125"/>
          </a:xfrm>
        </p:spPr>
        <p:txBody>
          <a:bodyPr/>
          <a:lstStyle/>
          <a:p>
            <a:fld id="{B6743867-4E32-4E2D-8739-58246E7E28D2}" type="slidenum">
              <a:rPr lang="ru-RU" smtClean="0"/>
              <a:t>‹#›</a:t>
            </a:fld>
            <a:endParaRPr lang="ru-RU" dirty="0"/>
          </a:p>
        </p:txBody>
      </p:sp>
    </p:spTree>
    <p:extLst>
      <p:ext uri="{BB962C8B-B14F-4D97-AF65-F5344CB8AC3E}">
        <p14:creationId xmlns:p14="http://schemas.microsoft.com/office/powerpoint/2010/main" val="12951683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рабочая страница СЕРЫЙ ФОН">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Номер слайда 5"/>
          <p:cNvSpPr>
            <a:spLocks noGrp="1"/>
          </p:cNvSpPr>
          <p:nvPr>
            <p:ph type="sldNum" sz="quarter" idx="12"/>
          </p:nvPr>
        </p:nvSpPr>
        <p:spPr>
          <a:xfrm>
            <a:off x="6804248" y="6237314"/>
            <a:ext cx="2133600" cy="365125"/>
          </a:xfrm>
        </p:spPr>
        <p:txBody>
          <a:bodyPr/>
          <a:lstStyle/>
          <a:p>
            <a:fld id="{B6743867-4E32-4E2D-8739-58246E7E28D2}" type="slidenum">
              <a:rPr lang="ru-RU" smtClean="0"/>
              <a:t>‹#›</a:t>
            </a:fld>
            <a:endParaRPr lang="ru-RU" dirty="0"/>
          </a:p>
        </p:txBody>
      </p:sp>
      <p:sp>
        <p:nvSpPr>
          <p:cNvPr id="8" name="Заголовок 1"/>
          <p:cNvSpPr txBox="1">
            <a:spLocks/>
          </p:cNvSpPr>
          <p:nvPr/>
        </p:nvSpPr>
        <p:spPr>
          <a:xfrm>
            <a:off x="2339753" y="274638"/>
            <a:ext cx="6624736" cy="706090"/>
          </a:xfrm>
          <a:prstGeom prst="rect">
            <a:avLst/>
          </a:prstGeom>
        </p:spPr>
        <p:txBody>
          <a:bodyPr vert="horz" lIns="68580" tIns="34290" rIns="68580" bIns="34290" rtlCol="0" anchor="ctr">
            <a:normAutofit/>
          </a:bodyPr>
          <a:lstStyle>
            <a:lvl1pPr algn="r" defTabSz="914400" rtl="0" eaLnBrk="1" latinLnBrk="0" hangingPunct="1">
              <a:spcBef>
                <a:spcPct val="0"/>
              </a:spcBef>
              <a:buNone/>
              <a:defRPr sz="2800" kern="1200" cap="all" baseline="0">
                <a:solidFill>
                  <a:schemeClr val="accent2">
                    <a:lumMod val="50000"/>
                  </a:schemeClr>
                </a:solidFill>
                <a:latin typeface="+mj-lt"/>
                <a:ea typeface="+mj-ea"/>
                <a:cs typeface="+mj-cs"/>
              </a:defRPr>
            </a:lvl1pPr>
          </a:lstStyle>
          <a:p>
            <a:r>
              <a:rPr lang="ru-RU" sz="2100" dirty="0">
                <a:solidFill>
                  <a:schemeClr val="accent2">
                    <a:lumMod val="75000"/>
                  </a:schemeClr>
                </a:solidFill>
              </a:rPr>
              <a:t>Колонтитул</a:t>
            </a:r>
          </a:p>
        </p:txBody>
      </p:sp>
      <p:sp>
        <p:nvSpPr>
          <p:cNvPr id="9" name="Объект 2"/>
          <p:cNvSpPr>
            <a:spLocks noGrp="1"/>
          </p:cNvSpPr>
          <p:nvPr>
            <p:ph idx="1"/>
          </p:nvPr>
        </p:nvSpPr>
        <p:spPr>
          <a:xfrm>
            <a:off x="457200" y="1600202"/>
            <a:ext cx="8229600" cy="452596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RU" dirty="0"/>
          </a:p>
        </p:txBody>
      </p:sp>
    </p:spTree>
    <p:extLst>
      <p:ext uri="{BB962C8B-B14F-4D97-AF65-F5344CB8AC3E}">
        <p14:creationId xmlns:p14="http://schemas.microsoft.com/office/powerpoint/2010/main" val="110718173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Последний кадр">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4"/>
          <p:cNvSpPr txBox="1"/>
          <p:nvPr/>
        </p:nvSpPr>
        <p:spPr>
          <a:xfrm>
            <a:off x="6165463" y="5373217"/>
            <a:ext cx="2416046" cy="715581"/>
          </a:xfrm>
          <a:prstGeom prst="rect">
            <a:avLst/>
          </a:prstGeom>
          <a:noFill/>
        </p:spPr>
        <p:txBody>
          <a:bodyPr wrap="none" rtlCol="0">
            <a:spAutoFit/>
          </a:bodyPr>
          <a:lstStyle/>
          <a:p>
            <a:pPr algn="r"/>
            <a:r>
              <a:rPr lang="ru-RU" sz="1350" dirty="0">
                <a:solidFill>
                  <a:schemeClr val="bg1"/>
                </a:solidFill>
              </a:rPr>
              <a:t>Санкт-Петербургский</a:t>
            </a:r>
            <a:br>
              <a:rPr lang="ru-RU" sz="1350" dirty="0">
                <a:solidFill>
                  <a:schemeClr val="bg1"/>
                </a:solidFill>
              </a:rPr>
            </a:br>
            <a:r>
              <a:rPr lang="ru-RU" sz="1350" dirty="0">
                <a:solidFill>
                  <a:schemeClr val="bg1"/>
                </a:solidFill>
              </a:rPr>
              <a:t>государственный</a:t>
            </a:r>
            <a:r>
              <a:rPr lang="ru-RU" sz="1350" baseline="0" dirty="0">
                <a:solidFill>
                  <a:schemeClr val="bg1"/>
                </a:solidFill>
              </a:rPr>
              <a:t> университет</a:t>
            </a:r>
            <a:br>
              <a:rPr lang="ru-RU" sz="1350" baseline="0" dirty="0">
                <a:solidFill>
                  <a:schemeClr val="bg1"/>
                </a:solidFill>
              </a:rPr>
            </a:br>
            <a:r>
              <a:rPr lang="en-US" sz="1350" b="1" baseline="0" dirty="0">
                <a:solidFill>
                  <a:schemeClr val="bg1"/>
                </a:solidFill>
              </a:rPr>
              <a:t>spbu.ru</a:t>
            </a:r>
            <a:endParaRPr lang="ru-RU" sz="1350" b="1" dirty="0">
              <a:solidFill>
                <a:schemeClr val="bg1"/>
              </a:solidFill>
            </a:endParaRPr>
          </a:p>
        </p:txBody>
      </p:sp>
    </p:spTree>
    <p:extLst>
      <p:ext uri="{BB962C8B-B14F-4D97-AF65-F5344CB8AC3E}">
        <p14:creationId xmlns:p14="http://schemas.microsoft.com/office/powerpoint/2010/main" val="15017043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1_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0D16993B-2231-4D5B-BB3B-6F4657FF3923}"/>
              </a:ext>
            </a:extLst>
          </p:cNvPr>
          <p:cNvSpPr>
            <a:spLocks noGrp="1"/>
          </p:cNvSpPr>
          <p:nvPr>
            <p:ph type="ctrTitle"/>
          </p:nvPr>
        </p:nvSpPr>
        <p:spPr>
          <a:xfrm>
            <a:off x="1143000" y="1122363"/>
            <a:ext cx="6858000" cy="2387600"/>
          </a:xfrm>
        </p:spPr>
        <p:txBody>
          <a:bodyPr anchor="b"/>
          <a:lstStyle>
            <a:lvl1pPr algn="ctr">
              <a:defRPr sz="4500"/>
            </a:lvl1pPr>
          </a:lstStyle>
          <a:p>
            <a:r>
              <a:rPr lang="ru-RU"/>
              <a:t>Образец заголовка</a:t>
            </a:r>
          </a:p>
        </p:txBody>
      </p:sp>
      <p:sp>
        <p:nvSpPr>
          <p:cNvPr id="3" name="Подзаголовок 2">
            <a:extLst>
              <a:ext uri="{FF2B5EF4-FFF2-40B4-BE49-F238E27FC236}">
                <a16:creationId xmlns:a16="http://schemas.microsoft.com/office/drawing/2014/main" xmlns="" id="{FBA1D76C-A3B0-4888-B559-79B1E48B5E4D}"/>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Образец подзаголовка</a:t>
            </a:r>
          </a:p>
        </p:txBody>
      </p:sp>
      <p:sp>
        <p:nvSpPr>
          <p:cNvPr id="4" name="Дата 3">
            <a:extLst>
              <a:ext uri="{FF2B5EF4-FFF2-40B4-BE49-F238E27FC236}">
                <a16:creationId xmlns:a16="http://schemas.microsoft.com/office/drawing/2014/main" xmlns="" id="{C6A900D1-5C3C-4173-871E-15104962FB81}"/>
              </a:ext>
            </a:extLst>
          </p:cNvPr>
          <p:cNvSpPr>
            <a:spLocks noGrp="1"/>
          </p:cNvSpPr>
          <p:nvPr>
            <p:ph type="dt" sz="half" idx="10"/>
          </p:nvPr>
        </p:nvSpPr>
        <p:spPr/>
        <p:txBody>
          <a:bodyPr/>
          <a:lstStyle/>
          <a:p>
            <a:endParaRPr lang="ru-RU"/>
          </a:p>
        </p:txBody>
      </p:sp>
      <p:sp>
        <p:nvSpPr>
          <p:cNvPr id="5" name="Нижний колонтитул 4">
            <a:extLst>
              <a:ext uri="{FF2B5EF4-FFF2-40B4-BE49-F238E27FC236}">
                <a16:creationId xmlns:a16="http://schemas.microsoft.com/office/drawing/2014/main" xmlns="" id="{378DF6A2-3DEE-4560-A0B5-C8A99A6075EB}"/>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FA0451AA-54D8-4092-BD91-6484A8CBF467}"/>
              </a:ext>
            </a:extLst>
          </p:cNvPr>
          <p:cNvSpPr>
            <a:spLocks noGrp="1"/>
          </p:cNvSpPr>
          <p:nvPr>
            <p:ph type="sldNum" sz="quarter" idx="12"/>
          </p:nvPr>
        </p:nvSpPr>
        <p:spPr/>
        <p:txBody>
          <a:bodyPr/>
          <a:lstStyle/>
          <a:p>
            <a:fld id="{EFD07CED-4EEE-457B-92CE-9739E46528B7}" type="slidenum">
              <a:rPr lang="ru-RU" smtClean="0"/>
              <a:t>‹#›</a:t>
            </a:fld>
            <a:endParaRPr lang="ru-RU"/>
          </a:p>
        </p:txBody>
      </p:sp>
    </p:spTree>
    <p:extLst>
      <p:ext uri="{BB962C8B-B14F-4D97-AF65-F5344CB8AC3E}">
        <p14:creationId xmlns:p14="http://schemas.microsoft.com/office/powerpoint/2010/main" val="410192023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Титульный слайд">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Подзаголовок 2"/>
          <p:cNvSpPr>
            <a:spLocks noGrp="1"/>
          </p:cNvSpPr>
          <p:nvPr>
            <p:ph type="subTitle" idx="1" hasCustomPrompt="1"/>
          </p:nvPr>
        </p:nvSpPr>
        <p:spPr>
          <a:xfrm>
            <a:off x="1371600" y="3717032"/>
            <a:ext cx="6400800" cy="1921768"/>
          </a:xfrm>
        </p:spPr>
        <p:txBody>
          <a:bodyPr>
            <a:normAutofit/>
          </a:bodyPr>
          <a:lstStyle>
            <a:lvl1pPr marL="0" indent="0" algn="ctr">
              <a:buNone/>
              <a:defRPr sz="1500">
                <a:solidFill>
                  <a:schemeClr val="bg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Text</a:t>
            </a:r>
            <a:endParaRPr lang="ru-RU" dirty="0"/>
          </a:p>
        </p:txBody>
      </p:sp>
      <p:sp>
        <p:nvSpPr>
          <p:cNvPr id="7" name="Заголовок 6"/>
          <p:cNvSpPr>
            <a:spLocks noGrp="1"/>
          </p:cNvSpPr>
          <p:nvPr>
            <p:ph type="title" hasCustomPrompt="1"/>
          </p:nvPr>
        </p:nvSpPr>
        <p:spPr>
          <a:xfrm>
            <a:off x="457200" y="2348880"/>
            <a:ext cx="8229600" cy="1143000"/>
          </a:xfrm>
        </p:spPr>
        <p:txBody>
          <a:bodyPr/>
          <a:lstStyle>
            <a:lvl1pPr>
              <a:defRPr b="1" cap="all" baseline="0">
                <a:solidFill>
                  <a:schemeClr val="bg1"/>
                </a:solidFill>
              </a:defRPr>
            </a:lvl1pPr>
          </a:lstStyle>
          <a:p>
            <a:r>
              <a:rPr lang="en-US" dirty="0"/>
              <a:t>Title</a:t>
            </a:r>
            <a:endParaRPr lang="ru-RU" dirty="0"/>
          </a:p>
        </p:txBody>
      </p:sp>
    </p:spTree>
    <p:extLst>
      <p:ext uri="{BB962C8B-B14F-4D97-AF65-F5344CB8AC3E}">
        <p14:creationId xmlns:p14="http://schemas.microsoft.com/office/powerpoint/2010/main" val="308184131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Рабочий слайд">
    <p:spTree>
      <p:nvGrpSpPr>
        <p:cNvPr id="1" name=""/>
        <p:cNvGrpSpPr/>
        <p:nvPr/>
      </p:nvGrpSpPr>
      <p:grpSpPr>
        <a:xfrm>
          <a:off x="0" y="0"/>
          <a:ext cx="0" cy="0"/>
          <a:chOff x="0" y="0"/>
          <a:chExt cx="0" cy="0"/>
        </a:xfrm>
      </p:grpSpPr>
      <p:sp>
        <p:nvSpPr>
          <p:cNvPr id="7" name="Прямоугольник 6"/>
          <p:cNvSpPr/>
          <p:nvPr/>
        </p:nvSpPr>
        <p:spPr>
          <a:xfrm>
            <a:off x="179512" y="404664"/>
            <a:ext cx="4752528" cy="576064"/>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2" name="Заголовок 1"/>
          <p:cNvSpPr>
            <a:spLocks noGrp="1"/>
          </p:cNvSpPr>
          <p:nvPr>
            <p:ph type="title" hasCustomPrompt="1"/>
          </p:nvPr>
        </p:nvSpPr>
        <p:spPr>
          <a:xfrm>
            <a:off x="179513" y="404664"/>
            <a:ext cx="4680520" cy="576064"/>
          </a:xfrm>
        </p:spPr>
        <p:txBody>
          <a:bodyPr>
            <a:normAutofit/>
          </a:bodyPr>
          <a:lstStyle>
            <a:lvl1pPr algn="l">
              <a:defRPr sz="2700">
                <a:solidFill>
                  <a:schemeClr val="bg1"/>
                </a:solidFill>
              </a:defRPr>
            </a:lvl1pPr>
          </a:lstStyle>
          <a:p>
            <a:r>
              <a:rPr lang="en-US" dirty="0"/>
              <a:t>Text</a:t>
            </a:r>
            <a:endParaRPr lang="ru-RU" dirty="0"/>
          </a:p>
        </p:txBody>
      </p:sp>
      <p:sp>
        <p:nvSpPr>
          <p:cNvPr id="3" name="Объект 2"/>
          <p:cNvSpPr>
            <a:spLocks noGrp="1"/>
          </p:cNvSpPr>
          <p:nvPr>
            <p:ph idx="1" hasCustomPrompt="1"/>
          </p:nvPr>
        </p:nvSpPr>
        <p:spPr>
          <a:xfrm>
            <a:off x="179512" y="1268760"/>
            <a:ext cx="8712968" cy="532656"/>
          </a:xfrm>
        </p:spPr>
        <p:txBody>
          <a:bodyPr/>
          <a:lstStyle>
            <a:lvl1pPr marL="0" indent="0" algn="ctr">
              <a:buNone/>
              <a:defRPr>
                <a:solidFill>
                  <a:schemeClr val="accent2">
                    <a:lumMod val="75000"/>
                  </a:schemeClr>
                </a:solidFill>
              </a:defRPr>
            </a:lvl1pPr>
            <a:lvl2pPr algn="ctr">
              <a:defRPr/>
            </a:lvl2pPr>
            <a:lvl3pPr algn="ctr">
              <a:defRPr/>
            </a:lvl3pPr>
            <a:lvl4pPr algn="ctr">
              <a:defRPr/>
            </a:lvl4pPr>
            <a:lvl5pPr algn="ctr">
              <a:defRPr/>
            </a:lvl5pPr>
          </a:lstStyle>
          <a:p>
            <a:pPr lvl="0"/>
            <a:r>
              <a:rPr lang="en-US" dirty="0"/>
              <a:t>Text</a:t>
            </a:r>
            <a:endParaRPr lang="ru-RU" dirty="0"/>
          </a:p>
        </p:txBody>
      </p:sp>
    </p:spTree>
    <p:extLst>
      <p:ext uri="{BB962C8B-B14F-4D97-AF65-F5344CB8AC3E}">
        <p14:creationId xmlns:p14="http://schemas.microsoft.com/office/powerpoint/2010/main" val="113588972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Рабочий слайд с фотографией">
    <p:spTree>
      <p:nvGrpSpPr>
        <p:cNvPr id="1" name=""/>
        <p:cNvGrpSpPr/>
        <p:nvPr/>
      </p:nvGrpSpPr>
      <p:grpSpPr>
        <a:xfrm>
          <a:off x="0" y="0"/>
          <a:ext cx="0" cy="0"/>
          <a:chOff x="0" y="0"/>
          <a:chExt cx="0" cy="0"/>
        </a:xfrm>
      </p:grpSpPr>
      <p:sp>
        <p:nvSpPr>
          <p:cNvPr id="7" name="Прямоугольник 6"/>
          <p:cNvSpPr/>
          <p:nvPr/>
        </p:nvSpPr>
        <p:spPr>
          <a:xfrm>
            <a:off x="179512" y="404664"/>
            <a:ext cx="4752528" cy="576064"/>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2" name="Заголовок 1"/>
          <p:cNvSpPr>
            <a:spLocks noGrp="1"/>
          </p:cNvSpPr>
          <p:nvPr>
            <p:ph type="title" hasCustomPrompt="1"/>
          </p:nvPr>
        </p:nvSpPr>
        <p:spPr>
          <a:xfrm>
            <a:off x="179513" y="404664"/>
            <a:ext cx="4680520" cy="576064"/>
          </a:xfrm>
        </p:spPr>
        <p:txBody>
          <a:bodyPr>
            <a:normAutofit/>
          </a:bodyPr>
          <a:lstStyle>
            <a:lvl1pPr algn="l">
              <a:defRPr sz="2700">
                <a:solidFill>
                  <a:schemeClr val="bg1"/>
                </a:solidFill>
              </a:defRPr>
            </a:lvl1pPr>
          </a:lstStyle>
          <a:p>
            <a:r>
              <a:rPr lang="en-US" dirty="0"/>
              <a:t>Text</a:t>
            </a:r>
            <a:endParaRPr lang="ru-RU" dirty="0"/>
          </a:p>
        </p:txBody>
      </p:sp>
      <p:sp>
        <p:nvSpPr>
          <p:cNvPr id="3" name="Объект 2"/>
          <p:cNvSpPr>
            <a:spLocks noGrp="1"/>
          </p:cNvSpPr>
          <p:nvPr>
            <p:ph idx="1" hasCustomPrompt="1"/>
          </p:nvPr>
        </p:nvSpPr>
        <p:spPr>
          <a:xfrm>
            <a:off x="3491880" y="1268760"/>
            <a:ext cx="5400600" cy="964704"/>
          </a:xfrm>
        </p:spPr>
        <p:txBody>
          <a:bodyPr/>
          <a:lstStyle>
            <a:lvl1pPr marL="0" indent="0" algn="l">
              <a:buNone/>
              <a:defRPr b="1">
                <a:solidFill>
                  <a:schemeClr val="bg1">
                    <a:lumMod val="50000"/>
                  </a:schemeClr>
                </a:solidFill>
              </a:defRPr>
            </a:lvl1pPr>
            <a:lvl2pPr algn="ctr">
              <a:defRPr/>
            </a:lvl2pPr>
            <a:lvl3pPr algn="ctr">
              <a:defRPr/>
            </a:lvl3pPr>
            <a:lvl4pPr algn="ctr">
              <a:defRPr/>
            </a:lvl4pPr>
            <a:lvl5pPr algn="ctr">
              <a:defRPr/>
            </a:lvl5pPr>
          </a:lstStyle>
          <a:p>
            <a:pPr lvl="0"/>
            <a:r>
              <a:rPr lang="en-US" dirty="0"/>
              <a:t>Text</a:t>
            </a:r>
            <a:endParaRPr lang="ru-RU" dirty="0"/>
          </a:p>
        </p:txBody>
      </p:sp>
      <p:sp>
        <p:nvSpPr>
          <p:cNvPr id="5" name="Текст 4"/>
          <p:cNvSpPr>
            <a:spLocks noGrp="1"/>
          </p:cNvSpPr>
          <p:nvPr>
            <p:ph type="body" sz="quarter" idx="10"/>
          </p:nvPr>
        </p:nvSpPr>
        <p:spPr>
          <a:xfrm>
            <a:off x="3492500" y="2305397"/>
            <a:ext cx="5400675" cy="3816350"/>
          </a:xfrm>
        </p:spPr>
        <p:txBody>
          <a:bodyPr>
            <a:normAutofit/>
          </a:bodyPr>
          <a:lstStyle>
            <a:lvl1pPr marL="0" indent="0">
              <a:buNone/>
              <a:defRPr sz="2100">
                <a:solidFill>
                  <a:schemeClr val="bg1">
                    <a:lumMod val="50000"/>
                  </a:schemeClr>
                </a:solidFill>
              </a:defRPr>
            </a:lvl1pPr>
            <a:lvl2pPr marL="342900" indent="0">
              <a:buNone/>
              <a:defRPr sz="1800">
                <a:solidFill>
                  <a:schemeClr val="bg1">
                    <a:lumMod val="50000"/>
                  </a:schemeClr>
                </a:solidFill>
              </a:defRPr>
            </a:lvl2pPr>
            <a:lvl3pPr marL="685800" indent="0">
              <a:buNone/>
              <a:defRPr sz="1500">
                <a:solidFill>
                  <a:schemeClr val="bg1">
                    <a:lumMod val="50000"/>
                  </a:schemeClr>
                </a:solidFill>
              </a:defRPr>
            </a:lvl3pPr>
            <a:lvl4pPr marL="1028700" indent="0">
              <a:buNone/>
              <a:defRPr sz="1350">
                <a:solidFill>
                  <a:schemeClr val="bg1">
                    <a:lumMod val="50000"/>
                  </a:schemeClr>
                </a:solidFill>
              </a:defRPr>
            </a:lvl4pPr>
            <a:lvl5pPr marL="1371600" indent="0">
              <a:buNone/>
              <a:defRPr sz="1350">
                <a:solidFill>
                  <a:schemeClr val="bg1">
                    <a:lumMod val="50000"/>
                  </a:schemeClr>
                </a:solidFill>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RU" dirty="0"/>
          </a:p>
        </p:txBody>
      </p:sp>
      <p:sp>
        <p:nvSpPr>
          <p:cNvPr id="8" name="Рисунок 7"/>
          <p:cNvSpPr>
            <a:spLocks noGrp="1"/>
          </p:cNvSpPr>
          <p:nvPr>
            <p:ph type="pic" sz="quarter" idx="11" hasCustomPrompt="1"/>
          </p:nvPr>
        </p:nvSpPr>
        <p:spPr>
          <a:xfrm>
            <a:off x="184870" y="1268760"/>
            <a:ext cx="3168650" cy="3168650"/>
          </a:xfrm>
          <a:solidFill>
            <a:schemeClr val="bg1">
              <a:lumMod val="65000"/>
            </a:schemeClr>
          </a:solidFill>
        </p:spPr>
        <p:txBody>
          <a:bodyPr anchor="ctr"/>
          <a:lstStyle>
            <a:lvl1pPr marL="0" indent="0" algn="ctr">
              <a:buNone/>
              <a:defRPr>
                <a:solidFill>
                  <a:schemeClr val="bg1"/>
                </a:solidFill>
              </a:defRPr>
            </a:lvl1pPr>
          </a:lstStyle>
          <a:p>
            <a:r>
              <a:rPr lang="en-US" dirty="0" err="1"/>
              <a:t>foto</a:t>
            </a:r>
            <a:endParaRPr lang="ru-RU" dirty="0"/>
          </a:p>
        </p:txBody>
      </p:sp>
    </p:spTree>
    <p:extLst>
      <p:ext uri="{BB962C8B-B14F-4D97-AF65-F5344CB8AC3E}">
        <p14:creationId xmlns:p14="http://schemas.microsoft.com/office/powerpoint/2010/main" val="370167063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1_Рабочий слайд">
    <p:spTree>
      <p:nvGrpSpPr>
        <p:cNvPr id="1" name=""/>
        <p:cNvGrpSpPr/>
        <p:nvPr/>
      </p:nvGrpSpPr>
      <p:grpSpPr>
        <a:xfrm>
          <a:off x="0" y="0"/>
          <a:ext cx="0" cy="0"/>
          <a:chOff x="0" y="0"/>
          <a:chExt cx="0" cy="0"/>
        </a:xfrm>
      </p:grpSpPr>
      <p:sp>
        <p:nvSpPr>
          <p:cNvPr id="7" name="Прямоугольник 6"/>
          <p:cNvSpPr/>
          <p:nvPr/>
        </p:nvSpPr>
        <p:spPr>
          <a:xfrm>
            <a:off x="179512" y="404664"/>
            <a:ext cx="4752528" cy="576064"/>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2" name="Заголовок 1"/>
          <p:cNvSpPr>
            <a:spLocks noGrp="1"/>
          </p:cNvSpPr>
          <p:nvPr>
            <p:ph type="title" hasCustomPrompt="1"/>
          </p:nvPr>
        </p:nvSpPr>
        <p:spPr>
          <a:xfrm>
            <a:off x="179513" y="404664"/>
            <a:ext cx="4680520" cy="576064"/>
          </a:xfrm>
        </p:spPr>
        <p:txBody>
          <a:bodyPr>
            <a:normAutofit/>
          </a:bodyPr>
          <a:lstStyle>
            <a:lvl1pPr algn="l">
              <a:defRPr sz="2700">
                <a:solidFill>
                  <a:schemeClr val="bg1"/>
                </a:solidFill>
              </a:defRPr>
            </a:lvl1pPr>
          </a:lstStyle>
          <a:p>
            <a:r>
              <a:rPr lang="en-US" dirty="0"/>
              <a:t>Text</a:t>
            </a:r>
            <a:endParaRPr lang="ru-RU" dirty="0"/>
          </a:p>
        </p:txBody>
      </p:sp>
      <p:sp>
        <p:nvSpPr>
          <p:cNvPr id="3" name="Объект 2"/>
          <p:cNvSpPr>
            <a:spLocks noGrp="1"/>
          </p:cNvSpPr>
          <p:nvPr>
            <p:ph idx="1" hasCustomPrompt="1"/>
          </p:nvPr>
        </p:nvSpPr>
        <p:spPr>
          <a:xfrm>
            <a:off x="179512" y="1196752"/>
            <a:ext cx="8712968" cy="532656"/>
          </a:xfrm>
        </p:spPr>
        <p:txBody>
          <a:bodyPr>
            <a:noAutofit/>
          </a:bodyPr>
          <a:lstStyle>
            <a:lvl1pPr marL="0" indent="0" algn="l">
              <a:buNone/>
              <a:defRPr sz="1800" b="1">
                <a:solidFill>
                  <a:schemeClr val="bg1">
                    <a:lumMod val="50000"/>
                  </a:schemeClr>
                </a:solidFill>
              </a:defRPr>
            </a:lvl1pPr>
            <a:lvl2pPr algn="ctr">
              <a:defRPr/>
            </a:lvl2pPr>
            <a:lvl3pPr algn="ctr">
              <a:defRPr/>
            </a:lvl3pPr>
            <a:lvl4pPr algn="ctr">
              <a:defRPr/>
            </a:lvl4pPr>
            <a:lvl5pPr algn="ctr">
              <a:defRPr/>
            </a:lvl5pPr>
          </a:lstStyle>
          <a:p>
            <a:pPr lvl="0"/>
            <a:r>
              <a:rPr lang="en-US" dirty="0"/>
              <a:t>Text</a:t>
            </a:r>
            <a:endParaRPr lang="ru-RU" dirty="0"/>
          </a:p>
        </p:txBody>
      </p:sp>
      <p:sp>
        <p:nvSpPr>
          <p:cNvPr id="5" name="Текст 4"/>
          <p:cNvSpPr>
            <a:spLocks noGrp="1"/>
          </p:cNvSpPr>
          <p:nvPr>
            <p:ph type="body" sz="quarter" idx="10"/>
          </p:nvPr>
        </p:nvSpPr>
        <p:spPr>
          <a:xfrm>
            <a:off x="179389" y="1801589"/>
            <a:ext cx="8713787" cy="4248150"/>
          </a:xfrm>
        </p:spPr>
        <p:txBody>
          <a:bodyPr>
            <a:normAutofit/>
          </a:bodyPr>
          <a:lstStyle>
            <a:lvl1pPr marL="0" indent="0">
              <a:buNone/>
              <a:defRPr sz="1800">
                <a:solidFill>
                  <a:schemeClr val="bg1">
                    <a:lumMod val="50000"/>
                  </a:schemeClr>
                </a:solidFill>
              </a:defRPr>
            </a:lvl1pPr>
            <a:lvl2pPr marL="342900" indent="0">
              <a:buNone/>
              <a:defRPr sz="1500">
                <a:solidFill>
                  <a:schemeClr val="bg1">
                    <a:lumMod val="50000"/>
                  </a:schemeClr>
                </a:solidFill>
              </a:defRPr>
            </a:lvl2pPr>
            <a:lvl3pPr marL="685800" indent="0">
              <a:buNone/>
              <a:defRPr sz="1350">
                <a:solidFill>
                  <a:schemeClr val="bg1">
                    <a:lumMod val="50000"/>
                  </a:schemeClr>
                </a:solidFill>
              </a:defRPr>
            </a:lvl3pPr>
            <a:lvl4pPr marL="1028700" indent="0">
              <a:buNone/>
              <a:defRPr sz="1200">
                <a:solidFill>
                  <a:schemeClr val="bg1">
                    <a:lumMod val="50000"/>
                  </a:schemeClr>
                </a:solidFill>
              </a:defRPr>
            </a:lvl4pPr>
            <a:lvl5pPr marL="1371600" indent="0">
              <a:buNone/>
              <a:defRPr sz="1200">
                <a:solidFill>
                  <a:schemeClr val="bg1">
                    <a:lumMod val="50000"/>
                  </a:schemeClr>
                </a:solidFill>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RU" dirty="0"/>
          </a:p>
        </p:txBody>
      </p:sp>
    </p:spTree>
    <p:extLst>
      <p:ext uri="{BB962C8B-B14F-4D97-AF65-F5344CB8AC3E}">
        <p14:creationId xmlns:p14="http://schemas.microsoft.com/office/powerpoint/2010/main" val="241773633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2_Рабочий слайд">
    <p:spTree>
      <p:nvGrpSpPr>
        <p:cNvPr id="1" name=""/>
        <p:cNvGrpSpPr/>
        <p:nvPr/>
      </p:nvGrpSpPr>
      <p:grpSpPr>
        <a:xfrm>
          <a:off x="0" y="0"/>
          <a:ext cx="0" cy="0"/>
          <a:chOff x="0" y="0"/>
          <a:chExt cx="0" cy="0"/>
        </a:xfrm>
      </p:grpSpPr>
      <p:sp>
        <p:nvSpPr>
          <p:cNvPr id="7" name="Прямоугольник 6"/>
          <p:cNvSpPr/>
          <p:nvPr/>
        </p:nvSpPr>
        <p:spPr>
          <a:xfrm>
            <a:off x="179512" y="404664"/>
            <a:ext cx="4752528" cy="576064"/>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2" name="Заголовок 1"/>
          <p:cNvSpPr>
            <a:spLocks noGrp="1"/>
          </p:cNvSpPr>
          <p:nvPr>
            <p:ph type="title" hasCustomPrompt="1"/>
          </p:nvPr>
        </p:nvSpPr>
        <p:spPr>
          <a:xfrm>
            <a:off x="179513" y="404664"/>
            <a:ext cx="4680520" cy="576064"/>
          </a:xfrm>
        </p:spPr>
        <p:txBody>
          <a:bodyPr>
            <a:normAutofit/>
          </a:bodyPr>
          <a:lstStyle>
            <a:lvl1pPr algn="l">
              <a:defRPr sz="2700">
                <a:solidFill>
                  <a:schemeClr val="bg1"/>
                </a:solidFill>
              </a:defRPr>
            </a:lvl1pPr>
          </a:lstStyle>
          <a:p>
            <a:r>
              <a:rPr lang="en-US" dirty="0"/>
              <a:t>Text</a:t>
            </a:r>
            <a:endParaRPr lang="ru-RU" dirty="0"/>
          </a:p>
        </p:txBody>
      </p:sp>
      <p:sp>
        <p:nvSpPr>
          <p:cNvPr id="6" name="Рисунок 5"/>
          <p:cNvSpPr>
            <a:spLocks noGrp="1"/>
          </p:cNvSpPr>
          <p:nvPr>
            <p:ph type="pic" sz="quarter" idx="10" hasCustomPrompt="1"/>
          </p:nvPr>
        </p:nvSpPr>
        <p:spPr>
          <a:xfrm>
            <a:off x="179389" y="1125540"/>
            <a:ext cx="8785225" cy="5399087"/>
          </a:xfrm>
          <a:solidFill>
            <a:schemeClr val="bg1">
              <a:lumMod val="65000"/>
            </a:schemeClr>
          </a:solidFill>
        </p:spPr>
        <p:txBody>
          <a:bodyPr anchor="ctr"/>
          <a:lstStyle>
            <a:lvl1pPr marL="0" indent="0" algn="ctr">
              <a:buNone/>
              <a:defRPr>
                <a:solidFill>
                  <a:schemeClr val="bg1"/>
                </a:solidFill>
              </a:defRPr>
            </a:lvl1pPr>
          </a:lstStyle>
          <a:p>
            <a:r>
              <a:rPr lang="en-US" dirty="0" err="1"/>
              <a:t>foto</a:t>
            </a:r>
            <a:endParaRPr lang="ru-RU" dirty="0"/>
          </a:p>
        </p:txBody>
      </p:sp>
    </p:spTree>
    <p:extLst>
      <p:ext uri="{BB962C8B-B14F-4D97-AF65-F5344CB8AC3E}">
        <p14:creationId xmlns:p14="http://schemas.microsoft.com/office/powerpoint/2010/main" val="218809235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3_Рабочий слайд">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4860033" y="5517234"/>
            <a:ext cx="3816424" cy="507831"/>
          </a:xfrm>
          <a:prstGeom prst="rect">
            <a:avLst/>
          </a:prstGeom>
          <a:noFill/>
        </p:spPr>
        <p:txBody>
          <a:bodyPr wrap="square" rtlCol="0">
            <a:spAutoFit/>
          </a:bodyPr>
          <a:lstStyle/>
          <a:p>
            <a:pPr algn="r"/>
            <a:r>
              <a:rPr lang="en-US" sz="1350" dirty="0">
                <a:solidFill>
                  <a:schemeClr val="bg1"/>
                </a:solidFill>
              </a:rPr>
              <a:t>St Petersburg University</a:t>
            </a:r>
          </a:p>
          <a:p>
            <a:pPr algn="r"/>
            <a:r>
              <a:rPr lang="en-US" sz="1350" b="1" dirty="0">
                <a:solidFill>
                  <a:schemeClr val="bg1"/>
                </a:solidFill>
              </a:rPr>
              <a:t>spbu.ru</a:t>
            </a:r>
            <a:endParaRPr lang="ru-RU" sz="1350" b="1" dirty="0">
              <a:solidFill>
                <a:schemeClr val="bg1"/>
              </a:solidFill>
            </a:endParaRPr>
          </a:p>
        </p:txBody>
      </p:sp>
    </p:spTree>
    <p:extLst>
      <p:ext uri="{BB962C8B-B14F-4D97-AF65-F5344CB8AC3E}">
        <p14:creationId xmlns:p14="http://schemas.microsoft.com/office/powerpoint/2010/main" val="289117439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0D16993B-2231-4D5B-BB3B-6F4657FF3923}"/>
              </a:ext>
            </a:extLst>
          </p:cNvPr>
          <p:cNvSpPr>
            <a:spLocks noGrp="1"/>
          </p:cNvSpPr>
          <p:nvPr>
            <p:ph type="ctrTitle"/>
          </p:nvPr>
        </p:nvSpPr>
        <p:spPr>
          <a:xfrm>
            <a:off x="1143000" y="1122363"/>
            <a:ext cx="6858000" cy="2387600"/>
          </a:xfrm>
        </p:spPr>
        <p:txBody>
          <a:bodyPr anchor="b"/>
          <a:lstStyle>
            <a:lvl1pPr algn="ctr">
              <a:defRPr sz="4500"/>
            </a:lvl1pPr>
          </a:lstStyle>
          <a:p>
            <a:r>
              <a:rPr lang="ru-RU"/>
              <a:t>Образец заголовка</a:t>
            </a:r>
          </a:p>
        </p:txBody>
      </p:sp>
      <p:sp>
        <p:nvSpPr>
          <p:cNvPr id="3" name="Подзаголовок 2">
            <a:extLst>
              <a:ext uri="{FF2B5EF4-FFF2-40B4-BE49-F238E27FC236}">
                <a16:creationId xmlns:a16="http://schemas.microsoft.com/office/drawing/2014/main" xmlns="" id="{FBA1D76C-A3B0-4888-B559-79B1E48B5E4D}"/>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Образец подзаголовка</a:t>
            </a:r>
          </a:p>
        </p:txBody>
      </p:sp>
      <p:sp>
        <p:nvSpPr>
          <p:cNvPr id="4" name="Дата 3">
            <a:extLst>
              <a:ext uri="{FF2B5EF4-FFF2-40B4-BE49-F238E27FC236}">
                <a16:creationId xmlns:a16="http://schemas.microsoft.com/office/drawing/2014/main" xmlns="" id="{C6A900D1-5C3C-4173-871E-15104962FB81}"/>
              </a:ext>
            </a:extLst>
          </p:cNvPr>
          <p:cNvSpPr>
            <a:spLocks noGrp="1"/>
          </p:cNvSpPr>
          <p:nvPr>
            <p:ph type="dt" sz="half" idx="10"/>
          </p:nvPr>
        </p:nvSpPr>
        <p:spPr/>
        <p:txBody>
          <a:bodyPr/>
          <a:lstStyle/>
          <a:p>
            <a:endParaRPr lang="ru-RU"/>
          </a:p>
        </p:txBody>
      </p:sp>
      <p:sp>
        <p:nvSpPr>
          <p:cNvPr id="5" name="Нижний колонтитул 4">
            <a:extLst>
              <a:ext uri="{FF2B5EF4-FFF2-40B4-BE49-F238E27FC236}">
                <a16:creationId xmlns:a16="http://schemas.microsoft.com/office/drawing/2014/main" xmlns="" id="{378DF6A2-3DEE-4560-A0B5-C8A99A6075EB}"/>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FA0451AA-54D8-4092-BD91-6484A8CBF467}"/>
              </a:ext>
            </a:extLst>
          </p:cNvPr>
          <p:cNvSpPr>
            <a:spLocks noGrp="1"/>
          </p:cNvSpPr>
          <p:nvPr>
            <p:ph type="sldNum" sz="quarter" idx="12"/>
          </p:nvPr>
        </p:nvSpPr>
        <p:spPr/>
        <p:txBody>
          <a:bodyPr/>
          <a:lstStyle/>
          <a:p>
            <a:fld id="{EFD07CED-4EEE-457B-92CE-9739E46528B7}" type="slidenum">
              <a:rPr lang="ru-RU" smtClean="0"/>
              <a:t>‹#›</a:t>
            </a:fld>
            <a:endParaRPr lang="ru-RU"/>
          </a:p>
        </p:txBody>
      </p:sp>
    </p:spTree>
    <p:extLst>
      <p:ext uri="{BB962C8B-B14F-4D97-AF65-F5344CB8AC3E}">
        <p14:creationId xmlns:p14="http://schemas.microsoft.com/office/powerpoint/2010/main" val="350877547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2E4DDB4E-FE74-4B94-B87A-521F5190BBF4}"/>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xmlns="" id="{16C61A5E-24CA-4279-AC23-B811967ECE36}"/>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9EEDA17B-3653-4BE4-8CF2-9D6DC8F886E1}"/>
              </a:ext>
            </a:extLst>
          </p:cNvPr>
          <p:cNvSpPr>
            <a:spLocks noGrp="1"/>
          </p:cNvSpPr>
          <p:nvPr>
            <p:ph type="dt" sz="half" idx="10"/>
          </p:nvPr>
        </p:nvSpPr>
        <p:spPr/>
        <p:txBody>
          <a:bodyPr/>
          <a:lstStyle/>
          <a:p>
            <a:endParaRPr lang="ru-RU"/>
          </a:p>
        </p:txBody>
      </p:sp>
      <p:sp>
        <p:nvSpPr>
          <p:cNvPr id="5" name="Нижний колонтитул 4">
            <a:extLst>
              <a:ext uri="{FF2B5EF4-FFF2-40B4-BE49-F238E27FC236}">
                <a16:creationId xmlns:a16="http://schemas.microsoft.com/office/drawing/2014/main" xmlns="" id="{0026A2D6-1E6A-4681-BA3F-8D303B9DDB01}"/>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52F1CF0D-8262-40FF-920E-19FE04E1D034}"/>
              </a:ext>
            </a:extLst>
          </p:cNvPr>
          <p:cNvSpPr>
            <a:spLocks noGrp="1"/>
          </p:cNvSpPr>
          <p:nvPr>
            <p:ph type="sldNum" sz="quarter" idx="12"/>
          </p:nvPr>
        </p:nvSpPr>
        <p:spPr/>
        <p:txBody>
          <a:bodyPr/>
          <a:lstStyle/>
          <a:p>
            <a:fld id="{EFD07CED-4EEE-457B-92CE-9739E46528B7}" type="slidenum">
              <a:rPr lang="ru-RU" smtClean="0"/>
              <a:t>‹#›</a:t>
            </a:fld>
            <a:endParaRPr lang="ru-RU"/>
          </a:p>
        </p:txBody>
      </p:sp>
    </p:spTree>
    <p:extLst>
      <p:ext uri="{BB962C8B-B14F-4D97-AF65-F5344CB8AC3E}">
        <p14:creationId xmlns:p14="http://schemas.microsoft.com/office/powerpoint/2010/main" val="324298917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4E32E9F8-780B-4109-A1D2-1C92C945086D}"/>
              </a:ext>
            </a:extLst>
          </p:cNvPr>
          <p:cNvSpPr>
            <a:spLocks noGrp="1"/>
          </p:cNvSpPr>
          <p:nvPr>
            <p:ph type="title"/>
          </p:nvPr>
        </p:nvSpPr>
        <p:spPr>
          <a:xfrm>
            <a:off x="623888" y="1709739"/>
            <a:ext cx="7886700" cy="2852737"/>
          </a:xfrm>
        </p:spPr>
        <p:txBody>
          <a:bodyPr anchor="b"/>
          <a:lstStyle>
            <a:lvl1pPr>
              <a:defRPr sz="4500"/>
            </a:lvl1pPr>
          </a:lstStyle>
          <a:p>
            <a:r>
              <a:rPr lang="ru-RU"/>
              <a:t>Образец заголовка</a:t>
            </a:r>
          </a:p>
        </p:txBody>
      </p:sp>
      <p:sp>
        <p:nvSpPr>
          <p:cNvPr id="3" name="Текст 2">
            <a:extLst>
              <a:ext uri="{FF2B5EF4-FFF2-40B4-BE49-F238E27FC236}">
                <a16:creationId xmlns:a16="http://schemas.microsoft.com/office/drawing/2014/main" xmlns="" id="{2B1DFBEA-C023-475B-AEF2-345B18CA8305}"/>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xmlns="" id="{F102C3D0-25E8-4545-8EF1-3DE3A5A89C21}"/>
              </a:ext>
            </a:extLst>
          </p:cNvPr>
          <p:cNvSpPr>
            <a:spLocks noGrp="1"/>
          </p:cNvSpPr>
          <p:nvPr>
            <p:ph type="dt" sz="half" idx="10"/>
          </p:nvPr>
        </p:nvSpPr>
        <p:spPr/>
        <p:txBody>
          <a:bodyPr/>
          <a:lstStyle/>
          <a:p>
            <a:endParaRPr lang="ru-RU"/>
          </a:p>
        </p:txBody>
      </p:sp>
      <p:sp>
        <p:nvSpPr>
          <p:cNvPr id="5" name="Нижний колонтитул 4">
            <a:extLst>
              <a:ext uri="{FF2B5EF4-FFF2-40B4-BE49-F238E27FC236}">
                <a16:creationId xmlns:a16="http://schemas.microsoft.com/office/drawing/2014/main" xmlns="" id="{5C722483-16D2-4EB6-A4AD-86B443E043EA}"/>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ABCE66B4-85B0-451D-8521-CE732BBE0CCA}"/>
              </a:ext>
            </a:extLst>
          </p:cNvPr>
          <p:cNvSpPr>
            <a:spLocks noGrp="1"/>
          </p:cNvSpPr>
          <p:nvPr>
            <p:ph type="sldNum" sz="quarter" idx="12"/>
          </p:nvPr>
        </p:nvSpPr>
        <p:spPr/>
        <p:txBody>
          <a:bodyPr/>
          <a:lstStyle/>
          <a:p>
            <a:fld id="{EFD07CED-4EEE-457B-92CE-9739E46528B7}" type="slidenum">
              <a:rPr lang="ru-RU" smtClean="0"/>
              <a:t>‹#›</a:t>
            </a:fld>
            <a:endParaRPr lang="ru-RU"/>
          </a:p>
        </p:txBody>
      </p:sp>
    </p:spTree>
    <p:extLst>
      <p:ext uri="{BB962C8B-B14F-4D97-AF65-F5344CB8AC3E}">
        <p14:creationId xmlns:p14="http://schemas.microsoft.com/office/powerpoint/2010/main" val="208047119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5F72075-9555-4A4F-9824-394E0C8F3FFA}"/>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xmlns="" id="{A84F5A74-5330-4723-B750-22C1F61840A1}"/>
              </a:ext>
            </a:extLst>
          </p:cNvPr>
          <p:cNvSpPr>
            <a:spLocks noGrp="1"/>
          </p:cNvSpPr>
          <p:nvPr>
            <p:ph sz="half" idx="1"/>
          </p:nvPr>
        </p:nvSpPr>
        <p:spPr>
          <a:xfrm>
            <a:off x="6286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xmlns="" id="{D46FB810-ABCB-4A69-AD73-58EB3A6ECD46}"/>
              </a:ext>
            </a:extLst>
          </p:cNvPr>
          <p:cNvSpPr>
            <a:spLocks noGrp="1"/>
          </p:cNvSpPr>
          <p:nvPr>
            <p:ph sz="half" idx="2"/>
          </p:nvPr>
        </p:nvSpPr>
        <p:spPr>
          <a:xfrm>
            <a:off x="46291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xmlns="" id="{57246A78-FC6F-429D-9059-8A6FF022DFBC}"/>
              </a:ext>
            </a:extLst>
          </p:cNvPr>
          <p:cNvSpPr>
            <a:spLocks noGrp="1"/>
          </p:cNvSpPr>
          <p:nvPr>
            <p:ph type="dt" sz="half" idx="10"/>
          </p:nvPr>
        </p:nvSpPr>
        <p:spPr/>
        <p:txBody>
          <a:bodyPr/>
          <a:lstStyle/>
          <a:p>
            <a:endParaRPr lang="ru-RU"/>
          </a:p>
        </p:txBody>
      </p:sp>
      <p:sp>
        <p:nvSpPr>
          <p:cNvPr id="6" name="Нижний колонтитул 5">
            <a:extLst>
              <a:ext uri="{FF2B5EF4-FFF2-40B4-BE49-F238E27FC236}">
                <a16:creationId xmlns:a16="http://schemas.microsoft.com/office/drawing/2014/main" xmlns="" id="{1034711B-BB55-420A-A327-4D8396184BEB}"/>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4627B01D-AB3F-48FB-B42E-FB6A30F0EF5F}"/>
              </a:ext>
            </a:extLst>
          </p:cNvPr>
          <p:cNvSpPr>
            <a:spLocks noGrp="1"/>
          </p:cNvSpPr>
          <p:nvPr>
            <p:ph type="sldNum" sz="quarter" idx="12"/>
          </p:nvPr>
        </p:nvSpPr>
        <p:spPr/>
        <p:txBody>
          <a:bodyPr/>
          <a:lstStyle/>
          <a:p>
            <a:fld id="{EFD07CED-4EEE-457B-92CE-9739E46528B7}" type="slidenum">
              <a:rPr lang="ru-RU" smtClean="0"/>
              <a:t>‹#›</a:t>
            </a:fld>
            <a:endParaRPr lang="ru-RU"/>
          </a:p>
        </p:txBody>
      </p:sp>
    </p:spTree>
    <p:extLst>
      <p:ext uri="{BB962C8B-B14F-4D97-AF65-F5344CB8AC3E}">
        <p14:creationId xmlns:p14="http://schemas.microsoft.com/office/powerpoint/2010/main" val="13859875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33A938A4-BF44-4B35-BBBB-98B051BFE58F}"/>
              </a:ext>
            </a:extLst>
          </p:cNvPr>
          <p:cNvSpPr>
            <a:spLocks noGrp="1"/>
          </p:cNvSpPr>
          <p:nvPr>
            <p:ph type="title"/>
          </p:nvPr>
        </p:nvSpPr>
        <p:spPr>
          <a:xfrm>
            <a:off x="629841" y="365126"/>
            <a:ext cx="78867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xmlns="" id="{E29D5042-530B-44F4-AFF6-BD294E7B37D6}"/>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a:t>Образец текста</a:t>
            </a:r>
          </a:p>
        </p:txBody>
      </p:sp>
      <p:sp>
        <p:nvSpPr>
          <p:cNvPr id="4" name="Объект 3">
            <a:extLst>
              <a:ext uri="{FF2B5EF4-FFF2-40B4-BE49-F238E27FC236}">
                <a16:creationId xmlns:a16="http://schemas.microsoft.com/office/drawing/2014/main" xmlns="" id="{F15534D9-C5C0-42AC-9C07-733720CD98AB}"/>
              </a:ext>
            </a:extLst>
          </p:cNvPr>
          <p:cNvSpPr>
            <a:spLocks noGrp="1"/>
          </p:cNvSpPr>
          <p:nvPr>
            <p:ph sz="half" idx="2"/>
          </p:nvPr>
        </p:nvSpPr>
        <p:spPr>
          <a:xfrm>
            <a:off x="629842" y="2505075"/>
            <a:ext cx="3868340"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xmlns="" id="{23077537-6609-453B-92DC-23FB712C2F82}"/>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a:t>Образец текста</a:t>
            </a:r>
          </a:p>
        </p:txBody>
      </p:sp>
      <p:sp>
        <p:nvSpPr>
          <p:cNvPr id="6" name="Объект 5">
            <a:extLst>
              <a:ext uri="{FF2B5EF4-FFF2-40B4-BE49-F238E27FC236}">
                <a16:creationId xmlns:a16="http://schemas.microsoft.com/office/drawing/2014/main" xmlns="" id="{71C813E0-5F1E-4E40-88B2-A90AB01A270B}"/>
              </a:ext>
            </a:extLst>
          </p:cNvPr>
          <p:cNvSpPr>
            <a:spLocks noGrp="1"/>
          </p:cNvSpPr>
          <p:nvPr>
            <p:ph sz="quarter" idx="4"/>
          </p:nvPr>
        </p:nvSpPr>
        <p:spPr>
          <a:xfrm>
            <a:off x="4629150" y="2505075"/>
            <a:ext cx="3887391"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xmlns="" id="{CECB0ECE-AF7C-4FAB-8E07-073ECEDFA79B}"/>
              </a:ext>
            </a:extLst>
          </p:cNvPr>
          <p:cNvSpPr>
            <a:spLocks noGrp="1"/>
          </p:cNvSpPr>
          <p:nvPr>
            <p:ph type="dt" sz="half" idx="10"/>
          </p:nvPr>
        </p:nvSpPr>
        <p:spPr/>
        <p:txBody>
          <a:bodyPr/>
          <a:lstStyle/>
          <a:p>
            <a:endParaRPr lang="ru-RU"/>
          </a:p>
        </p:txBody>
      </p:sp>
      <p:sp>
        <p:nvSpPr>
          <p:cNvPr id="8" name="Нижний колонтитул 7">
            <a:extLst>
              <a:ext uri="{FF2B5EF4-FFF2-40B4-BE49-F238E27FC236}">
                <a16:creationId xmlns:a16="http://schemas.microsoft.com/office/drawing/2014/main" xmlns="" id="{B1BD6008-0F2E-4E65-BBB4-34656AA333D2}"/>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xmlns="" id="{41BAC798-9BC7-4D23-A27E-2ADE65C40C88}"/>
              </a:ext>
            </a:extLst>
          </p:cNvPr>
          <p:cNvSpPr>
            <a:spLocks noGrp="1"/>
          </p:cNvSpPr>
          <p:nvPr>
            <p:ph type="sldNum" sz="quarter" idx="12"/>
          </p:nvPr>
        </p:nvSpPr>
        <p:spPr/>
        <p:txBody>
          <a:bodyPr/>
          <a:lstStyle/>
          <a:p>
            <a:fld id="{EFD07CED-4EEE-457B-92CE-9739E46528B7}" type="slidenum">
              <a:rPr lang="ru-RU" smtClean="0"/>
              <a:t>‹#›</a:t>
            </a:fld>
            <a:endParaRPr lang="ru-RU"/>
          </a:p>
        </p:txBody>
      </p:sp>
    </p:spTree>
    <p:extLst>
      <p:ext uri="{BB962C8B-B14F-4D97-AF65-F5344CB8AC3E}">
        <p14:creationId xmlns:p14="http://schemas.microsoft.com/office/powerpoint/2010/main" val="155362263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0983FAE9-FDA7-43B3-80C2-701035B0CF21}"/>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xmlns="" id="{3BDD92D7-2515-42D2-BF1F-C908D56B9FBD}"/>
              </a:ext>
            </a:extLst>
          </p:cNvPr>
          <p:cNvSpPr>
            <a:spLocks noGrp="1"/>
          </p:cNvSpPr>
          <p:nvPr>
            <p:ph type="dt" sz="half" idx="10"/>
          </p:nvPr>
        </p:nvSpPr>
        <p:spPr/>
        <p:txBody>
          <a:bodyPr/>
          <a:lstStyle/>
          <a:p>
            <a:endParaRPr lang="ru-RU"/>
          </a:p>
        </p:txBody>
      </p:sp>
      <p:sp>
        <p:nvSpPr>
          <p:cNvPr id="4" name="Нижний колонтитул 3">
            <a:extLst>
              <a:ext uri="{FF2B5EF4-FFF2-40B4-BE49-F238E27FC236}">
                <a16:creationId xmlns:a16="http://schemas.microsoft.com/office/drawing/2014/main" xmlns="" id="{40CBAF4B-3B6F-48B6-924F-625E58E9DE23}"/>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xmlns="" id="{7E1F1850-8644-481D-9899-97E925C5B137}"/>
              </a:ext>
            </a:extLst>
          </p:cNvPr>
          <p:cNvSpPr>
            <a:spLocks noGrp="1"/>
          </p:cNvSpPr>
          <p:nvPr>
            <p:ph type="sldNum" sz="quarter" idx="12"/>
          </p:nvPr>
        </p:nvSpPr>
        <p:spPr/>
        <p:txBody>
          <a:bodyPr/>
          <a:lstStyle/>
          <a:p>
            <a:fld id="{EFD07CED-4EEE-457B-92CE-9739E46528B7}" type="slidenum">
              <a:rPr lang="ru-RU" smtClean="0"/>
              <a:t>‹#›</a:t>
            </a:fld>
            <a:endParaRPr lang="ru-RU"/>
          </a:p>
        </p:txBody>
      </p:sp>
    </p:spTree>
    <p:extLst>
      <p:ext uri="{BB962C8B-B14F-4D97-AF65-F5344CB8AC3E}">
        <p14:creationId xmlns:p14="http://schemas.microsoft.com/office/powerpoint/2010/main" val="378543472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xmlns="" id="{5256104B-78EB-484C-B9B2-B54724046A77}"/>
              </a:ext>
            </a:extLst>
          </p:cNvPr>
          <p:cNvSpPr>
            <a:spLocks noGrp="1"/>
          </p:cNvSpPr>
          <p:nvPr>
            <p:ph type="dt" sz="half" idx="10"/>
          </p:nvPr>
        </p:nvSpPr>
        <p:spPr/>
        <p:txBody>
          <a:bodyPr/>
          <a:lstStyle/>
          <a:p>
            <a:endParaRPr lang="ru-RU"/>
          </a:p>
        </p:txBody>
      </p:sp>
      <p:sp>
        <p:nvSpPr>
          <p:cNvPr id="3" name="Нижний колонтитул 2">
            <a:extLst>
              <a:ext uri="{FF2B5EF4-FFF2-40B4-BE49-F238E27FC236}">
                <a16:creationId xmlns:a16="http://schemas.microsoft.com/office/drawing/2014/main" xmlns="" id="{E2459190-A35A-4CA8-A4F7-88091E764F20}"/>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xmlns="" id="{832CCEEE-E70F-44FC-9ECB-C10B895839D3}"/>
              </a:ext>
            </a:extLst>
          </p:cNvPr>
          <p:cNvSpPr>
            <a:spLocks noGrp="1"/>
          </p:cNvSpPr>
          <p:nvPr>
            <p:ph type="sldNum" sz="quarter" idx="12"/>
          </p:nvPr>
        </p:nvSpPr>
        <p:spPr/>
        <p:txBody>
          <a:bodyPr/>
          <a:lstStyle/>
          <a:p>
            <a:fld id="{EFD07CED-4EEE-457B-92CE-9739E46528B7}" type="slidenum">
              <a:rPr lang="ru-RU" smtClean="0"/>
              <a:t>‹#›</a:t>
            </a:fld>
            <a:endParaRPr lang="ru-RU"/>
          </a:p>
        </p:txBody>
      </p:sp>
    </p:spTree>
    <p:extLst>
      <p:ext uri="{BB962C8B-B14F-4D97-AF65-F5344CB8AC3E}">
        <p14:creationId xmlns:p14="http://schemas.microsoft.com/office/powerpoint/2010/main" val="252809838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17E8C380-2EC1-4389-A4C3-5B0CE554F65A}"/>
              </a:ext>
            </a:extLst>
          </p:cNvPr>
          <p:cNvSpPr>
            <a:spLocks noGrp="1"/>
          </p:cNvSpPr>
          <p:nvPr>
            <p:ph type="title"/>
          </p:nvPr>
        </p:nvSpPr>
        <p:spPr>
          <a:xfrm>
            <a:off x="629841" y="457200"/>
            <a:ext cx="2949178" cy="1600200"/>
          </a:xfrm>
        </p:spPr>
        <p:txBody>
          <a:bodyPr anchor="b"/>
          <a:lstStyle>
            <a:lvl1pPr>
              <a:defRPr sz="2400"/>
            </a:lvl1pPr>
          </a:lstStyle>
          <a:p>
            <a:r>
              <a:rPr lang="ru-RU"/>
              <a:t>Образец заголовка</a:t>
            </a:r>
          </a:p>
        </p:txBody>
      </p:sp>
      <p:sp>
        <p:nvSpPr>
          <p:cNvPr id="3" name="Объект 2">
            <a:extLst>
              <a:ext uri="{FF2B5EF4-FFF2-40B4-BE49-F238E27FC236}">
                <a16:creationId xmlns:a16="http://schemas.microsoft.com/office/drawing/2014/main" xmlns="" id="{4FDE1A11-9B46-4470-BCC6-24B3426D2780}"/>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xmlns="" id="{0393BD77-6352-453C-86D5-3FEE01BFABEE}"/>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a:t>Образец текста</a:t>
            </a:r>
          </a:p>
        </p:txBody>
      </p:sp>
      <p:sp>
        <p:nvSpPr>
          <p:cNvPr id="5" name="Дата 4">
            <a:extLst>
              <a:ext uri="{FF2B5EF4-FFF2-40B4-BE49-F238E27FC236}">
                <a16:creationId xmlns:a16="http://schemas.microsoft.com/office/drawing/2014/main" xmlns="" id="{56D7C18D-3903-4B30-9586-4ECDB3828511}"/>
              </a:ext>
            </a:extLst>
          </p:cNvPr>
          <p:cNvSpPr>
            <a:spLocks noGrp="1"/>
          </p:cNvSpPr>
          <p:nvPr>
            <p:ph type="dt" sz="half" idx="10"/>
          </p:nvPr>
        </p:nvSpPr>
        <p:spPr/>
        <p:txBody>
          <a:bodyPr/>
          <a:lstStyle/>
          <a:p>
            <a:endParaRPr lang="ru-RU"/>
          </a:p>
        </p:txBody>
      </p:sp>
      <p:sp>
        <p:nvSpPr>
          <p:cNvPr id="6" name="Нижний колонтитул 5">
            <a:extLst>
              <a:ext uri="{FF2B5EF4-FFF2-40B4-BE49-F238E27FC236}">
                <a16:creationId xmlns:a16="http://schemas.microsoft.com/office/drawing/2014/main" xmlns="" id="{DFC3D928-F1D5-4F64-8AE0-B1BEF4D2D596}"/>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0CDD5460-C9E4-46D0-AD28-7BD50B97BEDD}"/>
              </a:ext>
            </a:extLst>
          </p:cNvPr>
          <p:cNvSpPr>
            <a:spLocks noGrp="1"/>
          </p:cNvSpPr>
          <p:nvPr>
            <p:ph type="sldNum" sz="quarter" idx="12"/>
          </p:nvPr>
        </p:nvSpPr>
        <p:spPr/>
        <p:txBody>
          <a:bodyPr/>
          <a:lstStyle/>
          <a:p>
            <a:fld id="{EFD07CED-4EEE-457B-92CE-9739E46528B7}" type="slidenum">
              <a:rPr lang="ru-RU" smtClean="0"/>
              <a:t>‹#›</a:t>
            </a:fld>
            <a:endParaRPr lang="ru-RU"/>
          </a:p>
        </p:txBody>
      </p:sp>
    </p:spTree>
    <p:extLst>
      <p:ext uri="{BB962C8B-B14F-4D97-AF65-F5344CB8AC3E}">
        <p14:creationId xmlns:p14="http://schemas.microsoft.com/office/powerpoint/2010/main" val="288735869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231B24E1-3A76-45F3-9081-2BEF2178C943}"/>
              </a:ext>
            </a:extLst>
          </p:cNvPr>
          <p:cNvSpPr>
            <a:spLocks noGrp="1"/>
          </p:cNvSpPr>
          <p:nvPr>
            <p:ph type="title"/>
          </p:nvPr>
        </p:nvSpPr>
        <p:spPr>
          <a:xfrm>
            <a:off x="629841" y="457200"/>
            <a:ext cx="2949178" cy="1600200"/>
          </a:xfrm>
        </p:spPr>
        <p:txBody>
          <a:bodyPr anchor="b"/>
          <a:lstStyle>
            <a:lvl1pPr>
              <a:defRPr sz="2400"/>
            </a:lvl1pPr>
          </a:lstStyle>
          <a:p>
            <a:r>
              <a:rPr lang="ru-RU"/>
              <a:t>Образец заголовка</a:t>
            </a:r>
          </a:p>
        </p:txBody>
      </p:sp>
      <p:sp>
        <p:nvSpPr>
          <p:cNvPr id="3" name="Рисунок 2">
            <a:extLst>
              <a:ext uri="{FF2B5EF4-FFF2-40B4-BE49-F238E27FC236}">
                <a16:creationId xmlns:a16="http://schemas.microsoft.com/office/drawing/2014/main" xmlns="" id="{4DFD21C1-8801-4EA1-A904-D5439ED3B0BF}"/>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ru-RU"/>
              <a:t>Вставка рисунка</a:t>
            </a:r>
          </a:p>
        </p:txBody>
      </p:sp>
      <p:sp>
        <p:nvSpPr>
          <p:cNvPr id="4" name="Текст 3">
            <a:extLst>
              <a:ext uri="{FF2B5EF4-FFF2-40B4-BE49-F238E27FC236}">
                <a16:creationId xmlns:a16="http://schemas.microsoft.com/office/drawing/2014/main" xmlns="" id="{14DD88D1-FA38-4F16-882C-9ADEAACF5435}"/>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a:t>Образец текста</a:t>
            </a:r>
          </a:p>
        </p:txBody>
      </p:sp>
      <p:sp>
        <p:nvSpPr>
          <p:cNvPr id="5" name="Дата 4">
            <a:extLst>
              <a:ext uri="{FF2B5EF4-FFF2-40B4-BE49-F238E27FC236}">
                <a16:creationId xmlns:a16="http://schemas.microsoft.com/office/drawing/2014/main" xmlns="" id="{1EEF63B5-1AD9-4411-9ADA-1994DDDC469C}"/>
              </a:ext>
            </a:extLst>
          </p:cNvPr>
          <p:cNvSpPr>
            <a:spLocks noGrp="1"/>
          </p:cNvSpPr>
          <p:nvPr>
            <p:ph type="dt" sz="half" idx="10"/>
          </p:nvPr>
        </p:nvSpPr>
        <p:spPr/>
        <p:txBody>
          <a:bodyPr/>
          <a:lstStyle/>
          <a:p>
            <a:endParaRPr lang="ru-RU"/>
          </a:p>
        </p:txBody>
      </p:sp>
      <p:sp>
        <p:nvSpPr>
          <p:cNvPr id="6" name="Нижний колонтитул 5">
            <a:extLst>
              <a:ext uri="{FF2B5EF4-FFF2-40B4-BE49-F238E27FC236}">
                <a16:creationId xmlns:a16="http://schemas.microsoft.com/office/drawing/2014/main" xmlns="" id="{76734C7C-C836-4BBA-8BA4-6EFF11E7785C}"/>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9FFA28A2-6B49-48FA-A876-67800AD834B7}"/>
              </a:ext>
            </a:extLst>
          </p:cNvPr>
          <p:cNvSpPr>
            <a:spLocks noGrp="1"/>
          </p:cNvSpPr>
          <p:nvPr>
            <p:ph type="sldNum" sz="quarter" idx="12"/>
          </p:nvPr>
        </p:nvSpPr>
        <p:spPr/>
        <p:txBody>
          <a:bodyPr/>
          <a:lstStyle/>
          <a:p>
            <a:fld id="{EFD07CED-4EEE-457B-92CE-9739E46528B7}" type="slidenum">
              <a:rPr lang="ru-RU" smtClean="0"/>
              <a:t>‹#›</a:t>
            </a:fld>
            <a:endParaRPr lang="ru-RU"/>
          </a:p>
        </p:txBody>
      </p:sp>
    </p:spTree>
    <p:extLst>
      <p:ext uri="{BB962C8B-B14F-4D97-AF65-F5344CB8AC3E}">
        <p14:creationId xmlns:p14="http://schemas.microsoft.com/office/powerpoint/2010/main" val="15346066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5F2B1C7A-3ADB-4FB4-9246-9346C81F6FBD}"/>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xmlns="" id="{0BD6CA03-4BAA-4E1C-98BF-A68C2B3DE222}"/>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34261527-DEF3-4740-BB37-B8B9B9FB4972}"/>
              </a:ext>
            </a:extLst>
          </p:cNvPr>
          <p:cNvSpPr>
            <a:spLocks noGrp="1"/>
          </p:cNvSpPr>
          <p:nvPr>
            <p:ph type="dt" sz="half" idx="10"/>
          </p:nvPr>
        </p:nvSpPr>
        <p:spPr/>
        <p:txBody>
          <a:bodyPr/>
          <a:lstStyle/>
          <a:p>
            <a:endParaRPr lang="ru-RU"/>
          </a:p>
        </p:txBody>
      </p:sp>
      <p:sp>
        <p:nvSpPr>
          <p:cNvPr id="5" name="Нижний колонтитул 4">
            <a:extLst>
              <a:ext uri="{FF2B5EF4-FFF2-40B4-BE49-F238E27FC236}">
                <a16:creationId xmlns:a16="http://schemas.microsoft.com/office/drawing/2014/main" xmlns="" id="{3A444EFA-20B4-48CB-BCEF-D1B5FA96DE08}"/>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A93DB709-063A-4CF2-A956-20558FE55FA2}"/>
              </a:ext>
            </a:extLst>
          </p:cNvPr>
          <p:cNvSpPr>
            <a:spLocks noGrp="1"/>
          </p:cNvSpPr>
          <p:nvPr>
            <p:ph type="sldNum" sz="quarter" idx="12"/>
          </p:nvPr>
        </p:nvSpPr>
        <p:spPr/>
        <p:txBody>
          <a:bodyPr/>
          <a:lstStyle/>
          <a:p>
            <a:fld id="{EFD07CED-4EEE-457B-92CE-9739E46528B7}" type="slidenum">
              <a:rPr lang="ru-RU" smtClean="0"/>
              <a:t>‹#›</a:t>
            </a:fld>
            <a:endParaRPr lang="ru-RU"/>
          </a:p>
        </p:txBody>
      </p:sp>
    </p:spTree>
    <p:extLst>
      <p:ext uri="{BB962C8B-B14F-4D97-AF65-F5344CB8AC3E}">
        <p14:creationId xmlns:p14="http://schemas.microsoft.com/office/powerpoint/2010/main" val="106348704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xmlns="" id="{502FC0BB-F791-4BAC-8B5E-52EB5AE5B3EB}"/>
              </a:ext>
            </a:extLst>
          </p:cNvPr>
          <p:cNvSpPr>
            <a:spLocks noGrp="1"/>
          </p:cNvSpPr>
          <p:nvPr>
            <p:ph type="title" orient="vert"/>
          </p:nvPr>
        </p:nvSpPr>
        <p:spPr>
          <a:xfrm>
            <a:off x="6543675" y="365125"/>
            <a:ext cx="1971675"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xmlns="" id="{3D465184-F923-47BE-9DBD-BE9F1A1EB332}"/>
              </a:ext>
            </a:extLst>
          </p:cNvPr>
          <p:cNvSpPr>
            <a:spLocks noGrp="1"/>
          </p:cNvSpPr>
          <p:nvPr>
            <p:ph type="body" orient="vert" idx="1"/>
          </p:nvPr>
        </p:nvSpPr>
        <p:spPr>
          <a:xfrm>
            <a:off x="628650" y="365125"/>
            <a:ext cx="5800725"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324B8F58-5E67-478A-A56A-6367B6AD3270}"/>
              </a:ext>
            </a:extLst>
          </p:cNvPr>
          <p:cNvSpPr>
            <a:spLocks noGrp="1"/>
          </p:cNvSpPr>
          <p:nvPr>
            <p:ph type="dt" sz="half" idx="10"/>
          </p:nvPr>
        </p:nvSpPr>
        <p:spPr/>
        <p:txBody>
          <a:bodyPr/>
          <a:lstStyle/>
          <a:p>
            <a:endParaRPr lang="ru-RU"/>
          </a:p>
        </p:txBody>
      </p:sp>
      <p:sp>
        <p:nvSpPr>
          <p:cNvPr id="5" name="Нижний колонтитул 4">
            <a:extLst>
              <a:ext uri="{FF2B5EF4-FFF2-40B4-BE49-F238E27FC236}">
                <a16:creationId xmlns:a16="http://schemas.microsoft.com/office/drawing/2014/main" xmlns="" id="{B8F31BA7-356E-43E7-92E6-A14F015F0BEE}"/>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3525AEA9-DBC7-4D3B-B30F-49B138DD3519}"/>
              </a:ext>
            </a:extLst>
          </p:cNvPr>
          <p:cNvSpPr>
            <a:spLocks noGrp="1"/>
          </p:cNvSpPr>
          <p:nvPr>
            <p:ph type="sldNum" sz="quarter" idx="12"/>
          </p:nvPr>
        </p:nvSpPr>
        <p:spPr/>
        <p:txBody>
          <a:bodyPr/>
          <a:lstStyle/>
          <a:p>
            <a:fld id="{EFD07CED-4EEE-457B-92CE-9739E46528B7}" type="slidenum">
              <a:rPr lang="ru-RU" smtClean="0"/>
              <a:t>‹#›</a:t>
            </a:fld>
            <a:endParaRPr lang="ru-RU"/>
          </a:p>
        </p:txBody>
      </p:sp>
    </p:spTree>
    <p:extLst>
      <p:ext uri="{BB962C8B-B14F-4D97-AF65-F5344CB8AC3E}">
        <p14:creationId xmlns:p14="http://schemas.microsoft.com/office/powerpoint/2010/main" val="219977618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1_Титульный слайд">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7"/>
            <a:ext cx="7990656" cy="1470025"/>
          </a:xfrm>
        </p:spPr>
        <p:txBody>
          <a:bodyPr>
            <a:normAutofit/>
          </a:bodyPr>
          <a:lstStyle>
            <a:lvl1pPr algn="r">
              <a:defRPr sz="3000" cap="all" baseline="0">
                <a:solidFill>
                  <a:schemeClr val="bg1"/>
                </a:solidFill>
              </a:defRPr>
            </a:lvl1pPr>
          </a:lstStyle>
          <a:p>
            <a:r>
              <a:rPr lang="ru-RU"/>
              <a:t>Образец заголовка</a:t>
            </a:r>
            <a:endParaRPr lang="ru-RU" dirty="0"/>
          </a:p>
        </p:txBody>
      </p:sp>
    </p:spTree>
    <p:extLst>
      <p:ext uri="{BB962C8B-B14F-4D97-AF65-F5344CB8AC3E}">
        <p14:creationId xmlns:p14="http://schemas.microsoft.com/office/powerpoint/2010/main" val="112541992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Титульный слайд">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7"/>
            <a:ext cx="7990656" cy="1470025"/>
          </a:xfrm>
        </p:spPr>
        <p:txBody>
          <a:bodyPr>
            <a:normAutofit/>
          </a:bodyPr>
          <a:lstStyle>
            <a:lvl1pPr algn="r">
              <a:defRPr sz="3000" cap="all" baseline="0">
                <a:solidFill>
                  <a:schemeClr val="bg1"/>
                </a:solidFill>
              </a:defRPr>
            </a:lvl1pPr>
          </a:lstStyle>
          <a:p>
            <a:r>
              <a:rPr lang="ru-RU"/>
              <a:t>Образец заголовка</a:t>
            </a:r>
            <a:endParaRPr lang="ru-RU" dirty="0"/>
          </a:p>
        </p:txBody>
      </p:sp>
    </p:spTree>
    <p:extLst>
      <p:ext uri="{BB962C8B-B14F-4D97-AF65-F5344CB8AC3E}">
        <p14:creationId xmlns:p14="http://schemas.microsoft.com/office/powerpoint/2010/main" val="360025997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рабочая страница БЕЛЫЙ ФОН">
    <p:spTree>
      <p:nvGrpSpPr>
        <p:cNvPr id="1" name=""/>
        <p:cNvGrpSpPr/>
        <p:nvPr/>
      </p:nvGrpSpPr>
      <p:grpSpPr>
        <a:xfrm>
          <a:off x="0" y="0"/>
          <a:ext cx="0" cy="0"/>
          <a:chOff x="0" y="0"/>
          <a:chExt cx="0" cy="0"/>
        </a:xfrm>
      </p:grpSpPr>
      <p:sp>
        <p:nvSpPr>
          <p:cNvPr id="2" name="Заголовок 1"/>
          <p:cNvSpPr>
            <a:spLocks noGrp="1"/>
          </p:cNvSpPr>
          <p:nvPr>
            <p:ph type="title" hasCustomPrompt="1"/>
          </p:nvPr>
        </p:nvSpPr>
        <p:spPr>
          <a:xfrm>
            <a:off x="2339753" y="274638"/>
            <a:ext cx="6624736" cy="706090"/>
          </a:xfrm>
        </p:spPr>
        <p:txBody>
          <a:bodyPr>
            <a:normAutofit/>
          </a:bodyPr>
          <a:lstStyle>
            <a:lvl1pPr algn="r">
              <a:defRPr sz="2100" cap="all" baseline="0">
                <a:solidFill>
                  <a:schemeClr val="accent2">
                    <a:lumMod val="75000"/>
                  </a:schemeClr>
                </a:solidFill>
              </a:defRPr>
            </a:lvl1pPr>
          </a:lstStyle>
          <a:p>
            <a:r>
              <a:rPr lang="ru-RU" dirty="0"/>
              <a:t>Колонтитул</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RU" dirty="0"/>
          </a:p>
        </p:txBody>
      </p:sp>
      <p:sp>
        <p:nvSpPr>
          <p:cNvPr id="6" name="Номер слайда 5"/>
          <p:cNvSpPr>
            <a:spLocks noGrp="1"/>
          </p:cNvSpPr>
          <p:nvPr>
            <p:ph type="sldNum" sz="quarter" idx="12"/>
          </p:nvPr>
        </p:nvSpPr>
        <p:spPr>
          <a:xfrm>
            <a:off x="6804248" y="6237314"/>
            <a:ext cx="2133600" cy="365125"/>
          </a:xfrm>
        </p:spPr>
        <p:txBody>
          <a:bodyPr/>
          <a:lstStyle/>
          <a:p>
            <a:fld id="{B6743867-4E32-4E2D-8739-58246E7E28D2}" type="slidenum">
              <a:rPr lang="ru-RU" smtClean="0"/>
              <a:t>‹#›</a:t>
            </a:fld>
            <a:endParaRPr lang="ru-RU" dirty="0"/>
          </a:p>
        </p:txBody>
      </p:sp>
    </p:spTree>
    <p:extLst>
      <p:ext uri="{BB962C8B-B14F-4D97-AF65-F5344CB8AC3E}">
        <p14:creationId xmlns:p14="http://schemas.microsoft.com/office/powerpoint/2010/main" val="254162831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рабочая страница">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hasCustomPrompt="1"/>
          </p:nvPr>
        </p:nvSpPr>
        <p:spPr>
          <a:xfrm>
            <a:off x="2339753" y="274638"/>
            <a:ext cx="6624736" cy="706090"/>
          </a:xfrm>
        </p:spPr>
        <p:txBody>
          <a:bodyPr>
            <a:normAutofit/>
          </a:bodyPr>
          <a:lstStyle>
            <a:lvl1pPr algn="r">
              <a:defRPr sz="2100" cap="all" baseline="0">
                <a:solidFill>
                  <a:schemeClr val="accent2">
                    <a:lumMod val="75000"/>
                  </a:schemeClr>
                </a:solidFill>
              </a:defRPr>
            </a:lvl1pPr>
          </a:lstStyle>
          <a:p>
            <a:r>
              <a:rPr lang="ru-RU" dirty="0"/>
              <a:t>Колонтитул</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RU" dirty="0"/>
          </a:p>
        </p:txBody>
      </p:sp>
      <p:sp>
        <p:nvSpPr>
          <p:cNvPr id="6" name="Номер слайда 5"/>
          <p:cNvSpPr>
            <a:spLocks noGrp="1"/>
          </p:cNvSpPr>
          <p:nvPr>
            <p:ph type="sldNum" sz="quarter" idx="12"/>
          </p:nvPr>
        </p:nvSpPr>
        <p:spPr>
          <a:xfrm>
            <a:off x="6804248" y="6237314"/>
            <a:ext cx="2133600" cy="365125"/>
          </a:xfrm>
        </p:spPr>
        <p:txBody>
          <a:bodyPr/>
          <a:lstStyle/>
          <a:p>
            <a:fld id="{B6743867-4E32-4E2D-8739-58246E7E28D2}" type="slidenum">
              <a:rPr lang="ru-RU" smtClean="0"/>
              <a:t>‹#›</a:t>
            </a:fld>
            <a:endParaRPr lang="ru-RU" dirty="0"/>
          </a:p>
        </p:txBody>
      </p:sp>
    </p:spTree>
    <p:extLst>
      <p:ext uri="{BB962C8B-B14F-4D97-AF65-F5344CB8AC3E}">
        <p14:creationId xmlns:p14="http://schemas.microsoft.com/office/powerpoint/2010/main" val="299222612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рабочая страница СЕРЫЙ ФОН">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Номер слайда 5"/>
          <p:cNvSpPr>
            <a:spLocks noGrp="1"/>
          </p:cNvSpPr>
          <p:nvPr>
            <p:ph type="sldNum" sz="quarter" idx="12"/>
          </p:nvPr>
        </p:nvSpPr>
        <p:spPr>
          <a:xfrm>
            <a:off x="6804248" y="6237314"/>
            <a:ext cx="2133600" cy="365125"/>
          </a:xfrm>
        </p:spPr>
        <p:txBody>
          <a:bodyPr/>
          <a:lstStyle/>
          <a:p>
            <a:fld id="{B6743867-4E32-4E2D-8739-58246E7E28D2}" type="slidenum">
              <a:rPr lang="ru-RU" smtClean="0"/>
              <a:t>‹#›</a:t>
            </a:fld>
            <a:endParaRPr lang="ru-RU" dirty="0"/>
          </a:p>
        </p:txBody>
      </p:sp>
      <p:sp>
        <p:nvSpPr>
          <p:cNvPr id="8" name="Заголовок 1"/>
          <p:cNvSpPr txBox="1">
            <a:spLocks/>
          </p:cNvSpPr>
          <p:nvPr/>
        </p:nvSpPr>
        <p:spPr>
          <a:xfrm>
            <a:off x="2339753" y="274638"/>
            <a:ext cx="6624736" cy="706090"/>
          </a:xfrm>
          <a:prstGeom prst="rect">
            <a:avLst/>
          </a:prstGeom>
        </p:spPr>
        <p:txBody>
          <a:bodyPr vert="horz" lIns="68580" tIns="34290" rIns="68580" bIns="34290" rtlCol="0" anchor="ctr">
            <a:normAutofit/>
          </a:bodyPr>
          <a:lstStyle>
            <a:lvl1pPr algn="r" defTabSz="914400" rtl="0" eaLnBrk="1" latinLnBrk="0" hangingPunct="1">
              <a:spcBef>
                <a:spcPct val="0"/>
              </a:spcBef>
              <a:buNone/>
              <a:defRPr sz="2800" kern="1200" cap="all" baseline="0">
                <a:solidFill>
                  <a:schemeClr val="accent2">
                    <a:lumMod val="50000"/>
                  </a:schemeClr>
                </a:solidFill>
                <a:latin typeface="+mj-lt"/>
                <a:ea typeface="+mj-ea"/>
                <a:cs typeface="+mj-cs"/>
              </a:defRPr>
            </a:lvl1pPr>
          </a:lstStyle>
          <a:p>
            <a:r>
              <a:rPr lang="ru-RU" sz="2100" dirty="0">
                <a:solidFill>
                  <a:schemeClr val="accent2">
                    <a:lumMod val="75000"/>
                  </a:schemeClr>
                </a:solidFill>
              </a:rPr>
              <a:t>Колонтитул</a:t>
            </a:r>
          </a:p>
        </p:txBody>
      </p:sp>
      <p:sp>
        <p:nvSpPr>
          <p:cNvPr id="9" name="Объект 2"/>
          <p:cNvSpPr>
            <a:spLocks noGrp="1"/>
          </p:cNvSpPr>
          <p:nvPr>
            <p:ph idx="1"/>
          </p:nvPr>
        </p:nvSpPr>
        <p:spPr>
          <a:xfrm>
            <a:off x="457200" y="1600202"/>
            <a:ext cx="8229600" cy="452596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RU" dirty="0"/>
          </a:p>
        </p:txBody>
      </p:sp>
    </p:spTree>
    <p:extLst>
      <p:ext uri="{BB962C8B-B14F-4D97-AF65-F5344CB8AC3E}">
        <p14:creationId xmlns:p14="http://schemas.microsoft.com/office/powerpoint/2010/main" val="182311228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Последний кадр">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4"/>
          <p:cNvSpPr txBox="1"/>
          <p:nvPr/>
        </p:nvSpPr>
        <p:spPr>
          <a:xfrm>
            <a:off x="6165463" y="5373217"/>
            <a:ext cx="2416046" cy="715581"/>
          </a:xfrm>
          <a:prstGeom prst="rect">
            <a:avLst/>
          </a:prstGeom>
          <a:noFill/>
        </p:spPr>
        <p:txBody>
          <a:bodyPr wrap="none" rtlCol="0">
            <a:spAutoFit/>
          </a:bodyPr>
          <a:lstStyle/>
          <a:p>
            <a:pPr algn="r"/>
            <a:r>
              <a:rPr lang="ru-RU" sz="1350" dirty="0">
                <a:solidFill>
                  <a:schemeClr val="bg1"/>
                </a:solidFill>
              </a:rPr>
              <a:t>Санкт-Петербургский</a:t>
            </a:r>
            <a:br>
              <a:rPr lang="ru-RU" sz="1350" dirty="0">
                <a:solidFill>
                  <a:schemeClr val="bg1"/>
                </a:solidFill>
              </a:rPr>
            </a:br>
            <a:r>
              <a:rPr lang="ru-RU" sz="1350" dirty="0">
                <a:solidFill>
                  <a:schemeClr val="bg1"/>
                </a:solidFill>
              </a:rPr>
              <a:t>государственный</a:t>
            </a:r>
            <a:r>
              <a:rPr lang="ru-RU" sz="1350" baseline="0" dirty="0">
                <a:solidFill>
                  <a:schemeClr val="bg1"/>
                </a:solidFill>
              </a:rPr>
              <a:t> университет</a:t>
            </a:r>
            <a:br>
              <a:rPr lang="ru-RU" sz="1350" baseline="0" dirty="0">
                <a:solidFill>
                  <a:schemeClr val="bg1"/>
                </a:solidFill>
              </a:rPr>
            </a:br>
            <a:r>
              <a:rPr lang="en-US" sz="1350" b="1" baseline="0" dirty="0">
                <a:solidFill>
                  <a:schemeClr val="bg1"/>
                </a:solidFill>
              </a:rPr>
              <a:t>spbu.ru</a:t>
            </a:r>
            <a:endParaRPr lang="ru-RU" sz="1350" b="1" dirty="0">
              <a:solidFill>
                <a:schemeClr val="bg1"/>
              </a:solidFill>
            </a:endParaRPr>
          </a:p>
        </p:txBody>
      </p:sp>
    </p:spTree>
    <p:extLst>
      <p:ext uri="{BB962C8B-B14F-4D97-AF65-F5344CB8AC3E}">
        <p14:creationId xmlns:p14="http://schemas.microsoft.com/office/powerpoint/2010/main" val="228709656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1_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0D16993B-2231-4D5B-BB3B-6F4657FF3923}"/>
              </a:ext>
            </a:extLst>
          </p:cNvPr>
          <p:cNvSpPr>
            <a:spLocks noGrp="1"/>
          </p:cNvSpPr>
          <p:nvPr>
            <p:ph type="ctrTitle"/>
          </p:nvPr>
        </p:nvSpPr>
        <p:spPr>
          <a:xfrm>
            <a:off x="1143000" y="1122363"/>
            <a:ext cx="6858000" cy="2387600"/>
          </a:xfrm>
        </p:spPr>
        <p:txBody>
          <a:bodyPr anchor="b"/>
          <a:lstStyle>
            <a:lvl1pPr algn="ctr">
              <a:defRPr sz="4500"/>
            </a:lvl1pPr>
          </a:lstStyle>
          <a:p>
            <a:r>
              <a:rPr lang="ru-RU"/>
              <a:t>Образец заголовка</a:t>
            </a:r>
          </a:p>
        </p:txBody>
      </p:sp>
      <p:sp>
        <p:nvSpPr>
          <p:cNvPr id="3" name="Подзаголовок 2">
            <a:extLst>
              <a:ext uri="{FF2B5EF4-FFF2-40B4-BE49-F238E27FC236}">
                <a16:creationId xmlns:a16="http://schemas.microsoft.com/office/drawing/2014/main" xmlns="" id="{FBA1D76C-A3B0-4888-B559-79B1E48B5E4D}"/>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Образец подзаголовка</a:t>
            </a:r>
          </a:p>
        </p:txBody>
      </p:sp>
      <p:sp>
        <p:nvSpPr>
          <p:cNvPr id="4" name="Дата 3">
            <a:extLst>
              <a:ext uri="{FF2B5EF4-FFF2-40B4-BE49-F238E27FC236}">
                <a16:creationId xmlns:a16="http://schemas.microsoft.com/office/drawing/2014/main" xmlns="" id="{C6A900D1-5C3C-4173-871E-15104962FB81}"/>
              </a:ext>
            </a:extLst>
          </p:cNvPr>
          <p:cNvSpPr>
            <a:spLocks noGrp="1"/>
          </p:cNvSpPr>
          <p:nvPr>
            <p:ph type="dt" sz="half" idx="10"/>
          </p:nvPr>
        </p:nvSpPr>
        <p:spPr/>
        <p:txBody>
          <a:bodyPr/>
          <a:lstStyle/>
          <a:p>
            <a:endParaRPr lang="ru-RU"/>
          </a:p>
        </p:txBody>
      </p:sp>
      <p:sp>
        <p:nvSpPr>
          <p:cNvPr id="5" name="Нижний колонтитул 4">
            <a:extLst>
              <a:ext uri="{FF2B5EF4-FFF2-40B4-BE49-F238E27FC236}">
                <a16:creationId xmlns:a16="http://schemas.microsoft.com/office/drawing/2014/main" xmlns="" id="{378DF6A2-3DEE-4560-A0B5-C8A99A6075EB}"/>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FA0451AA-54D8-4092-BD91-6484A8CBF467}"/>
              </a:ext>
            </a:extLst>
          </p:cNvPr>
          <p:cNvSpPr>
            <a:spLocks noGrp="1"/>
          </p:cNvSpPr>
          <p:nvPr>
            <p:ph type="sldNum" sz="quarter" idx="12"/>
          </p:nvPr>
        </p:nvSpPr>
        <p:spPr/>
        <p:txBody>
          <a:bodyPr/>
          <a:lstStyle/>
          <a:p>
            <a:fld id="{EFD07CED-4EEE-457B-92CE-9739E46528B7}" type="slidenum">
              <a:rPr lang="ru-RU" smtClean="0"/>
              <a:t>‹#›</a:t>
            </a:fld>
            <a:endParaRPr lang="ru-RU"/>
          </a:p>
        </p:txBody>
      </p:sp>
    </p:spTree>
    <p:extLst>
      <p:ext uri="{BB962C8B-B14F-4D97-AF65-F5344CB8AC3E}">
        <p14:creationId xmlns:p14="http://schemas.microsoft.com/office/powerpoint/2010/main" val="119129419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Титульный слайд">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Подзаголовок 2"/>
          <p:cNvSpPr>
            <a:spLocks noGrp="1"/>
          </p:cNvSpPr>
          <p:nvPr>
            <p:ph type="subTitle" idx="1" hasCustomPrompt="1"/>
          </p:nvPr>
        </p:nvSpPr>
        <p:spPr>
          <a:xfrm>
            <a:off x="1371600" y="3717032"/>
            <a:ext cx="6400800" cy="1921768"/>
          </a:xfrm>
        </p:spPr>
        <p:txBody>
          <a:bodyPr>
            <a:normAutofit/>
          </a:bodyPr>
          <a:lstStyle>
            <a:lvl1pPr marL="0" indent="0" algn="ctr">
              <a:buNone/>
              <a:defRPr sz="20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Text</a:t>
            </a:r>
            <a:endParaRPr lang="ru-RU" dirty="0"/>
          </a:p>
        </p:txBody>
      </p:sp>
      <p:sp>
        <p:nvSpPr>
          <p:cNvPr id="7" name="Заголовок 6"/>
          <p:cNvSpPr>
            <a:spLocks noGrp="1"/>
          </p:cNvSpPr>
          <p:nvPr>
            <p:ph type="title" hasCustomPrompt="1"/>
          </p:nvPr>
        </p:nvSpPr>
        <p:spPr>
          <a:xfrm>
            <a:off x="457200" y="2348880"/>
            <a:ext cx="8229600" cy="1143000"/>
          </a:xfrm>
        </p:spPr>
        <p:txBody>
          <a:bodyPr/>
          <a:lstStyle>
            <a:lvl1pPr>
              <a:defRPr b="1" cap="all" baseline="0">
                <a:solidFill>
                  <a:schemeClr val="bg1"/>
                </a:solidFill>
              </a:defRPr>
            </a:lvl1pPr>
          </a:lstStyle>
          <a:p>
            <a:r>
              <a:rPr lang="en-US" dirty="0"/>
              <a:t>Title</a:t>
            </a:r>
            <a:endParaRPr lang="ru-RU" dirty="0"/>
          </a:p>
        </p:txBody>
      </p:sp>
    </p:spTree>
    <p:extLst>
      <p:ext uri="{BB962C8B-B14F-4D97-AF65-F5344CB8AC3E}">
        <p14:creationId xmlns:p14="http://schemas.microsoft.com/office/powerpoint/2010/main" val="8623119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Рабочий слайд">
    <p:spTree>
      <p:nvGrpSpPr>
        <p:cNvPr id="1" name=""/>
        <p:cNvGrpSpPr/>
        <p:nvPr/>
      </p:nvGrpSpPr>
      <p:grpSpPr>
        <a:xfrm>
          <a:off x="0" y="0"/>
          <a:ext cx="0" cy="0"/>
          <a:chOff x="0" y="0"/>
          <a:chExt cx="0" cy="0"/>
        </a:xfrm>
      </p:grpSpPr>
      <p:sp>
        <p:nvSpPr>
          <p:cNvPr id="7" name="Прямоугольник 6"/>
          <p:cNvSpPr/>
          <p:nvPr/>
        </p:nvSpPr>
        <p:spPr>
          <a:xfrm>
            <a:off x="179512" y="404664"/>
            <a:ext cx="4752528" cy="576064"/>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hasCustomPrompt="1"/>
          </p:nvPr>
        </p:nvSpPr>
        <p:spPr>
          <a:xfrm>
            <a:off x="179512" y="404664"/>
            <a:ext cx="4680520" cy="576064"/>
          </a:xfrm>
        </p:spPr>
        <p:txBody>
          <a:bodyPr>
            <a:normAutofit/>
          </a:bodyPr>
          <a:lstStyle>
            <a:lvl1pPr algn="l">
              <a:defRPr sz="3600">
                <a:solidFill>
                  <a:schemeClr val="bg1"/>
                </a:solidFill>
              </a:defRPr>
            </a:lvl1pPr>
          </a:lstStyle>
          <a:p>
            <a:r>
              <a:rPr lang="en-US" dirty="0"/>
              <a:t>Text</a:t>
            </a:r>
            <a:endParaRPr lang="ru-RU" dirty="0"/>
          </a:p>
        </p:txBody>
      </p:sp>
      <p:sp>
        <p:nvSpPr>
          <p:cNvPr id="3" name="Объект 2"/>
          <p:cNvSpPr>
            <a:spLocks noGrp="1"/>
          </p:cNvSpPr>
          <p:nvPr>
            <p:ph idx="1" hasCustomPrompt="1"/>
          </p:nvPr>
        </p:nvSpPr>
        <p:spPr>
          <a:xfrm>
            <a:off x="179512" y="1268760"/>
            <a:ext cx="8712968" cy="532656"/>
          </a:xfrm>
        </p:spPr>
        <p:txBody>
          <a:bodyPr/>
          <a:lstStyle>
            <a:lvl1pPr marL="0" indent="0" algn="ctr">
              <a:buNone/>
              <a:defRPr>
                <a:solidFill>
                  <a:schemeClr val="accent2">
                    <a:lumMod val="75000"/>
                  </a:schemeClr>
                </a:solidFill>
              </a:defRPr>
            </a:lvl1pPr>
            <a:lvl2pPr algn="ctr">
              <a:defRPr/>
            </a:lvl2pPr>
            <a:lvl3pPr algn="ctr">
              <a:defRPr/>
            </a:lvl3pPr>
            <a:lvl4pPr algn="ctr">
              <a:defRPr/>
            </a:lvl4pPr>
            <a:lvl5pPr algn="ctr">
              <a:defRPr/>
            </a:lvl5pPr>
          </a:lstStyle>
          <a:p>
            <a:pPr lvl="0"/>
            <a:r>
              <a:rPr lang="en-US" dirty="0"/>
              <a:t>Text</a:t>
            </a:r>
            <a:endParaRPr lang="ru-RU" dirty="0"/>
          </a:p>
        </p:txBody>
      </p:sp>
    </p:spTree>
    <p:extLst>
      <p:ext uri="{BB962C8B-B14F-4D97-AF65-F5344CB8AC3E}">
        <p14:creationId xmlns:p14="http://schemas.microsoft.com/office/powerpoint/2010/main" val="215056873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Рабочий слайд с фотографией">
    <p:spTree>
      <p:nvGrpSpPr>
        <p:cNvPr id="1" name=""/>
        <p:cNvGrpSpPr/>
        <p:nvPr/>
      </p:nvGrpSpPr>
      <p:grpSpPr>
        <a:xfrm>
          <a:off x="0" y="0"/>
          <a:ext cx="0" cy="0"/>
          <a:chOff x="0" y="0"/>
          <a:chExt cx="0" cy="0"/>
        </a:xfrm>
      </p:grpSpPr>
      <p:sp>
        <p:nvSpPr>
          <p:cNvPr id="7" name="Прямоугольник 6"/>
          <p:cNvSpPr/>
          <p:nvPr/>
        </p:nvSpPr>
        <p:spPr>
          <a:xfrm>
            <a:off x="179512" y="404664"/>
            <a:ext cx="4752528" cy="576064"/>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hasCustomPrompt="1"/>
          </p:nvPr>
        </p:nvSpPr>
        <p:spPr>
          <a:xfrm>
            <a:off x="179512" y="404664"/>
            <a:ext cx="4680520" cy="576064"/>
          </a:xfrm>
        </p:spPr>
        <p:txBody>
          <a:bodyPr>
            <a:normAutofit/>
          </a:bodyPr>
          <a:lstStyle>
            <a:lvl1pPr algn="l">
              <a:defRPr sz="3600">
                <a:solidFill>
                  <a:schemeClr val="bg1"/>
                </a:solidFill>
              </a:defRPr>
            </a:lvl1pPr>
          </a:lstStyle>
          <a:p>
            <a:r>
              <a:rPr lang="en-US" dirty="0"/>
              <a:t>Text</a:t>
            </a:r>
            <a:endParaRPr lang="ru-RU" dirty="0"/>
          </a:p>
        </p:txBody>
      </p:sp>
      <p:sp>
        <p:nvSpPr>
          <p:cNvPr id="3" name="Объект 2"/>
          <p:cNvSpPr>
            <a:spLocks noGrp="1"/>
          </p:cNvSpPr>
          <p:nvPr>
            <p:ph idx="1" hasCustomPrompt="1"/>
          </p:nvPr>
        </p:nvSpPr>
        <p:spPr>
          <a:xfrm>
            <a:off x="3491880" y="1268760"/>
            <a:ext cx="5400600" cy="964704"/>
          </a:xfrm>
        </p:spPr>
        <p:txBody>
          <a:bodyPr/>
          <a:lstStyle>
            <a:lvl1pPr marL="0" indent="0" algn="l">
              <a:buNone/>
              <a:defRPr b="1">
                <a:solidFill>
                  <a:schemeClr val="bg1">
                    <a:lumMod val="50000"/>
                  </a:schemeClr>
                </a:solidFill>
              </a:defRPr>
            </a:lvl1pPr>
            <a:lvl2pPr algn="ctr">
              <a:defRPr/>
            </a:lvl2pPr>
            <a:lvl3pPr algn="ctr">
              <a:defRPr/>
            </a:lvl3pPr>
            <a:lvl4pPr algn="ctr">
              <a:defRPr/>
            </a:lvl4pPr>
            <a:lvl5pPr algn="ctr">
              <a:defRPr/>
            </a:lvl5pPr>
          </a:lstStyle>
          <a:p>
            <a:pPr lvl="0"/>
            <a:r>
              <a:rPr lang="en-US" dirty="0"/>
              <a:t>Text</a:t>
            </a:r>
            <a:endParaRPr lang="ru-RU" dirty="0"/>
          </a:p>
        </p:txBody>
      </p:sp>
      <p:sp>
        <p:nvSpPr>
          <p:cNvPr id="5" name="Текст 4"/>
          <p:cNvSpPr>
            <a:spLocks noGrp="1"/>
          </p:cNvSpPr>
          <p:nvPr>
            <p:ph type="body" sz="quarter" idx="10"/>
          </p:nvPr>
        </p:nvSpPr>
        <p:spPr>
          <a:xfrm>
            <a:off x="3492500" y="2305397"/>
            <a:ext cx="5400675" cy="3816350"/>
          </a:xfrm>
        </p:spPr>
        <p:txBody>
          <a:bodyPr>
            <a:normAutofit/>
          </a:bodyPr>
          <a:lstStyle>
            <a:lvl1pPr marL="0" indent="0">
              <a:buNone/>
              <a:defRPr sz="2800">
                <a:solidFill>
                  <a:schemeClr val="bg1">
                    <a:lumMod val="50000"/>
                  </a:schemeClr>
                </a:solidFill>
              </a:defRPr>
            </a:lvl1pPr>
            <a:lvl2pPr marL="457200" indent="0">
              <a:buNone/>
              <a:defRPr sz="2400">
                <a:solidFill>
                  <a:schemeClr val="bg1">
                    <a:lumMod val="50000"/>
                  </a:schemeClr>
                </a:solidFill>
              </a:defRPr>
            </a:lvl2pPr>
            <a:lvl3pPr marL="914400" indent="0">
              <a:buNone/>
              <a:defRPr sz="2000">
                <a:solidFill>
                  <a:schemeClr val="bg1">
                    <a:lumMod val="50000"/>
                  </a:schemeClr>
                </a:solidFill>
              </a:defRPr>
            </a:lvl3pPr>
            <a:lvl4pPr marL="1371600" indent="0">
              <a:buNone/>
              <a:defRPr sz="1800">
                <a:solidFill>
                  <a:schemeClr val="bg1">
                    <a:lumMod val="50000"/>
                  </a:schemeClr>
                </a:solidFill>
              </a:defRPr>
            </a:lvl4pPr>
            <a:lvl5pPr marL="1828800" indent="0">
              <a:buNone/>
              <a:defRPr sz="1800">
                <a:solidFill>
                  <a:schemeClr val="bg1">
                    <a:lumMod val="50000"/>
                  </a:schemeClr>
                </a:solidFill>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RU" dirty="0"/>
          </a:p>
        </p:txBody>
      </p:sp>
      <p:sp>
        <p:nvSpPr>
          <p:cNvPr id="8" name="Рисунок 7"/>
          <p:cNvSpPr>
            <a:spLocks noGrp="1"/>
          </p:cNvSpPr>
          <p:nvPr>
            <p:ph type="pic" sz="quarter" idx="11" hasCustomPrompt="1"/>
          </p:nvPr>
        </p:nvSpPr>
        <p:spPr>
          <a:xfrm>
            <a:off x="184870" y="1268760"/>
            <a:ext cx="3168650" cy="3168650"/>
          </a:xfrm>
          <a:solidFill>
            <a:schemeClr val="bg1">
              <a:lumMod val="65000"/>
            </a:schemeClr>
          </a:solidFill>
        </p:spPr>
        <p:txBody>
          <a:bodyPr anchor="ctr"/>
          <a:lstStyle>
            <a:lvl1pPr marL="0" indent="0" algn="ctr">
              <a:buNone/>
              <a:defRPr>
                <a:solidFill>
                  <a:schemeClr val="bg1"/>
                </a:solidFill>
              </a:defRPr>
            </a:lvl1pPr>
          </a:lstStyle>
          <a:p>
            <a:r>
              <a:rPr lang="en-US" dirty="0" err="1"/>
              <a:t>foto</a:t>
            </a:r>
            <a:endParaRPr lang="ru-RU" dirty="0"/>
          </a:p>
        </p:txBody>
      </p:sp>
    </p:spTree>
    <p:extLst>
      <p:ext uri="{BB962C8B-B14F-4D97-AF65-F5344CB8AC3E}">
        <p14:creationId xmlns:p14="http://schemas.microsoft.com/office/powerpoint/2010/main" val="18986496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1_Рабочий слайд">
    <p:spTree>
      <p:nvGrpSpPr>
        <p:cNvPr id="1" name=""/>
        <p:cNvGrpSpPr/>
        <p:nvPr/>
      </p:nvGrpSpPr>
      <p:grpSpPr>
        <a:xfrm>
          <a:off x="0" y="0"/>
          <a:ext cx="0" cy="0"/>
          <a:chOff x="0" y="0"/>
          <a:chExt cx="0" cy="0"/>
        </a:xfrm>
      </p:grpSpPr>
      <p:sp>
        <p:nvSpPr>
          <p:cNvPr id="7" name="Прямоугольник 6"/>
          <p:cNvSpPr/>
          <p:nvPr/>
        </p:nvSpPr>
        <p:spPr>
          <a:xfrm>
            <a:off x="179512" y="404664"/>
            <a:ext cx="4752528" cy="576064"/>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hasCustomPrompt="1"/>
          </p:nvPr>
        </p:nvSpPr>
        <p:spPr>
          <a:xfrm>
            <a:off x="179512" y="404664"/>
            <a:ext cx="4680520" cy="576064"/>
          </a:xfrm>
        </p:spPr>
        <p:txBody>
          <a:bodyPr>
            <a:normAutofit/>
          </a:bodyPr>
          <a:lstStyle>
            <a:lvl1pPr algn="l">
              <a:defRPr sz="3600">
                <a:solidFill>
                  <a:schemeClr val="bg1"/>
                </a:solidFill>
              </a:defRPr>
            </a:lvl1pPr>
          </a:lstStyle>
          <a:p>
            <a:r>
              <a:rPr lang="en-US" dirty="0"/>
              <a:t>Text</a:t>
            </a:r>
            <a:endParaRPr lang="ru-RU" dirty="0"/>
          </a:p>
        </p:txBody>
      </p:sp>
      <p:sp>
        <p:nvSpPr>
          <p:cNvPr id="3" name="Объект 2"/>
          <p:cNvSpPr>
            <a:spLocks noGrp="1"/>
          </p:cNvSpPr>
          <p:nvPr>
            <p:ph idx="1" hasCustomPrompt="1"/>
          </p:nvPr>
        </p:nvSpPr>
        <p:spPr>
          <a:xfrm>
            <a:off x="179512" y="1196752"/>
            <a:ext cx="8712968" cy="532656"/>
          </a:xfrm>
        </p:spPr>
        <p:txBody>
          <a:bodyPr>
            <a:noAutofit/>
          </a:bodyPr>
          <a:lstStyle>
            <a:lvl1pPr marL="0" indent="0" algn="l">
              <a:buNone/>
              <a:defRPr sz="2400" b="1">
                <a:solidFill>
                  <a:schemeClr val="bg1">
                    <a:lumMod val="50000"/>
                  </a:schemeClr>
                </a:solidFill>
              </a:defRPr>
            </a:lvl1pPr>
            <a:lvl2pPr algn="ctr">
              <a:defRPr/>
            </a:lvl2pPr>
            <a:lvl3pPr algn="ctr">
              <a:defRPr/>
            </a:lvl3pPr>
            <a:lvl4pPr algn="ctr">
              <a:defRPr/>
            </a:lvl4pPr>
            <a:lvl5pPr algn="ctr">
              <a:defRPr/>
            </a:lvl5pPr>
          </a:lstStyle>
          <a:p>
            <a:pPr lvl="0"/>
            <a:r>
              <a:rPr lang="en-US" dirty="0"/>
              <a:t>Text</a:t>
            </a:r>
            <a:endParaRPr lang="ru-RU" dirty="0"/>
          </a:p>
        </p:txBody>
      </p:sp>
      <p:sp>
        <p:nvSpPr>
          <p:cNvPr id="5" name="Текст 4"/>
          <p:cNvSpPr>
            <a:spLocks noGrp="1"/>
          </p:cNvSpPr>
          <p:nvPr>
            <p:ph type="body" sz="quarter" idx="10"/>
          </p:nvPr>
        </p:nvSpPr>
        <p:spPr>
          <a:xfrm>
            <a:off x="179388" y="1801589"/>
            <a:ext cx="8713787" cy="4248150"/>
          </a:xfrm>
        </p:spPr>
        <p:txBody>
          <a:bodyPr>
            <a:normAutofit/>
          </a:bodyPr>
          <a:lstStyle>
            <a:lvl1pPr marL="0" indent="0">
              <a:buNone/>
              <a:defRPr sz="2400">
                <a:solidFill>
                  <a:schemeClr val="bg1">
                    <a:lumMod val="50000"/>
                  </a:schemeClr>
                </a:solidFill>
              </a:defRPr>
            </a:lvl1pPr>
            <a:lvl2pPr marL="457200" indent="0">
              <a:buNone/>
              <a:defRPr sz="2000">
                <a:solidFill>
                  <a:schemeClr val="bg1">
                    <a:lumMod val="50000"/>
                  </a:schemeClr>
                </a:solidFill>
              </a:defRPr>
            </a:lvl2pPr>
            <a:lvl3pPr marL="914400" indent="0">
              <a:buNone/>
              <a:defRPr sz="1800">
                <a:solidFill>
                  <a:schemeClr val="bg1">
                    <a:lumMod val="50000"/>
                  </a:schemeClr>
                </a:solidFill>
              </a:defRPr>
            </a:lvl3pPr>
            <a:lvl4pPr marL="1371600" indent="0">
              <a:buNone/>
              <a:defRPr sz="1600">
                <a:solidFill>
                  <a:schemeClr val="bg1">
                    <a:lumMod val="50000"/>
                  </a:schemeClr>
                </a:solidFill>
              </a:defRPr>
            </a:lvl4pPr>
            <a:lvl5pPr marL="1828800" indent="0">
              <a:buNone/>
              <a:defRPr sz="1600">
                <a:solidFill>
                  <a:schemeClr val="bg1">
                    <a:lumMod val="50000"/>
                  </a:schemeClr>
                </a:solidFill>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RU" dirty="0"/>
          </a:p>
        </p:txBody>
      </p:sp>
    </p:spTree>
    <p:extLst>
      <p:ext uri="{BB962C8B-B14F-4D97-AF65-F5344CB8AC3E}">
        <p14:creationId xmlns:p14="http://schemas.microsoft.com/office/powerpoint/2010/main" val="50784007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2_Рабочий слайд">
    <p:spTree>
      <p:nvGrpSpPr>
        <p:cNvPr id="1" name=""/>
        <p:cNvGrpSpPr/>
        <p:nvPr/>
      </p:nvGrpSpPr>
      <p:grpSpPr>
        <a:xfrm>
          <a:off x="0" y="0"/>
          <a:ext cx="0" cy="0"/>
          <a:chOff x="0" y="0"/>
          <a:chExt cx="0" cy="0"/>
        </a:xfrm>
      </p:grpSpPr>
      <p:sp>
        <p:nvSpPr>
          <p:cNvPr id="7" name="Прямоугольник 6"/>
          <p:cNvSpPr/>
          <p:nvPr/>
        </p:nvSpPr>
        <p:spPr>
          <a:xfrm>
            <a:off x="179512" y="404664"/>
            <a:ext cx="4752528" cy="576064"/>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hasCustomPrompt="1"/>
          </p:nvPr>
        </p:nvSpPr>
        <p:spPr>
          <a:xfrm>
            <a:off x="179512" y="404664"/>
            <a:ext cx="4680520" cy="576064"/>
          </a:xfrm>
        </p:spPr>
        <p:txBody>
          <a:bodyPr>
            <a:normAutofit/>
          </a:bodyPr>
          <a:lstStyle>
            <a:lvl1pPr algn="l">
              <a:defRPr sz="3600">
                <a:solidFill>
                  <a:schemeClr val="bg1"/>
                </a:solidFill>
              </a:defRPr>
            </a:lvl1pPr>
          </a:lstStyle>
          <a:p>
            <a:r>
              <a:rPr lang="en-US" dirty="0"/>
              <a:t>Text</a:t>
            </a:r>
            <a:endParaRPr lang="ru-RU" dirty="0"/>
          </a:p>
        </p:txBody>
      </p:sp>
      <p:sp>
        <p:nvSpPr>
          <p:cNvPr id="6" name="Рисунок 5"/>
          <p:cNvSpPr>
            <a:spLocks noGrp="1"/>
          </p:cNvSpPr>
          <p:nvPr>
            <p:ph type="pic" sz="quarter" idx="10" hasCustomPrompt="1"/>
          </p:nvPr>
        </p:nvSpPr>
        <p:spPr>
          <a:xfrm>
            <a:off x="179388" y="1125538"/>
            <a:ext cx="8785225" cy="5399087"/>
          </a:xfrm>
          <a:solidFill>
            <a:schemeClr val="bg1">
              <a:lumMod val="65000"/>
            </a:schemeClr>
          </a:solidFill>
        </p:spPr>
        <p:txBody>
          <a:bodyPr anchor="ctr"/>
          <a:lstStyle>
            <a:lvl1pPr marL="0" indent="0" algn="ctr">
              <a:buNone/>
              <a:defRPr>
                <a:solidFill>
                  <a:schemeClr val="bg1"/>
                </a:solidFill>
              </a:defRPr>
            </a:lvl1pPr>
          </a:lstStyle>
          <a:p>
            <a:r>
              <a:rPr lang="en-US" dirty="0" err="1"/>
              <a:t>foto</a:t>
            </a:r>
            <a:endParaRPr lang="ru-RU" dirty="0"/>
          </a:p>
        </p:txBody>
      </p:sp>
    </p:spTree>
    <p:extLst>
      <p:ext uri="{BB962C8B-B14F-4D97-AF65-F5344CB8AC3E}">
        <p14:creationId xmlns:p14="http://schemas.microsoft.com/office/powerpoint/2010/main" val="150884413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3_Рабочий слайд">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4860032" y="5517232"/>
            <a:ext cx="3816424" cy="646331"/>
          </a:xfrm>
          <a:prstGeom prst="rect">
            <a:avLst/>
          </a:prstGeom>
          <a:noFill/>
        </p:spPr>
        <p:txBody>
          <a:bodyPr wrap="square" rtlCol="0">
            <a:spAutoFit/>
          </a:bodyPr>
          <a:lstStyle/>
          <a:p>
            <a:pPr algn="r"/>
            <a:r>
              <a:rPr lang="en-US" dirty="0">
                <a:solidFill>
                  <a:schemeClr val="bg1"/>
                </a:solidFill>
              </a:rPr>
              <a:t>St Petersburg University</a:t>
            </a:r>
          </a:p>
          <a:p>
            <a:pPr algn="r"/>
            <a:r>
              <a:rPr lang="en-US" b="1" dirty="0">
                <a:solidFill>
                  <a:schemeClr val="bg1"/>
                </a:solidFill>
              </a:rPr>
              <a:t>spbu.ru</a:t>
            </a:r>
            <a:endParaRPr lang="ru-RU" b="1" dirty="0">
              <a:solidFill>
                <a:schemeClr val="bg1"/>
              </a:solidFill>
            </a:endParaRPr>
          </a:p>
        </p:txBody>
      </p:sp>
    </p:spTree>
    <p:extLst>
      <p:ext uri="{BB962C8B-B14F-4D97-AF65-F5344CB8AC3E}">
        <p14:creationId xmlns:p14="http://schemas.microsoft.com/office/powerpoint/2010/main" val="417257114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x" preserve="1">
  <p:cSld name="рабочая страница">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8" name="Колонтитул"/>
          <p:cNvSpPr txBox="1">
            <a:spLocks noGrp="1"/>
          </p:cNvSpPr>
          <p:nvPr>
            <p:ph type="title" hasCustomPrompt="1"/>
          </p:nvPr>
        </p:nvSpPr>
        <p:spPr>
          <a:prstGeom prst="rect">
            <a:avLst/>
          </a:prstGeom>
        </p:spPr>
        <p:txBody>
          <a:bodyPr/>
          <a:lstStyle/>
          <a:p>
            <a:r>
              <a:t>Колонтитул</a:t>
            </a:r>
          </a:p>
        </p:txBody>
      </p:sp>
      <p:sp>
        <p:nvSpPr>
          <p:cNvPr id="29" name="Уровень текста 1…"/>
          <p:cNvSpPr txBox="1">
            <a:spLocks noGrp="1"/>
          </p:cNvSpPr>
          <p:nvPr>
            <p:ph type="body" idx="1"/>
          </p:nvPr>
        </p:nvSpPr>
        <p:spPr>
          <a:prstGeom prst="rect">
            <a:avLst/>
          </a:prstGeo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a:p>
        </p:txBody>
      </p:sp>
      <p:sp>
        <p:nvSpPr>
          <p:cNvPr id="30"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908506567"/>
      </p:ext>
    </p:extLst>
  </p:cSld>
  <p:clrMapOvr>
    <a:masterClrMapping/>
  </p:clrMapOvr>
  <p:transition spd="med"/>
</p:sldLayout>
</file>

<file path=ppt/slideLayouts/slideLayout59.xml><?xml version="1.0" encoding="utf-8"?>
<p:sldLayout xmlns:a="http://schemas.openxmlformats.org/drawingml/2006/main" xmlns:r="http://schemas.openxmlformats.org/officeDocument/2006/relationships" xmlns:p="http://schemas.openxmlformats.org/presentationml/2006/main" type="tx" preserve="1">
  <p:cSld name="1_Титульный слайд">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1" name="Текст заголовка"/>
          <p:cNvSpPr txBox="1">
            <a:spLocks noGrp="1"/>
          </p:cNvSpPr>
          <p:nvPr>
            <p:ph type="title"/>
          </p:nvPr>
        </p:nvSpPr>
        <p:spPr>
          <a:xfrm>
            <a:off x="685800" y="2130425"/>
            <a:ext cx="7990656" cy="1470025"/>
          </a:xfrm>
          <a:prstGeom prst="rect">
            <a:avLst/>
          </a:prstGeom>
        </p:spPr>
        <p:txBody>
          <a:bodyPr/>
          <a:lstStyle>
            <a:lvl1pPr>
              <a:defRPr sz="4000">
                <a:solidFill>
                  <a:srgbClr val="FFFFFF"/>
                </a:solidFill>
              </a:defRPr>
            </a:lvl1pPr>
          </a:lstStyle>
          <a:p>
            <a:r>
              <a:rPr lang="ru-RU"/>
              <a:t>Образец заголовка</a:t>
            </a:r>
            <a:endParaRPr/>
          </a:p>
        </p:txBody>
      </p:sp>
      <p:sp>
        <p:nvSpPr>
          <p:cNvPr id="12" name="Номер слайда"/>
          <p:cNvSpPr txBox="1">
            <a:spLocks noGrp="1"/>
          </p:cNvSpPr>
          <p:nvPr>
            <p:ph type="sldNum" sz="quarter" idx="2"/>
          </p:nvPr>
        </p:nvSpPr>
        <p:spPr>
          <a:xfrm>
            <a:off x="6294578" y="6232198"/>
            <a:ext cx="258623" cy="248304"/>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222269405"/>
      </p:ext>
    </p:extLst>
  </p:cSld>
  <p:clrMapOvr>
    <a:masterClrMapping/>
  </p:clrMapOvr>
  <p:transition spd="med"/>
</p:sldLayout>
</file>

<file path=ppt/slideLayouts/slideLayout60.xml><?xml version="1.0" encoding="utf-8"?>
<p:sldLayout xmlns:a="http://schemas.openxmlformats.org/drawingml/2006/main" xmlns:r="http://schemas.openxmlformats.org/officeDocument/2006/relationships" xmlns:p="http://schemas.openxmlformats.org/presentationml/2006/main" type="tx" preserve="1">
  <p:cSld name="Последний кадр">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47" name="Номер слайда"/>
          <p:cNvSpPr txBox="1">
            <a:spLocks noGrp="1"/>
          </p:cNvSpPr>
          <p:nvPr>
            <p:ph type="sldNum" sz="quarter" idx="2"/>
          </p:nvPr>
        </p:nvSpPr>
        <p:spPr>
          <a:xfrm>
            <a:off x="6294578" y="6232198"/>
            <a:ext cx="258623" cy="248304"/>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553642686"/>
      </p:ext>
    </p:extLst>
  </p:cSld>
  <p:clrMapOvr>
    <a:masterClrMapping/>
  </p:clrMapOvr>
  <p:transition spd="med"/>
</p:sldLayout>
</file>

<file path=ppt/slideLayouts/slideLayout6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0D16993B-2231-4D5B-BB3B-6F4657FF3923}"/>
              </a:ext>
            </a:extLst>
          </p:cNvPr>
          <p:cNvSpPr>
            <a:spLocks noGrp="1"/>
          </p:cNvSpPr>
          <p:nvPr>
            <p:ph type="ctrTitle"/>
          </p:nvPr>
        </p:nvSpPr>
        <p:spPr>
          <a:xfrm>
            <a:off x="1143000" y="1122363"/>
            <a:ext cx="6858000" cy="2387600"/>
          </a:xfrm>
        </p:spPr>
        <p:txBody>
          <a:bodyPr anchor="b"/>
          <a:lstStyle>
            <a:lvl1pPr algn="ctr">
              <a:defRPr sz="4500"/>
            </a:lvl1pPr>
          </a:lstStyle>
          <a:p>
            <a:r>
              <a:rPr lang="ru-RU"/>
              <a:t>Образец заголовка</a:t>
            </a:r>
          </a:p>
        </p:txBody>
      </p:sp>
      <p:sp>
        <p:nvSpPr>
          <p:cNvPr id="3" name="Подзаголовок 2">
            <a:extLst>
              <a:ext uri="{FF2B5EF4-FFF2-40B4-BE49-F238E27FC236}">
                <a16:creationId xmlns:a16="http://schemas.microsoft.com/office/drawing/2014/main" xmlns="" id="{FBA1D76C-A3B0-4888-B559-79B1E48B5E4D}"/>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Образец подзаголовка</a:t>
            </a:r>
          </a:p>
        </p:txBody>
      </p:sp>
      <p:sp>
        <p:nvSpPr>
          <p:cNvPr id="4" name="Дата 3">
            <a:extLst>
              <a:ext uri="{FF2B5EF4-FFF2-40B4-BE49-F238E27FC236}">
                <a16:creationId xmlns:a16="http://schemas.microsoft.com/office/drawing/2014/main" xmlns="" id="{C6A900D1-5C3C-4173-871E-15104962FB81}"/>
              </a:ext>
            </a:extLst>
          </p:cNvPr>
          <p:cNvSpPr>
            <a:spLocks noGrp="1"/>
          </p:cNvSpPr>
          <p:nvPr>
            <p:ph type="dt" sz="half" idx="10"/>
          </p:nvPr>
        </p:nvSpPr>
        <p:spPr/>
        <p:txBody>
          <a:bodyPr/>
          <a:lstStyle/>
          <a:p>
            <a:endParaRPr lang="ru-RU"/>
          </a:p>
        </p:txBody>
      </p:sp>
      <p:sp>
        <p:nvSpPr>
          <p:cNvPr id="5" name="Нижний колонтитул 4">
            <a:extLst>
              <a:ext uri="{FF2B5EF4-FFF2-40B4-BE49-F238E27FC236}">
                <a16:creationId xmlns:a16="http://schemas.microsoft.com/office/drawing/2014/main" xmlns="" id="{378DF6A2-3DEE-4560-A0B5-C8A99A6075EB}"/>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FA0451AA-54D8-4092-BD91-6484A8CBF467}"/>
              </a:ext>
            </a:extLst>
          </p:cNvPr>
          <p:cNvSpPr>
            <a:spLocks noGrp="1"/>
          </p:cNvSpPr>
          <p:nvPr>
            <p:ph type="sldNum" sz="quarter" idx="12"/>
          </p:nvPr>
        </p:nvSpPr>
        <p:spPr/>
        <p:txBody>
          <a:bodyPr/>
          <a:lstStyle/>
          <a:p>
            <a:fld id="{EFD07CED-4EEE-457B-92CE-9739E46528B7}" type="slidenum">
              <a:rPr lang="ru-RU" smtClean="0"/>
              <a:t>‹#›</a:t>
            </a:fld>
            <a:endParaRPr lang="ru-RU"/>
          </a:p>
        </p:txBody>
      </p:sp>
    </p:spTree>
    <p:extLst>
      <p:ext uri="{BB962C8B-B14F-4D97-AF65-F5344CB8AC3E}">
        <p14:creationId xmlns:p14="http://schemas.microsoft.com/office/powerpoint/2010/main" val="313322276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2E4DDB4E-FE74-4B94-B87A-521F5190BBF4}"/>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xmlns="" id="{16C61A5E-24CA-4279-AC23-B811967ECE36}"/>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9EEDA17B-3653-4BE4-8CF2-9D6DC8F886E1}"/>
              </a:ext>
            </a:extLst>
          </p:cNvPr>
          <p:cNvSpPr>
            <a:spLocks noGrp="1"/>
          </p:cNvSpPr>
          <p:nvPr>
            <p:ph type="dt" sz="half" idx="10"/>
          </p:nvPr>
        </p:nvSpPr>
        <p:spPr/>
        <p:txBody>
          <a:bodyPr/>
          <a:lstStyle/>
          <a:p>
            <a:endParaRPr lang="ru-RU"/>
          </a:p>
        </p:txBody>
      </p:sp>
      <p:sp>
        <p:nvSpPr>
          <p:cNvPr id="5" name="Нижний колонтитул 4">
            <a:extLst>
              <a:ext uri="{FF2B5EF4-FFF2-40B4-BE49-F238E27FC236}">
                <a16:creationId xmlns:a16="http://schemas.microsoft.com/office/drawing/2014/main" xmlns="" id="{0026A2D6-1E6A-4681-BA3F-8D303B9DDB01}"/>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52F1CF0D-8262-40FF-920E-19FE04E1D034}"/>
              </a:ext>
            </a:extLst>
          </p:cNvPr>
          <p:cNvSpPr>
            <a:spLocks noGrp="1"/>
          </p:cNvSpPr>
          <p:nvPr>
            <p:ph type="sldNum" sz="quarter" idx="12"/>
          </p:nvPr>
        </p:nvSpPr>
        <p:spPr/>
        <p:txBody>
          <a:bodyPr/>
          <a:lstStyle/>
          <a:p>
            <a:fld id="{EFD07CED-4EEE-457B-92CE-9739E46528B7}" type="slidenum">
              <a:rPr lang="ru-RU" smtClean="0"/>
              <a:t>‹#›</a:t>
            </a:fld>
            <a:endParaRPr lang="ru-RU"/>
          </a:p>
        </p:txBody>
      </p:sp>
    </p:spTree>
    <p:extLst>
      <p:ext uri="{BB962C8B-B14F-4D97-AF65-F5344CB8AC3E}">
        <p14:creationId xmlns:p14="http://schemas.microsoft.com/office/powerpoint/2010/main" val="176585264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4E32E9F8-780B-4109-A1D2-1C92C945086D}"/>
              </a:ext>
            </a:extLst>
          </p:cNvPr>
          <p:cNvSpPr>
            <a:spLocks noGrp="1"/>
          </p:cNvSpPr>
          <p:nvPr>
            <p:ph type="title"/>
          </p:nvPr>
        </p:nvSpPr>
        <p:spPr>
          <a:xfrm>
            <a:off x="623888" y="1709739"/>
            <a:ext cx="7886700" cy="2852737"/>
          </a:xfrm>
        </p:spPr>
        <p:txBody>
          <a:bodyPr anchor="b"/>
          <a:lstStyle>
            <a:lvl1pPr>
              <a:defRPr sz="4500"/>
            </a:lvl1pPr>
          </a:lstStyle>
          <a:p>
            <a:r>
              <a:rPr lang="ru-RU"/>
              <a:t>Образец заголовка</a:t>
            </a:r>
          </a:p>
        </p:txBody>
      </p:sp>
      <p:sp>
        <p:nvSpPr>
          <p:cNvPr id="3" name="Текст 2">
            <a:extLst>
              <a:ext uri="{FF2B5EF4-FFF2-40B4-BE49-F238E27FC236}">
                <a16:creationId xmlns:a16="http://schemas.microsoft.com/office/drawing/2014/main" xmlns="" id="{2B1DFBEA-C023-475B-AEF2-345B18CA8305}"/>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xmlns="" id="{F102C3D0-25E8-4545-8EF1-3DE3A5A89C21}"/>
              </a:ext>
            </a:extLst>
          </p:cNvPr>
          <p:cNvSpPr>
            <a:spLocks noGrp="1"/>
          </p:cNvSpPr>
          <p:nvPr>
            <p:ph type="dt" sz="half" idx="10"/>
          </p:nvPr>
        </p:nvSpPr>
        <p:spPr/>
        <p:txBody>
          <a:bodyPr/>
          <a:lstStyle/>
          <a:p>
            <a:endParaRPr lang="ru-RU"/>
          </a:p>
        </p:txBody>
      </p:sp>
      <p:sp>
        <p:nvSpPr>
          <p:cNvPr id="5" name="Нижний колонтитул 4">
            <a:extLst>
              <a:ext uri="{FF2B5EF4-FFF2-40B4-BE49-F238E27FC236}">
                <a16:creationId xmlns:a16="http://schemas.microsoft.com/office/drawing/2014/main" xmlns="" id="{5C722483-16D2-4EB6-A4AD-86B443E043EA}"/>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ABCE66B4-85B0-451D-8521-CE732BBE0CCA}"/>
              </a:ext>
            </a:extLst>
          </p:cNvPr>
          <p:cNvSpPr>
            <a:spLocks noGrp="1"/>
          </p:cNvSpPr>
          <p:nvPr>
            <p:ph type="sldNum" sz="quarter" idx="12"/>
          </p:nvPr>
        </p:nvSpPr>
        <p:spPr/>
        <p:txBody>
          <a:bodyPr/>
          <a:lstStyle/>
          <a:p>
            <a:fld id="{EFD07CED-4EEE-457B-92CE-9739E46528B7}" type="slidenum">
              <a:rPr lang="ru-RU" smtClean="0"/>
              <a:t>‹#›</a:t>
            </a:fld>
            <a:endParaRPr lang="ru-RU"/>
          </a:p>
        </p:txBody>
      </p:sp>
    </p:spTree>
    <p:extLst>
      <p:ext uri="{BB962C8B-B14F-4D97-AF65-F5344CB8AC3E}">
        <p14:creationId xmlns:p14="http://schemas.microsoft.com/office/powerpoint/2010/main" val="171551593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5F72075-9555-4A4F-9824-394E0C8F3FFA}"/>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xmlns="" id="{A84F5A74-5330-4723-B750-22C1F61840A1}"/>
              </a:ext>
            </a:extLst>
          </p:cNvPr>
          <p:cNvSpPr>
            <a:spLocks noGrp="1"/>
          </p:cNvSpPr>
          <p:nvPr>
            <p:ph sz="half" idx="1"/>
          </p:nvPr>
        </p:nvSpPr>
        <p:spPr>
          <a:xfrm>
            <a:off x="6286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xmlns="" id="{D46FB810-ABCB-4A69-AD73-58EB3A6ECD46}"/>
              </a:ext>
            </a:extLst>
          </p:cNvPr>
          <p:cNvSpPr>
            <a:spLocks noGrp="1"/>
          </p:cNvSpPr>
          <p:nvPr>
            <p:ph sz="half" idx="2"/>
          </p:nvPr>
        </p:nvSpPr>
        <p:spPr>
          <a:xfrm>
            <a:off x="46291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xmlns="" id="{57246A78-FC6F-429D-9059-8A6FF022DFBC}"/>
              </a:ext>
            </a:extLst>
          </p:cNvPr>
          <p:cNvSpPr>
            <a:spLocks noGrp="1"/>
          </p:cNvSpPr>
          <p:nvPr>
            <p:ph type="dt" sz="half" idx="10"/>
          </p:nvPr>
        </p:nvSpPr>
        <p:spPr/>
        <p:txBody>
          <a:bodyPr/>
          <a:lstStyle/>
          <a:p>
            <a:endParaRPr lang="ru-RU"/>
          </a:p>
        </p:txBody>
      </p:sp>
      <p:sp>
        <p:nvSpPr>
          <p:cNvPr id="6" name="Нижний колонтитул 5">
            <a:extLst>
              <a:ext uri="{FF2B5EF4-FFF2-40B4-BE49-F238E27FC236}">
                <a16:creationId xmlns:a16="http://schemas.microsoft.com/office/drawing/2014/main" xmlns="" id="{1034711B-BB55-420A-A327-4D8396184BEB}"/>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4627B01D-AB3F-48FB-B42E-FB6A30F0EF5F}"/>
              </a:ext>
            </a:extLst>
          </p:cNvPr>
          <p:cNvSpPr>
            <a:spLocks noGrp="1"/>
          </p:cNvSpPr>
          <p:nvPr>
            <p:ph type="sldNum" sz="quarter" idx="12"/>
          </p:nvPr>
        </p:nvSpPr>
        <p:spPr/>
        <p:txBody>
          <a:bodyPr/>
          <a:lstStyle/>
          <a:p>
            <a:fld id="{EFD07CED-4EEE-457B-92CE-9739E46528B7}" type="slidenum">
              <a:rPr lang="ru-RU" smtClean="0"/>
              <a:t>‹#›</a:t>
            </a:fld>
            <a:endParaRPr lang="ru-RU"/>
          </a:p>
        </p:txBody>
      </p:sp>
    </p:spTree>
    <p:extLst>
      <p:ext uri="{BB962C8B-B14F-4D97-AF65-F5344CB8AC3E}">
        <p14:creationId xmlns:p14="http://schemas.microsoft.com/office/powerpoint/2010/main" val="280661387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33A938A4-BF44-4B35-BBBB-98B051BFE58F}"/>
              </a:ext>
            </a:extLst>
          </p:cNvPr>
          <p:cNvSpPr>
            <a:spLocks noGrp="1"/>
          </p:cNvSpPr>
          <p:nvPr>
            <p:ph type="title"/>
          </p:nvPr>
        </p:nvSpPr>
        <p:spPr>
          <a:xfrm>
            <a:off x="629841" y="365126"/>
            <a:ext cx="78867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xmlns="" id="{E29D5042-530B-44F4-AFF6-BD294E7B37D6}"/>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a:t>Образец текста</a:t>
            </a:r>
          </a:p>
        </p:txBody>
      </p:sp>
      <p:sp>
        <p:nvSpPr>
          <p:cNvPr id="4" name="Объект 3">
            <a:extLst>
              <a:ext uri="{FF2B5EF4-FFF2-40B4-BE49-F238E27FC236}">
                <a16:creationId xmlns:a16="http://schemas.microsoft.com/office/drawing/2014/main" xmlns="" id="{F15534D9-C5C0-42AC-9C07-733720CD98AB}"/>
              </a:ext>
            </a:extLst>
          </p:cNvPr>
          <p:cNvSpPr>
            <a:spLocks noGrp="1"/>
          </p:cNvSpPr>
          <p:nvPr>
            <p:ph sz="half" idx="2"/>
          </p:nvPr>
        </p:nvSpPr>
        <p:spPr>
          <a:xfrm>
            <a:off x="629842" y="2505075"/>
            <a:ext cx="3868340"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xmlns="" id="{23077537-6609-453B-92DC-23FB712C2F82}"/>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a:t>Образец текста</a:t>
            </a:r>
          </a:p>
        </p:txBody>
      </p:sp>
      <p:sp>
        <p:nvSpPr>
          <p:cNvPr id="6" name="Объект 5">
            <a:extLst>
              <a:ext uri="{FF2B5EF4-FFF2-40B4-BE49-F238E27FC236}">
                <a16:creationId xmlns:a16="http://schemas.microsoft.com/office/drawing/2014/main" xmlns="" id="{71C813E0-5F1E-4E40-88B2-A90AB01A270B}"/>
              </a:ext>
            </a:extLst>
          </p:cNvPr>
          <p:cNvSpPr>
            <a:spLocks noGrp="1"/>
          </p:cNvSpPr>
          <p:nvPr>
            <p:ph sz="quarter" idx="4"/>
          </p:nvPr>
        </p:nvSpPr>
        <p:spPr>
          <a:xfrm>
            <a:off x="4629150" y="2505075"/>
            <a:ext cx="3887391"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xmlns="" id="{CECB0ECE-AF7C-4FAB-8E07-073ECEDFA79B}"/>
              </a:ext>
            </a:extLst>
          </p:cNvPr>
          <p:cNvSpPr>
            <a:spLocks noGrp="1"/>
          </p:cNvSpPr>
          <p:nvPr>
            <p:ph type="dt" sz="half" idx="10"/>
          </p:nvPr>
        </p:nvSpPr>
        <p:spPr/>
        <p:txBody>
          <a:bodyPr/>
          <a:lstStyle/>
          <a:p>
            <a:endParaRPr lang="ru-RU"/>
          </a:p>
        </p:txBody>
      </p:sp>
      <p:sp>
        <p:nvSpPr>
          <p:cNvPr id="8" name="Нижний колонтитул 7">
            <a:extLst>
              <a:ext uri="{FF2B5EF4-FFF2-40B4-BE49-F238E27FC236}">
                <a16:creationId xmlns:a16="http://schemas.microsoft.com/office/drawing/2014/main" xmlns="" id="{B1BD6008-0F2E-4E65-BBB4-34656AA333D2}"/>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xmlns="" id="{41BAC798-9BC7-4D23-A27E-2ADE65C40C88}"/>
              </a:ext>
            </a:extLst>
          </p:cNvPr>
          <p:cNvSpPr>
            <a:spLocks noGrp="1"/>
          </p:cNvSpPr>
          <p:nvPr>
            <p:ph type="sldNum" sz="quarter" idx="12"/>
          </p:nvPr>
        </p:nvSpPr>
        <p:spPr/>
        <p:txBody>
          <a:bodyPr/>
          <a:lstStyle/>
          <a:p>
            <a:fld id="{EFD07CED-4EEE-457B-92CE-9739E46528B7}" type="slidenum">
              <a:rPr lang="ru-RU" smtClean="0"/>
              <a:t>‹#›</a:t>
            </a:fld>
            <a:endParaRPr lang="ru-RU"/>
          </a:p>
        </p:txBody>
      </p:sp>
    </p:spTree>
    <p:extLst>
      <p:ext uri="{BB962C8B-B14F-4D97-AF65-F5344CB8AC3E}">
        <p14:creationId xmlns:p14="http://schemas.microsoft.com/office/powerpoint/2010/main" val="87797718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0983FAE9-FDA7-43B3-80C2-701035B0CF21}"/>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xmlns="" id="{3BDD92D7-2515-42D2-BF1F-C908D56B9FBD}"/>
              </a:ext>
            </a:extLst>
          </p:cNvPr>
          <p:cNvSpPr>
            <a:spLocks noGrp="1"/>
          </p:cNvSpPr>
          <p:nvPr>
            <p:ph type="dt" sz="half" idx="10"/>
          </p:nvPr>
        </p:nvSpPr>
        <p:spPr/>
        <p:txBody>
          <a:bodyPr/>
          <a:lstStyle/>
          <a:p>
            <a:endParaRPr lang="ru-RU"/>
          </a:p>
        </p:txBody>
      </p:sp>
      <p:sp>
        <p:nvSpPr>
          <p:cNvPr id="4" name="Нижний колонтитул 3">
            <a:extLst>
              <a:ext uri="{FF2B5EF4-FFF2-40B4-BE49-F238E27FC236}">
                <a16:creationId xmlns:a16="http://schemas.microsoft.com/office/drawing/2014/main" xmlns="" id="{40CBAF4B-3B6F-48B6-924F-625E58E9DE23}"/>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xmlns="" id="{7E1F1850-8644-481D-9899-97E925C5B137}"/>
              </a:ext>
            </a:extLst>
          </p:cNvPr>
          <p:cNvSpPr>
            <a:spLocks noGrp="1"/>
          </p:cNvSpPr>
          <p:nvPr>
            <p:ph type="sldNum" sz="quarter" idx="12"/>
          </p:nvPr>
        </p:nvSpPr>
        <p:spPr/>
        <p:txBody>
          <a:bodyPr/>
          <a:lstStyle/>
          <a:p>
            <a:fld id="{EFD07CED-4EEE-457B-92CE-9739E46528B7}" type="slidenum">
              <a:rPr lang="ru-RU" smtClean="0"/>
              <a:t>‹#›</a:t>
            </a:fld>
            <a:endParaRPr lang="ru-RU"/>
          </a:p>
        </p:txBody>
      </p:sp>
    </p:spTree>
    <p:extLst>
      <p:ext uri="{BB962C8B-B14F-4D97-AF65-F5344CB8AC3E}">
        <p14:creationId xmlns:p14="http://schemas.microsoft.com/office/powerpoint/2010/main" val="177713806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xmlns="" id="{5256104B-78EB-484C-B9B2-B54724046A77}"/>
              </a:ext>
            </a:extLst>
          </p:cNvPr>
          <p:cNvSpPr>
            <a:spLocks noGrp="1"/>
          </p:cNvSpPr>
          <p:nvPr>
            <p:ph type="dt" sz="half" idx="10"/>
          </p:nvPr>
        </p:nvSpPr>
        <p:spPr/>
        <p:txBody>
          <a:bodyPr/>
          <a:lstStyle/>
          <a:p>
            <a:endParaRPr lang="ru-RU"/>
          </a:p>
        </p:txBody>
      </p:sp>
      <p:sp>
        <p:nvSpPr>
          <p:cNvPr id="3" name="Нижний колонтитул 2">
            <a:extLst>
              <a:ext uri="{FF2B5EF4-FFF2-40B4-BE49-F238E27FC236}">
                <a16:creationId xmlns:a16="http://schemas.microsoft.com/office/drawing/2014/main" xmlns="" id="{E2459190-A35A-4CA8-A4F7-88091E764F20}"/>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xmlns="" id="{832CCEEE-E70F-44FC-9ECB-C10B895839D3}"/>
              </a:ext>
            </a:extLst>
          </p:cNvPr>
          <p:cNvSpPr>
            <a:spLocks noGrp="1"/>
          </p:cNvSpPr>
          <p:nvPr>
            <p:ph type="sldNum" sz="quarter" idx="12"/>
          </p:nvPr>
        </p:nvSpPr>
        <p:spPr/>
        <p:txBody>
          <a:bodyPr/>
          <a:lstStyle/>
          <a:p>
            <a:fld id="{EFD07CED-4EEE-457B-92CE-9739E46528B7}" type="slidenum">
              <a:rPr lang="ru-RU" smtClean="0"/>
              <a:t>‹#›</a:t>
            </a:fld>
            <a:endParaRPr lang="ru-RU"/>
          </a:p>
        </p:txBody>
      </p:sp>
    </p:spTree>
    <p:extLst>
      <p:ext uri="{BB962C8B-B14F-4D97-AF65-F5344CB8AC3E}">
        <p14:creationId xmlns:p14="http://schemas.microsoft.com/office/powerpoint/2010/main" val="222895180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17E8C380-2EC1-4389-A4C3-5B0CE554F65A}"/>
              </a:ext>
            </a:extLst>
          </p:cNvPr>
          <p:cNvSpPr>
            <a:spLocks noGrp="1"/>
          </p:cNvSpPr>
          <p:nvPr>
            <p:ph type="title"/>
          </p:nvPr>
        </p:nvSpPr>
        <p:spPr>
          <a:xfrm>
            <a:off x="629841" y="457200"/>
            <a:ext cx="2949178" cy="1600200"/>
          </a:xfrm>
        </p:spPr>
        <p:txBody>
          <a:bodyPr anchor="b"/>
          <a:lstStyle>
            <a:lvl1pPr>
              <a:defRPr sz="2400"/>
            </a:lvl1pPr>
          </a:lstStyle>
          <a:p>
            <a:r>
              <a:rPr lang="ru-RU"/>
              <a:t>Образец заголовка</a:t>
            </a:r>
          </a:p>
        </p:txBody>
      </p:sp>
      <p:sp>
        <p:nvSpPr>
          <p:cNvPr id="3" name="Объект 2">
            <a:extLst>
              <a:ext uri="{FF2B5EF4-FFF2-40B4-BE49-F238E27FC236}">
                <a16:creationId xmlns:a16="http://schemas.microsoft.com/office/drawing/2014/main" xmlns="" id="{4FDE1A11-9B46-4470-BCC6-24B3426D2780}"/>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xmlns="" id="{0393BD77-6352-453C-86D5-3FEE01BFABEE}"/>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a:t>Образец текста</a:t>
            </a:r>
          </a:p>
        </p:txBody>
      </p:sp>
      <p:sp>
        <p:nvSpPr>
          <p:cNvPr id="5" name="Дата 4">
            <a:extLst>
              <a:ext uri="{FF2B5EF4-FFF2-40B4-BE49-F238E27FC236}">
                <a16:creationId xmlns:a16="http://schemas.microsoft.com/office/drawing/2014/main" xmlns="" id="{56D7C18D-3903-4B30-9586-4ECDB3828511}"/>
              </a:ext>
            </a:extLst>
          </p:cNvPr>
          <p:cNvSpPr>
            <a:spLocks noGrp="1"/>
          </p:cNvSpPr>
          <p:nvPr>
            <p:ph type="dt" sz="half" idx="10"/>
          </p:nvPr>
        </p:nvSpPr>
        <p:spPr/>
        <p:txBody>
          <a:bodyPr/>
          <a:lstStyle/>
          <a:p>
            <a:endParaRPr lang="ru-RU"/>
          </a:p>
        </p:txBody>
      </p:sp>
      <p:sp>
        <p:nvSpPr>
          <p:cNvPr id="6" name="Нижний колонтитул 5">
            <a:extLst>
              <a:ext uri="{FF2B5EF4-FFF2-40B4-BE49-F238E27FC236}">
                <a16:creationId xmlns:a16="http://schemas.microsoft.com/office/drawing/2014/main" xmlns="" id="{DFC3D928-F1D5-4F64-8AE0-B1BEF4D2D596}"/>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0CDD5460-C9E4-46D0-AD28-7BD50B97BEDD}"/>
              </a:ext>
            </a:extLst>
          </p:cNvPr>
          <p:cNvSpPr>
            <a:spLocks noGrp="1"/>
          </p:cNvSpPr>
          <p:nvPr>
            <p:ph type="sldNum" sz="quarter" idx="12"/>
          </p:nvPr>
        </p:nvSpPr>
        <p:spPr/>
        <p:txBody>
          <a:bodyPr/>
          <a:lstStyle/>
          <a:p>
            <a:fld id="{EFD07CED-4EEE-457B-92CE-9739E46528B7}" type="slidenum">
              <a:rPr lang="ru-RU" smtClean="0"/>
              <a:t>‹#›</a:t>
            </a:fld>
            <a:endParaRPr lang="ru-RU"/>
          </a:p>
        </p:txBody>
      </p:sp>
    </p:spTree>
    <p:extLst>
      <p:ext uri="{BB962C8B-B14F-4D97-AF65-F5344CB8AC3E}">
        <p14:creationId xmlns:p14="http://schemas.microsoft.com/office/powerpoint/2010/main" val="243241105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231B24E1-3A76-45F3-9081-2BEF2178C943}"/>
              </a:ext>
            </a:extLst>
          </p:cNvPr>
          <p:cNvSpPr>
            <a:spLocks noGrp="1"/>
          </p:cNvSpPr>
          <p:nvPr>
            <p:ph type="title"/>
          </p:nvPr>
        </p:nvSpPr>
        <p:spPr>
          <a:xfrm>
            <a:off x="629841" y="457200"/>
            <a:ext cx="2949178" cy="1600200"/>
          </a:xfrm>
        </p:spPr>
        <p:txBody>
          <a:bodyPr anchor="b"/>
          <a:lstStyle>
            <a:lvl1pPr>
              <a:defRPr sz="2400"/>
            </a:lvl1pPr>
          </a:lstStyle>
          <a:p>
            <a:r>
              <a:rPr lang="ru-RU"/>
              <a:t>Образец заголовка</a:t>
            </a:r>
          </a:p>
        </p:txBody>
      </p:sp>
      <p:sp>
        <p:nvSpPr>
          <p:cNvPr id="3" name="Рисунок 2">
            <a:extLst>
              <a:ext uri="{FF2B5EF4-FFF2-40B4-BE49-F238E27FC236}">
                <a16:creationId xmlns:a16="http://schemas.microsoft.com/office/drawing/2014/main" xmlns="" id="{4DFD21C1-8801-4EA1-A904-D5439ED3B0BF}"/>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ru-RU"/>
              <a:t>Вставка рисунка</a:t>
            </a:r>
          </a:p>
        </p:txBody>
      </p:sp>
      <p:sp>
        <p:nvSpPr>
          <p:cNvPr id="4" name="Текст 3">
            <a:extLst>
              <a:ext uri="{FF2B5EF4-FFF2-40B4-BE49-F238E27FC236}">
                <a16:creationId xmlns:a16="http://schemas.microsoft.com/office/drawing/2014/main" xmlns="" id="{14DD88D1-FA38-4F16-882C-9ADEAACF5435}"/>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a:t>Образец текста</a:t>
            </a:r>
          </a:p>
        </p:txBody>
      </p:sp>
      <p:sp>
        <p:nvSpPr>
          <p:cNvPr id="5" name="Дата 4">
            <a:extLst>
              <a:ext uri="{FF2B5EF4-FFF2-40B4-BE49-F238E27FC236}">
                <a16:creationId xmlns:a16="http://schemas.microsoft.com/office/drawing/2014/main" xmlns="" id="{1EEF63B5-1AD9-4411-9ADA-1994DDDC469C}"/>
              </a:ext>
            </a:extLst>
          </p:cNvPr>
          <p:cNvSpPr>
            <a:spLocks noGrp="1"/>
          </p:cNvSpPr>
          <p:nvPr>
            <p:ph type="dt" sz="half" idx="10"/>
          </p:nvPr>
        </p:nvSpPr>
        <p:spPr/>
        <p:txBody>
          <a:bodyPr/>
          <a:lstStyle/>
          <a:p>
            <a:endParaRPr lang="ru-RU"/>
          </a:p>
        </p:txBody>
      </p:sp>
      <p:sp>
        <p:nvSpPr>
          <p:cNvPr id="6" name="Нижний колонтитул 5">
            <a:extLst>
              <a:ext uri="{FF2B5EF4-FFF2-40B4-BE49-F238E27FC236}">
                <a16:creationId xmlns:a16="http://schemas.microsoft.com/office/drawing/2014/main" xmlns="" id="{76734C7C-C836-4BBA-8BA4-6EFF11E7785C}"/>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9FFA28A2-6B49-48FA-A876-67800AD834B7}"/>
              </a:ext>
            </a:extLst>
          </p:cNvPr>
          <p:cNvSpPr>
            <a:spLocks noGrp="1"/>
          </p:cNvSpPr>
          <p:nvPr>
            <p:ph type="sldNum" sz="quarter" idx="12"/>
          </p:nvPr>
        </p:nvSpPr>
        <p:spPr/>
        <p:txBody>
          <a:bodyPr/>
          <a:lstStyle/>
          <a:p>
            <a:fld id="{EFD07CED-4EEE-457B-92CE-9739E46528B7}" type="slidenum">
              <a:rPr lang="ru-RU" smtClean="0"/>
              <a:t>‹#›</a:t>
            </a:fld>
            <a:endParaRPr lang="ru-RU"/>
          </a:p>
        </p:txBody>
      </p:sp>
    </p:spTree>
    <p:extLst>
      <p:ext uri="{BB962C8B-B14F-4D97-AF65-F5344CB8AC3E}">
        <p14:creationId xmlns:p14="http://schemas.microsoft.com/office/powerpoint/2010/main" val="95011744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5F2B1C7A-3ADB-4FB4-9246-9346C81F6FBD}"/>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xmlns="" id="{0BD6CA03-4BAA-4E1C-98BF-A68C2B3DE222}"/>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34261527-DEF3-4740-BB37-B8B9B9FB4972}"/>
              </a:ext>
            </a:extLst>
          </p:cNvPr>
          <p:cNvSpPr>
            <a:spLocks noGrp="1"/>
          </p:cNvSpPr>
          <p:nvPr>
            <p:ph type="dt" sz="half" idx="10"/>
          </p:nvPr>
        </p:nvSpPr>
        <p:spPr/>
        <p:txBody>
          <a:bodyPr/>
          <a:lstStyle/>
          <a:p>
            <a:endParaRPr lang="ru-RU"/>
          </a:p>
        </p:txBody>
      </p:sp>
      <p:sp>
        <p:nvSpPr>
          <p:cNvPr id="5" name="Нижний колонтитул 4">
            <a:extLst>
              <a:ext uri="{FF2B5EF4-FFF2-40B4-BE49-F238E27FC236}">
                <a16:creationId xmlns:a16="http://schemas.microsoft.com/office/drawing/2014/main" xmlns="" id="{3A444EFA-20B4-48CB-BCEF-D1B5FA96DE08}"/>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A93DB709-063A-4CF2-A956-20558FE55FA2}"/>
              </a:ext>
            </a:extLst>
          </p:cNvPr>
          <p:cNvSpPr>
            <a:spLocks noGrp="1"/>
          </p:cNvSpPr>
          <p:nvPr>
            <p:ph type="sldNum" sz="quarter" idx="12"/>
          </p:nvPr>
        </p:nvSpPr>
        <p:spPr/>
        <p:txBody>
          <a:bodyPr/>
          <a:lstStyle/>
          <a:p>
            <a:fld id="{EFD07CED-4EEE-457B-92CE-9739E46528B7}" type="slidenum">
              <a:rPr lang="ru-RU" smtClean="0"/>
              <a:t>‹#›</a:t>
            </a:fld>
            <a:endParaRPr lang="ru-RU"/>
          </a:p>
        </p:txBody>
      </p:sp>
    </p:spTree>
    <p:extLst>
      <p:ext uri="{BB962C8B-B14F-4D97-AF65-F5344CB8AC3E}">
        <p14:creationId xmlns:p14="http://schemas.microsoft.com/office/powerpoint/2010/main" val="304918026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xmlns="" id="{502FC0BB-F791-4BAC-8B5E-52EB5AE5B3EB}"/>
              </a:ext>
            </a:extLst>
          </p:cNvPr>
          <p:cNvSpPr>
            <a:spLocks noGrp="1"/>
          </p:cNvSpPr>
          <p:nvPr>
            <p:ph type="title" orient="vert"/>
          </p:nvPr>
        </p:nvSpPr>
        <p:spPr>
          <a:xfrm>
            <a:off x="6543675" y="365125"/>
            <a:ext cx="1971675"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xmlns="" id="{3D465184-F923-47BE-9DBD-BE9F1A1EB332}"/>
              </a:ext>
            </a:extLst>
          </p:cNvPr>
          <p:cNvSpPr>
            <a:spLocks noGrp="1"/>
          </p:cNvSpPr>
          <p:nvPr>
            <p:ph type="body" orient="vert" idx="1"/>
          </p:nvPr>
        </p:nvSpPr>
        <p:spPr>
          <a:xfrm>
            <a:off x="628650" y="365125"/>
            <a:ext cx="5800725"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324B8F58-5E67-478A-A56A-6367B6AD3270}"/>
              </a:ext>
            </a:extLst>
          </p:cNvPr>
          <p:cNvSpPr>
            <a:spLocks noGrp="1"/>
          </p:cNvSpPr>
          <p:nvPr>
            <p:ph type="dt" sz="half" idx="10"/>
          </p:nvPr>
        </p:nvSpPr>
        <p:spPr/>
        <p:txBody>
          <a:bodyPr/>
          <a:lstStyle/>
          <a:p>
            <a:endParaRPr lang="ru-RU"/>
          </a:p>
        </p:txBody>
      </p:sp>
      <p:sp>
        <p:nvSpPr>
          <p:cNvPr id="5" name="Нижний колонтитул 4">
            <a:extLst>
              <a:ext uri="{FF2B5EF4-FFF2-40B4-BE49-F238E27FC236}">
                <a16:creationId xmlns:a16="http://schemas.microsoft.com/office/drawing/2014/main" xmlns="" id="{B8F31BA7-356E-43E7-92E6-A14F015F0BEE}"/>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3525AEA9-DBC7-4D3B-B30F-49B138DD3519}"/>
              </a:ext>
            </a:extLst>
          </p:cNvPr>
          <p:cNvSpPr>
            <a:spLocks noGrp="1"/>
          </p:cNvSpPr>
          <p:nvPr>
            <p:ph type="sldNum" sz="quarter" idx="12"/>
          </p:nvPr>
        </p:nvSpPr>
        <p:spPr/>
        <p:txBody>
          <a:bodyPr/>
          <a:lstStyle/>
          <a:p>
            <a:fld id="{EFD07CED-4EEE-457B-92CE-9739E46528B7}" type="slidenum">
              <a:rPr lang="ru-RU" smtClean="0"/>
              <a:t>‹#›</a:t>
            </a:fld>
            <a:endParaRPr lang="ru-RU"/>
          </a:p>
        </p:txBody>
      </p:sp>
    </p:spTree>
    <p:extLst>
      <p:ext uri="{BB962C8B-B14F-4D97-AF65-F5344CB8AC3E}">
        <p14:creationId xmlns:p14="http://schemas.microsoft.com/office/powerpoint/2010/main" val="302486376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1_Титульный слайд">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7"/>
            <a:ext cx="7990656" cy="1470025"/>
          </a:xfrm>
        </p:spPr>
        <p:txBody>
          <a:bodyPr>
            <a:normAutofit/>
          </a:bodyPr>
          <a:lstStyle>
            <a:lvl1pPr algn="r">
              <a:defRPr sz="3000" cap="all" baseline="0">
                <a:solidFill>
                  <a:schemeClr val="bg1"/>
                </a:solidFill>
              </a:defRPr>
            </a:lvl1pPr>
          </a:lstStyle>
          <a:p>
            <a:r>
              <a:rPr lang="ru-RU"/>
              <a:t>Образец заголовка</a:t>
            </a:r>
            <a:endParaRPr lang="ru-RU" dirty="0"/>
          </a:p>
        </p:txBody>
      </p:sp>
    </p:spTree>
    <p:extLst>
      <p:ext uri="{BB962C8B-B14F-4D97-AF65-F5344CB8AC3E}">
        <p14:creationId xmlns:p14="http://schemas.microsoft.com/office/powerpoint/2010/main" val="172873521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Титульный слайд">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7"/>
            <a:ext cx="7990656" cy="1470025"/>
          </a:xfrm>
        </p:spPr>
        <p:txBody>
          <a:bodyPr>
            <a:normAutofit/>
          </a:bodyPr>
          <a:lstStyle>
            <a:lvl1pPr algn="r">
              <a:defRPr sz="3000" cap="all" baseline="0">
                <a:solidFill>
                  <a:schemeClr val="bg1"/>
                </a:solidFill>
              </a:defRPr>
            </a:lvl1pPr>
          </a:lstStyle>
          <a:p>
            <a:r>
              <a:rPr lang="ru-RU"/>
              <a:t>Образец заголовка</a:t>
            </a:r>
            <a:endParaRPr lang="ru-RU" dirty="0"/>
          </a:p>
        </p:txBody>
      </p:sp>
    </p:spTree>
    <p:extLst>
      <p:ext uri="{BB962C8B-B14F-4D97-AF65-F5344CB8AC3E}">
        <p14:creationId xmlns:p14="http://schemas.microsoft.com/office/powerpoint/2010/main" val="83699040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рабочая страница БЕЛЫЙ ФОН">
    <p:spTree>
      <p:nvGrpSpPr>
        <p:cNvPr id="1" name=""/>
        <p:cNvGrpSpPr/>
        <p:nvPr/>
      </p:nvGrpSpPr>
      <p:grpSpPr>
        <a:xfrm>
          <a:off x="0" y="0"/>
          <a:ext cx="0" cy="0"/>
          <a:chOff x="0" y="0"/>
          <a:chExt cx="0" cy="0"/>
        </a:xfrm>
      </p:grpSpPr>
      <p:sp>
        <p:nvSpPr>
          <p:cNvPr id="2" name="Заголовок 1"/>
          <p:cNvSpPr>
            <a:spLocks noGrp="1"/>
          </p:cNvSpPr>
          <p:nvPr>
            <p:ph type="title" hasCustomPrompt="1"/>
          </p:nvPr>
        </p:nvSpPr>
        <p:spPr>
          <a:xfrm>
            <a:off x="2339753" y="274638"/>
            <a:ext cx="6624736" cy="706090"/>
          </a:xfrm>
        </p:spPr>
        <p:txBody>
          <a:bodyPr>
            <a:normAutofit/>
          </a:bodyPr>
          <a:lstStyle>
            <a:lvl1pPr algn="r">
              <a:defRPr sz="2100" cap="all" baseline="0">
                <a:solidFill>
                  <a:schemeClr val="accent2">
                    <a:lumMod val="75000"/>
                  </a:schemeClr>
                </a:solidFill>
              </a:defRPr>
            </a:lvl1pPr>
          </a:lstStyle>
          <a:p>
            <a:r>
              <a:rPr lang="ru-RU" dirty="0"/>
              <a:t>Колонтитул</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RU" dirty="0"/>
          </a:p>
        </p:txBody>
      </p:sp>
      <p:sp>
        <p:nvSpPr>
          <p:cNvPr id="6" name="Номер слайда 5"/>
          <p:cNvSpPr>
            <a:spLocks noGrp="1"/>
          </p:cNvSpPr>
          <p:nvPr>
            <p:ph type="sldNum" sz="quarter" idx="12"/>
          </p:nvPr>
        </p:nvSpPr>
        <p:spPr>
          <a:xfrm>
            <a:off x="6804248" y="6237314"/>
            <a:ext cx="2133600" cy="365125"/>
          </a:xfrm>
        </p:spPr>
        <p:txBody>
          <a:bodyPr/>
          <a:lstStyle/>
          <a:p>
            <a:fld id="{B6743867-4E32-4E2D-8739-58246E7E28D2}" type="slidenum">
              <a:rPr lang="ru-RU" smtClean="0"/>
              <a:t>‹#›</a:t>
            </a:fld>
            <a:endParaRPr lang="ru-RU" dirty="0"/>
          </a:p>
        </p:txBody>
      </p:sp>
    </p:spTree>
    <p:extLst>
      <p:ext uri="{BB962C8B-B14F-4D97-AF65-F5344CB8AC3E}">
        <p14:creationId xmlns:p14="http://schemas.microsoft.com/office/powerpoint/2010/main" val="259797199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рабочая страница">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hasCustomPrompt="1"/>
          </p:nvPr>
        </p:nvSpPr>
        <p:spPr>
          <a:xfrm>
            <a:off x="2339753" y="274638"/>
            <a:ext cx="6624736" cy="706090"/>
          </a:xfrm>
        </p:spPr>
        <p:txBody>
          <a:bodyPr>
            <a:normAutofit/>
          </a:bodyPr>
          <a:lstStyle>
            <a:lvl1pPr algn="r">
              <a:defRPr sz="2100" cap="all" baseline="0">
                <a:solidFill>
                  <a:schemeClr val="accent2">
                    <a:lumMod val="75000"/>
                  </a:schemeClr>
                </a:solidFill>
              </a:defRPr>
            </a:lvl1pPr>
          </a:lstStyle>
          <a:p>
            <a:r>
              <a:rPr lang="ru-RU" dirty="0"/>
              <a:t>Колонтитул</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RU" dirty="0"/>
          </a:p>
        </p:txBody>
      </p:sp>
      <p:sp>
        <p:nvSpPr>
          <p:cNvPr id="6" name="Номер слайда 5"/>
          <p:cNvSpPr>
            <a:spLocks noGrp="1"/>
          </p:cNvSpPr>
          <p:nvPr>
            <p:ph type="sldNum" sz="quarter" idx="12"/>
          </p:nvPr>
        </p:nvSpPr>
        <p:spPr>
          <a:xfrm>
            <a:off x="6804248" y="6237314"/>
            <a:ext cx="2133600" cy="365125"/>
          </a:xfrm>
        </p:spPr>
        <p:txBody>
          <a:bodyPr/>
          <a:lstStyle/>
          <a:p>
            <a:fld id="{B6743867-4E32-4E2D-8739-58246E7E28D2}" type="slidenum">
              <a:rPr lang="ru-RU" smtClean="0"/>
              <a:t>‹#›</a:t>
            </a:fld>
            <a:endParaRPr lang="ru-RU" dirty="0"/>
          </a:p>
        </p:txBody>
      </p:sp>
    </p:spTree>
    <p:extLst>
      <p:ext uri="{BB962C8B-B14F-4D97-AF65-F5344CB8AC3E}">
        <p14:creationId xmlns:p14="http://schemas.microsoft.com/office/powerpoint/2010/main" val="420306274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рабочая страница СЕРЫЙ ФОН">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Номер слайда 5"/>
          <p:cNvSpPr>
            <a:spLocks noGrp="1"/>
          </p:cNvSpPr>
          <p:nvPr>
            <p:ph type="sldNum" sz="quarter" idx="12"/>
          </p:nvPr>
        </p:nvSpPr>
        <p:spPr>
          <a:xfrm>
            <a:off x="6804248" y="6237314"/>
            <a:ext cx="2133600" cy="365125"/>
          </a:xfrm>
        </p:spPr>
        <p:txBody>
          <a:bodyPr/>
          <a:lstStyle/>
          <a:p>
            <a:fld id="{B6743867-4E32-4E2D-8739-58246E7E28D2}" type="slidenum">
              <a:rPr lang="ru-RU" smtClean="0"/>
              <a:t>‹#›</a:t>
            </a:fld>
            <a:endParaRPr lang="ru-RU" dirty="0"/>
          </a:p>
        </p:txBody>
      </p:sp>
      <p:sp>
        <p:nvSpPr>
          <p:cNvPr id="8" name="Заголовок 1"/>
          <p:cNvSpPr txBox="1">
            <a:spLocks/>
          </p:cNvSpPr>
          <p:nvPr/>
        </p:nvSpPr>
        <p:spPr>
          <a:xfrm>
            <a:off x="2339753" y="274638"/>
            <a:ext cx="6624736" cy="706090"/>
          </a:xfrm>
          <a:prstGeom prst="rect">
            <a:avLst/>
          </a:prstGeom>
        </p:spPr>
        <p:txBody>
          <a:bodyPr vert="horz" lIns="68580" tIns="34290" rIns="68580" bIns="34290" rtlCol="0" anchor="ctr">
            <a:normAutofit/>
          </a:bodyPr>
          <a:lstStyle>
            <a:lvl1pPr algn="r" defTabSz="914400" rtl="0" eaLnBrk="1" latinLnBrk="0" hangingPunct="1">
              <a:spcBef>
                <a:spcPct val="0"/>
              </a:spcBef>
              <a:buNone/>
              <a:defRPr sz="2800" kern="1200" cap="all" baseline="0">
                <a:solidFill>
                  <a:schemeClr val="accent2">
                    <a:lumMod val="50000"/>
                  </a:schemeClr>
                </a:solidFill>
                <a:latin typeface="+mj-lt"/>
                <a:ea typeface="+mj-ea"/>
                <a:cs typeface="+mj-cs"/>
              </a:defRPr>
            </a:lvl1pPr>
          </a:lstStyle>
          <a:p>
            <a:r>
              <a:rPr lang="ru-RU" sz="2100" dirty="0">
                <a:solidFill>
                  <a:schemeClr val="accent2">
                    <a:lumMod val="75000"/>
                  </a:schemeClr>
                </a:solidFill>
              </a:rPr>
              <a:t>Колонтитул</a:t>
            </a:r>
          </a:p>
        </p:txBody>
      </p:sp>
      <p:sp>
        <p:nvSpPr>
          <p:cNvPr id="9" name="Объект 2"/>
          <p:cNvSpPr>
            <a:spLocks noGrp="1"/>
          </p:cNvSpPr>
          <p:nvPr>
            <p:ph idx="1"/>
          </p:nvPr>
        </p:nvSpPr>
        <p:spPr>
          <a:xfrm>
            <a:off x="457200" y="1600202"/>
            <a:ext cx="8229600" cy="452596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RU" dirty="0"/>
          </a:p>
        </p:txBody>
      </p:sp>
    </p:spTree>
    <p:extLst>
      <p:ext uri="{BB962C8B-B14F-4D97-AF65-F5344CB8AC3E}">
        <p14:creationId xmlns:p14="http://schemas.microsoft.com/office/powerpoint/2010/main" val="125941980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Последний кадр">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4"/>
          <p:cNvSpPr txBox="1"/>
          <p:nvPr/>
        </p:nvSpPr>
        <p:spPr>
          <a:xfrm>
            <a:off x="6165463" y="5373217"/>
            <a:ext cx="2416046" cy="715581"/>
          </a:xfrm>
          <a:prstGeom prst="rect">
            <a:avLst/>
          </a:prstGeom>
          <a:noFill/>
        </p:spPr>
        <p:txBody>
          <a:bodyPr wrap="none" rtlCol="0">
            <a:spAutoFit/>
          </a:bodyPr>
          <a:lstStyle/>
          <a:p>
            <a:pPr algn="r"/>
            <a:r>
              <a:rPr lang="ru-RU" sz="1350" dirty="0">
                <a:solidFill>
                  <a:schemeClr val="bg1"/>
                </a:solidFill>
              </a:rPr>
              <a:t>Санкт-Петербургский</a:t>
            </a:r>
            <a:br>
              <a:rPr lang="ru-RU" sz="1350" dirty="0">
                <a:solidFill>
                  <a:schemeClr val="bg1"/>
                </a:solidFill>
              </a:rPr>
            </a:br>
            <a:r>
              <a:rPr lang="ru-RU" sz="1350" dirty="0">
                <a:solidFill>
                  <a:schemeClr val="bg1"/>
                </a:solidFill>
              </a:rPr>
              <a:t>государственный</a:t>
            </a:r>
            <a:r>
              <a:rPr lang="ru-RU" sz="1350" baseline="0" dirty="0">
                <a:solidFill>
                  <a:schemeClr val="bg1"/>
                </a:solidFill>
              </a:rPr>
              <a:t> университет</a:t>
            </a:r>
            <a:br>
              <a:rPr lang="ru-RU" sz="1350" baseline="0" dirty="0">
                <a:solidFill>
                  <a:schemeClr val="bg1"/>
                </a:solidFill>
              </a:rPr>
            </a:br>
            <a:r>
              <a:rPr lang="en-US" sz="1350" b="1" baseline="0" dirty="0">
                <a:solidFill>
                  <a:schemeClr val="bg1"/>
                </a:solidFill>
              </a:rPr>
              <a:t>spbu.ru</a:t>
            </a:r>
            <a:endParaRPr lang="ru-RU" sz="1350" b="1" dirty="0">
              <a:solidFill>
                <a:schemeClr val="bg1"/>
              </a:solidFill>
            </a:endParaRPr>
          </a:p>
        </p:txBody>
      </p:sp>
    </p:spTree>
    <p:extLst>
      <p:ext uri="{BB962C8B-B14F-4D97-AF65-F5344CB8AC3E}">
        <p14:creationId xmlns:p14="http://schemas.microsoft.com/office/powerpoint/2010/main" val="56955364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1_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0D16993B-2231-4D5B-BB3B-6F4657FF3923}"/>
              </a:ext>
            </a:extLst>
          </p:cNvPr>
          <p:cNvSpPr>
            <a:spLocks noGrp="1"/>
          </p:cNvSpPr>
          <p:nvPr>
            <p:ph type="ctrTitle"/>
          </p:nvPr>
        </p:nvSpPr>
        <p:spPr>
          <a:xfrm>
            <a:off x="1143000" y="1122363"/>
            <a:ext cx="6858000" cy="2387600"/>
          </a:xfrm>
        </p:spPr>
        <p:txBody>
          <a:bodyPr anchor="b"/>
          <a:lstStyle>
            <a:lvl1pPr algn="ctr">
              <a:defRPr sz="4500"/>
            </a:lvl1pPr>
          </a:lstStyle>
          <a:p>
            <a:r>
              <a:rPr lang="ru-RU"/>
              <a:t>Образец заголовка</a:t>
            </a:r>
          </a:p>
        </p:txBody>
      </p:sp>
      <p:sp>
        <p:nvSpPr>
          <p:cNvPr id="3" name="Подзаголовок 2">
            <a:extLst>
              <a:ext uri="{FF2B5EF4-FFF2-40B4-BE49-F238E27FC236}">
                <a16:creationId xmlns:a16="http://schemas.microsoft.com/office/drawing/2014/main" xmlns="" id="{FBA1D76C-A3B0-4888-B559-79B1E48B5E4D}"/>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Образец подзаголовка</a:t>
            </a:r>
          </a:p>
        </p:txBody>
      </p:sp>
      <p:sp>
        <p:nvSpPr>
          <p:cNvPr id="4" name="Дата 3">
            <a:extLst>
              <a:ext uri="{FF2B5EF4-FFF2-40B4-BE49-F238E27FC236}">
                <a16:creationId xmlns:a16="http://schemas.microsoft.com/office/drawing/2014/main" xmlns="" id="{C6A900D1-5C3C-4173-871E-15104962FB81}"/>
              </a:ext>
            </a:extLst>
          </p:cNvPr>
          <p:cNvSpPr>
            <a:spLocks noGrp="1"/>
          </p:cNvSpPr>
          <p:nvPr>
            <p:ph type="dt" sz="half" idx="10"/>
          </p:nvPr>
        </p:nvSpPr>
        <p:spPr/>
        <p:txBody>
          <a:bodyPr/>
          <a:lstStyle/>
          <a:p>
            <a:endParaRPr lang="ru-RU"/>
          </a:p>
        </p:txBody>
      </p:sp>
      <p:sp>
        <p:nvSpPr>
          <p:cNvPr id="5" name="Нижний колонтитул 4">
            <a:extLst>
              <a:ext uri="{FF2B5EF4-FFF2-40B4-BE49-F238E27FC236}">
                <a16:creationId xmlns:a16="http://schemas.microsoft.com/office/drawing/2014/main" xmlns="" id="{378DF6A2-3DEE-4560-A0B5-C8A99A6075EB}"/>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FA0451AA-54D8-4092-BD91-6484A8CBF467}"/>
              </a:ext>
            </a:extLst>
          </p:cNvPr>
          <p:cNvSpPr>
            <a:spLocks noGrp="1"/>
          </p:cNvSpPr>
          <p:nvPr>
            <p:ph type="sldNum" sz="quarter" idx="12"/>
          </p:nvPr>
        </p:nvSpPr>
        <p:spPr/>
        <p:txBody>
          <a:bodyPr/>
          <a:lstStyle/>
          <a:p>
            <a:fld id="{EFD07CED-4EEE-457B-92CE-9739E46528B7}" type="slidenum">
              <a:rPr lang="ru-RU" smtClean="0"/>
              <a:t>‹#›</a:t>
            </a:fld>
            <a:endParaRPr lang="ru-RU"/>
          </a:p>
        </p:txBody>
      </p:sp>
    </p:spTree>
    <p:extLst>
      <p:ext uri="{BB962C8B-B14F-4D97-AF65-F5344CB8AC3E}">
        <p14:creationId xmlns:p14="http://schemas.microsoft.com/office/powerpoint/2010/main" val="247383853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Титульный слайд">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Подзаголовок 2"/>
          <p:cNvSpPr>
            <a:spLocks noGrp="1"/>
          </p:cNvSpPr>
          <p:nvPr>
            <p:ph type="subTitle" idx="1" hasCustomPrompt="1"/>
          </p:nvPr>
        </p:nvSpPr>
        <p:spPr>
          <a:xfrm>
            <a:off x="1371600" y="3717032"/>
            <a:ext cx="6400800" cy="1921768"/>
          </a:xfrm>
        </p:spPr>
        <p:txBody>
          <a:bodyPr>
            <a:normAutofit/>
          </a:bodyPr>
          <a:lstStyle>
            <a:lvl1pPr marL="0" indent="0" algn="ctr">
              <a:buNone/>
              <a:defRPr sz="20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Text</a:t>
            </a:r>
            <a:endParaRPr lang="ru-RU" dirty="0"/>
          </a:p>
        </p:txBody>
      </p:sp>
      <p:sp>
        <p:nvSpPr>
          <p:cNvPr id="7" name="Заголовок 6"/>
          <p:cNvSpPr>
            <a:spLocks noGrp="1"/>
          </p:cNvSpPr>
          <p:nvPr>
            <p:ph type="title" hasCustomPrompt="1"/>
          </p:nvPr>
        </p:nvSpPr>
        <p:spPr>
          <a:xfrm>
            <a:off x="457200" y="2348880"/>
            <a:ext cx="8229600" cy="1143000"/>
          </a:xfrm>
        </p:spPr>
        <p:txBody>
          <a:bodyPr/>
          <a:lstStyle>
            <a:lvl1pPr>
              <a:defRPr b="1" cap="all" baseline="0">
                <a:solidFill>
                  <a:schemeClr val="bg1"/>
                </a:solidFill>
              </a:defRPr>
            </a:lvl1pPr>
          </a:lstStyle>
          <a:p>
            <a:r>
              <a:rPr lang="en-US" dirty="0"/>
              <a:t>Title</a:t>
            </a:r>
            <a:endParaRPr lang="ru-RU" dirty="0"/>
          </a:p>
        </p:txBody>
      </p:sp>
    </p:spTree>
    <p:extLst>
      <p:ext uri="{BB962C8B-B14F-4D97-AF65-F5344CB8AC3E}">
        <p14:creationId xmlns:p14="http://schemas.microsoft.com/office/powerpoint/2010/main" val="336526553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Рабочий слайд">
    <p:spTree>
      <p:nvGrpSpPr>
        <p:cNvPr id="1" name=""/>
        <p:cNvGrpSpPr/>
        <p:nvPr/>
      </p:nvGrpSpPr>
      <p:grpSpPr>
        <a:xfrm>
          <a:off x="0" y="0"/>
          <a:ext cx="0" cy="0"/>
          <a:chOff x="0" y="0"/>
          <a:chExt cx="0" cy="0"/>
        </a:xfrm>
      </p:grpSpPr>
      <p:sp>
        <p:nvSpPr>
          <p:cNvPr id="7" name="Прямоугольник 6"/>
          <p:cNvSpPr/>
          <p:nvPr/>
        </p:nvSpPr>
        <p:spPr>
          <a:xfrm>
            <a:off x="179512" y="404664"/>
            <a:ext cx="4752528" cy="576064"/>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hasCustomPrompt="1"/>
          </p:nvPr>
        </p:nvSpPr>
        <p:spPr>
          <a:xfrm>
            <a:off x="179512" y="404664"/>
            <a:ext cx="4680520" cy="576064"/>
          </a:xfrm>
        </p:spPr>
        <p:txBody>
          <a:bodyPr>
            <a:normAutofit/>
          </a:bodyPr>
          <a:lstStyle>
            <a:lvl1pPr algn="l">
              <a:defRPr sz="3600">
                <a:solidFill>
                  <a:schemeClr val="bg1"/>
                </a:solidFill>
              </a:defRPr>
            </a:lvl1pPr>
          </a:lstStyle>
          <a:p>
            <a:r>
              <a:rPr lang="en-US" dirty="0"/>
              <a:t>Text</a:t>
            </a:r>
            <a:endParaRPr lang="ru-RU" dirty="0"/>
          </a:p>
        </p:txBody>
      </p:sp>
      <p:sp>
        <p:nvSpPr>
          <p:cNvPr id="3" name="Объект 2"/>
          <p:cNvSpPr>
            <a:spLocks noGrp="1"/>
          </p:cNvSpPr>
          <p:nvPr>
            <p:ph idx="1" hasCustomPrompt="1"/>
          </p:nvPr>
        </p:nvSpPr>
        <p:spPr>
          <a:xfrm>
            <a:off x="179512" y="1268760"/>
            <a:ext cx="8712968" cy="532656"/>
          </a:xfrm>
        </p:spPr>
        <p:txBody>
          <a:bodyPr/>
          <a:lstStyle>
            <a:lvl1pPr marL="0" indent="0" algn="ctr">
              <a:buNone/>
              <a:defRPr>
                <a:solidFill>
                  <a:schemeClr val="accent2">
                    <a:lumMod val="75000"/>
                  </a:schemeClr>
                </a:solidFill>
              </a:defRPr>
            </a:lvl1pPr>
            <a:lvl2pPr algn="ctr">
              <a:defRPr/>
            </a:lvl2pPr>
            <a:lvl3pPr algn="ctr">
              <a:defRPr/>
            </a:lvl3pPr>
            <a:lvl4pPr algn="ctr">
              <a:defRPr/>
            </a:lvl4pPr>
            <a:lvl5pPr algn="ctr">
              <a:defRPr/>
            </a:lvl5pPr>
          </a:lstStyle>
          <a:p>
            <a:pPr lvl="0"/>
            <a:r>
              <a:rPr lang="en-US" dirty="0"/>
              <a:t>Text</a:t>
            </a:r>
            <a:endParaRPr lang="ru-RU" dirty="0"/>
          </a:p>
        </p:txBody>
      </p:sp>
    </p:spTree>
    <p:extLst>
      <p:ext uri="{BB962C8B-B14F-4D97-AF65-F5344CB8AC3E}">
        <p14:creationId xmlns:p14="http://schemas.microsoft.com/office/powerpoint/2010/main" val="71223308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Рабочий слайд с фотографией">
    <p:spTree>
      <p:nvGrpSpPr>
        <p:cNvPr id="1" name=""/>
        <p:cNvGrpSpPr/>
        <p:nvPr/>
      </p:nvGrpSpPr>
      <p:grpSpPr>
        <a:xfrm>
          <a:off x="0" y="0"/>
          <a:ext cx="0" cy="0"/>
          <a:chOff x="0" y="0"/>
          <a:chExt cx="0" cy="0"/>
        </a:xfrm>
      </p:grpSpPr>
      <p:sp>
        <p:nvSpPr>
          <p:cNvPr id="7" name="Прямоугольник 6"/>
          <p:cNvSpPr/>
          <p:nvPr/>
        </p:nvSpPr>
        <p:spPr>
          <a:xfrm>
            <a:off x="179512" y="404664"/>
            <a:ext cx="4752528" cy="576064"/>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hasCustomPrompt="1"/>
          </p:nvPr>
        </p:nvSpPr>
        <p:spPr>
          <a:xfrm>
            <a:off x="179512" y="404664"/>
            <a:ext cx="4680520" cy="576064"/>
          </a:xfrm>
        </p:spPr>
        <p:txBody>
          <a:bodyPr>
            <a:normAutofit/>
          </a:bodyPr>
          <a:lstStyle>
            <a:lvl1pPr algn="l">
              <a:defRPr sz="3600">
                <a:solidFill>
                  <a:schemeClr val="bg1"/>
                </a:solidFill>
              </a:defRPr>
            </a:lvl1pPr>
          </a:lstStyle>
          <a:p>
            <a:r>
              <a:rPr lang="en-US" dirty="0"/>
              <a:t>Text</a:t>
            </a:r>
            <a:endParaRPr lang="ru-RU" dirty="0"/>
          </a:p>
        </p:txBody>
      </p:sp>
      <p:sp>
        <p:nvSpPr>
          <p:cNvPr id="3" name="Объект 2"/>
          <p:cNvSpPr>
            <a:spLocks noGrp="1"/>
          </p:cNvSpPr>
          <p:nvPr>
            <p:ph idx="1" hasCustomPrompt="1"/>
          </p:nvPr>
        </p:nvSpPr>
        <p:spPr>
          <a:xfrm>
            <a:off x="3491880" y="1268760"/>
            <a:ext cx="5400600" cy="964704"/>
          </a:xfrm>
        </p:spPr>
        <p:txBody>
          <a:bodyPr/>
          <a:lstStyle>
            <a:lvl1pPr marL="0" indent="0" algn="l">
              <a:buNone/>
              <a:defRPr b="1">
                <a:solidFill>
                  <a:schemeClr val="bg1">
                    <a:lumMod val="50000"/>
                  </a:schemeClr>
                </a:solidFill>
              </a:defRPr>
            </a:lvl1pPr>
            <a:lvl2pPr algn="ctr">
              <a:defRPr/>
            </a:lvl2pPr>
            <a:lvl3pPr algn="ctr">
              <a:defRPr/>
            </a:lvl3pPr>
            <a:lvl4pPr algn="ctr">
              <a:defRPr/>
            </a:lvl4pPr>
            <a:lvl5pPr algn="ctr">
              <a:defRPr/>
            </a:lvl5pPr>
          </a:lstStyle>
          <a:p>
            <a:pPr lvl="0"/>
            <a:r>
              <a:rPr lang="en-US" dirty="0"/>
              <a:t>Text</a:t>
            </a:r>
            <a:endParaRPr lang="ru-RU" dirty="0"/>
          </a:p>
        </p:txBody>
      </p:sp>
      <p:sp>
        <p:nvSpPr>
          <p:cNvPr id="5" name="Текст 4"/>
          <p:cNvSpPr>
            <a:spLocks noGrp="1"/>
          </p:cNvSpPr>
          <p:nvPr>
            <p:ph type="body" sz="quarter" idx="10"/>
          </p:nvPr>
        </p:nvSpPr>
        <p:spPr>
          <a:xfrm>
            <a:off x="3492500" y="2305397"/>
            <a:ext cx="5400675" cy="3816350"/>
          </a:xfrm>
        </p:spPr>
        <p:txBody>
          <a:bodyPr>
            <a:normAutofit/>
          </a:bodyPr>
          <a:lstStyle>
            <a:lvl1pPr marL="0" indent="0">
              <a:buNone/>
              <a:defRPr sz="2800">
                <a:solidFill>
                  <a:schemeClr val="bg1">
                    <a:lumMod val="50000"/>
                  </a:schemeClr>
                </a:solidFill>
              </a:defRPr>
            </a:lvl1pPr>
            <a:lvl2pPr marL="457200" indent="0">
              <a:buNone/>
              <a:defRPr sz="2400">
                <a:solidFill>
                  <a:schemeClr val="bg1">
                    <a:lumMod val="50000"/>
                  </a:schemeClr>
                </a:solidFill>
              </a:defRPr>
            </a:lvl2pPr>
            <a:lvl3pPr marL="914400" indent="0">
              <a:buNone/>
              <a:defRPr sz="2000">
                <a:solidFill>
                  <a:schemeClr val="bg1">
                    <a:lumMod val="50000"/>
                  </a:schemeClr>
                </a:solidFill>
              </a:defRPr>
            </a:lvl3pPr>
            <a:lvl4pPr marL="1371600" indent="0">
              <a:buNone/>
              <a:defRPr sz="1800">
                <a:solidFill>
                  <a:schemeClr val="bg1">
                    <a:lumMod val="50000"/>
                  </a:schemeClr>
                </a:solidFill>
              </a:defRPr>
            </a:lvl4pPr>
            <a:lvl5pPr marL="1828800" indent="0">
              <a:buNone/>
              <a:defRPr sz="1800">
                <a:solidFill>
                  <a:schemeClr val="bg1">
                    <a:lumMod val="50000"/>
                  </a:schemeClr>
                </a:solidFill>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RU" dirty="0"/>
          </a:p>
        </p:txBody>
      </p:sp>
      <p:sp>
        <p:nvSpPr>
          <p:cNvPr id="8" name="Рисунок 7"/>
          <p:cNvSpPr>
            <a:spLocks noGrp="1"/>
          </p:cNvSpPr>
          <p:nvPr>
            <p:ph type="pic" sz="quarter" idx="11" hasCustomPrompt="1"/>
          </p:nvPr>
        </p:nvSpPr>
        <p:spPr>
          <a:xfrm>
            <a:off x="184870" y="1268760"/>
            <a:ext cx="3168650" cy="3168650"/>
          </a:xfrm>
          <a:solidFill>
            <a:schemeClr val="bg1">
              <a:lumMod val="65000"/>
            </a:schemeClr>
          </a:solidFill>
        </p:spPr>
        <p:txBody>
          <a:bodyPr anchor="ctr"/>
          <a:lstStyle>
            <a:lvl1pPr marL="0" indent="0" algn="ctr">
              <a:buNone/>
              <a:defRPr>
                <a:solidFill>
                  <a:schemeClr val="bg1"/>
                </a:solidFill>
              </a:defRPr>
            </a:lvl1pPr>
          </a:lstStyle>
          <a:p>
            <a:r>
              <a:rPr lang="en-US" dirty="0" err="1"/>
              <a:t>foto</a:t>
            </a:r>
            <a:endParaRPr lang="ru-RU" dirty="0"/>
          </a:p>
        </p:txBody>
      </p:sp>
    </p:spTree>
    <p:extLst>
      <p:ext uri="{BB962C8B-B14F-4D97-AF65-F5344CB8AC3E}">
        <p14:creationId xmlns:p14="http://schemas.microsoft.com/office/powerpoint/2010/main" val="403435044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1_Рабочий слайд">
    <p:spTree>
      <p:nvGrpSpPr>
        <p:cNvPr id="1" name=""/>
        <p:cNvGrpSpPr/>
        <p:nvPr/>
      </p:nvGrpSpPr>
      <p:grpSpPr>
        <a:xfrm>
          <a:off x="0" y="0"/>
          <a:ext cx="0" cy="0"/>
          <a:chOff x="0" y="0"/>
          <a:chExt cx="0" cy="0"/>
        </a:xfrm>
      </p:grpSpPr>
      <p:sp>
        <p:nvSpPr>
          <p:cNvPr id="7" name="Прямоугольник 6"/>
          <p:cNvSpPr/>
          <p:nvPr/>
        </p:nvSpPr>
        <p:spPr>
          <a:xfrm>
            <a:off x="179512" y="404664"/>
            <a:ext cx="4752528" cy="576064"/>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hasCustomPrompt="1"/>
          </p:nvPr>
        </p:nvSpPr>
        <p:spPr>
          <a:xfrm>
            <a:off x="179512" y="404664"/>
            <a:ext cx="4680520" cy="576064"/>
          </a:xfrm>
        </p:spPr>
        <p:txBody>
          <a:bodyPr>
            <a:normAutofit/>
          </a:bodyPr>
          <a:lstStyle>
            <a:lvl1pPr algn="l">
              <a:defRPr sz="3600">
                <a:solidFill>
                  <a:schemeClr val="bg1"/>
                </a:solidFill>
              </a:defRPr>
            </a:lvl1pPr>
          </a:lstStyle>
          <a:p>
            <a:r>
              <a:rPr lang="en-US" dirty="0"/>
              <a:t>Text</a:t>
            </a:r>
            <a:endParaRPr lang="ru-RU" dirty="0"/>
          </a:p>
        </p:txBody>
      </p:sp>
      <p:sp>
        <p:nvSpPr>
          <p:cNvPr id="3" name="Объект 2"/>
          <p:cNvSpPr>
            <a:spLocks noGrp="1"/>
          </p:cNvSpPr>
          <p:nvPr>
            <p:ph idx="1" hasCustomPrompt="1"/>
          </p:nvPr>
        </p:nvSpPr>
        <p:spPr>
          <a:xfrm>
            <a:off x="179512" y="1196752"/>
            <a:ext cx="8712968" cy="532656"/>
          </a:xfrm>
        </p:spPr>
        <p:txBody>
          <a:bodyPr>
            <a:noAutofit/>
          </a:bodyPr>
          <a:lstStyle>
            <a:lvl1pPr marL="0" indent="0" algn="l">
              <a:buNone/>
              <a:defRPr sz="2400" b="1">
                <a:solidFill>
                  <a:schemeClr val="bg1">
                    <a:lumMod val="50000"/>
                  </a:schemeClr>
                </a:solidFill>
              </a:defRPr>
            </a:lvl1pPr>
            <a:lvl2pPr algn="ctr">
              <a:defRPr/>
            </a:lvl2pPr>
            <a:lvl3pPr algn="ctr">
              <a:defRPr/>
            </a:lvl3pPr>
            <a:lvl4pPr algn="ctr">
              <a:defRPr/>
            </a:lvl4pPr>
            <a:lvl5pPr algn="ctr">
              <a:defRPr/>
            </a:lvl5pPr>
          </a:lstStyle>
          <a:p>
            <a:pPr lvl="0"/>
            <a:r>
              <a:rPr lang="en-US" dirty="0"/>
              <a:t>Text</a:t>
            </a:r>
            <a:endParaRPr lang="ru-RU" dirty="0"/>
          </a:p>
        </p:txBody>
      </p:sp>
      <p:sp>
        <p:nvSpPr>
          <p:cNvPr id="5" name="Текст 4"/>
          <p:cNvSpPr>
            <a:spLocks noGrp="1"/>
          </p:cNvSpPr>
          <p:nvPr>
            <p:ph type="body" sz="quarter" idx="10"/>
          </p:nvPr>
        </p:nvSpPr>
        <p:spPr>
          <a:xfrm>
            <a:off x="179388" y="1801589"/>
            <a:ext cx="8713787" cy="4248150"/>
          </a:xfrm>
        </p:spPr>
        <p:txBody>
          <a:bodyPr>
            <a:normAutofit/>
          </a:bodyPr>
          <a:lstStyle>
            <a:lvl1pPr marL="0" indent="0">
              <a:buNone/>
              <a:defRPr sz="2400">
                <a:solidFill>
                  <a:schemeClr val="bg1">
                    <a:lumMod val="50000"/>
                  </a:schemeClr>
                </a:solidFill>
              </a:defRPr>
            </a:lvl1pPr>
            <a:lvl2pPr marL="457200" indent="0">
              <a:buNone/>
              <a:defRPr sz="2000">
                <a:solidFill>
                  <a:schemeClr val="bg1">
                    <a:lumMod val="50000"/>
                  </a:schemeClr>
                </a:solidFill>
              </a:defRPr>
            </a:lvl2pPr>
            <a:lvl3pPr marL="914400" indent="0">
              <a:buNone/>
              <a:defRPr sz="1800">
                <a:solidFill>
                  <a:schemeClr val="bg1">
                    <a:lumMod val="50000"/>
                  </a:schemeClr>
                </a:solidFill>
              </a:defRPr>
            </a:lvl3pPr>
            <a:lvl4pPr marL="1371600" indent="0">
              <a:buNone/>
              <a:defRPr sz="1600">
                <a:solidFill>
                  <a:schemeClr val="bg1">
                    <a:lumMod val="50000"/>
                  </a:schemeClr>
                </a:solidFill>
              </a:defRPr>
            </a:lvl4pPr>
            <a:lvl5pPr marL="1828800" indent="0">
              <a:buNone/>
              <a:defRPr sz="1600">
                <a:solidFill>
                  <a:schemeClr val="bg1">
                    <a:lumMod val="50000"/>
                  </a:schemeClr>
                </a:solidFill>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RU" dirty="0"/>
          </a:p>
        </p:txBody>
      </p:sp>
    </p:spTree>
    <p:extLst>
      <p:ext uri="{BB962C8B-B14F-4D97-AF65-F5344CB8AC3E}">
        <p14:creationId xmlns:p14="http://schemas.microsoft.com/office/powerpoint/2010/main" val="353172156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2_Рабочий слайд">
    <p:spTree>
      <p:nvGrpSpPr>
        <p:cNvPr id="1" name=""/>
        <p:cNvGrpSpPr/>
        <p:nvPr/>
      </p:nvGrpSpPr>
      <p:grpSpPr>
        <a:xfrm>
          <a:off x="0" y="0"/>
          <a:ext cx="0" cy="0"/>
          <a:chOff x="0" y="0"/>
          <a:chExt cx="0" cy="0"/>
        </a:xfrm>
      </p:grpSpPr>
      <p:sp>
        <p:nvSpPr>
          <p:cNvPr id="7" name="Прямоугольник 6"/>
          <p:cNvSpPr/>
          <p:nvPr/>
        </p:nvSpPr>
        <p:spPr>
          <a:xfrm>
            <a:off x="179512" y="404664"/>
            <a:ext cx="4752528" cy="576064"/>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hasCustomPrompt="1"/>
          </p:nvPr>
        </p:nvSpPr>
        <p:spPr>
          <a:xfrm>
            <a:off x="179512" y="404664"/>
            <a:ext cx="4680520" cy="576064"/>
          </a:xfrm>
        </p:spPr>
        <p:txBody>
          <a:bodyPr>
            <a:normAutofit/>
          </a:bodyPr>
          <a:lstStyle>
            <a:lvl1pPr algn="l">
              <a:defRPr sz="3600">
                <a:solidFill>
                  <a:schemeClr val="bg1"/>
                </a:solidFill>
              </a:defRPr>
            </a:lvl1pPr>
          </a:lstStyle>
          <a:p>
            <a:r>
              <a:rPr lang="en-US" dirty="0"/>
              <a:t>Text</a:t>
            </a:r>
            <a:endParaRPr lang="ru-RU" dirty="0"/>
          </a:p>
        </p:txBody>
      </p:sp>
      <p:sp>
        <p:nvSpPr>
          <p:cNvPr id="6" name="Рисунок 5"/>
          <p:cNvSpPr>
            <a:spLocks noGrp="1"/>
          </p:cNvSpPr>
          <p:nvPr>
            <p:ph type="pic" sz="quarter" idx="10" hasCustomPrompt="1"/>
          </p:nvPr>
        </p:nvSpPr>
        <p:spPr>
          <a:xfrm>
            <a:off x="179388" y="1125538"/>
            <a:ext cx="8785225" cy="5399087"/>
          </a:xfrm>
          <a:solidFill>
            <a:schemeClr val="bg1">
              <a:lumMod val="65000"/>
            </a:schemeClr>
          </a:solidFill>
        </p:spPr>
        <p:txBody>
          <a:bodyPr anchor="ctr"/>
          <a:lstStyle>
            <a:lvl1pPr marL="0" indent="0" algn="ctr">
              <a:buNone/>
              <a:defRPr>
                <a:solidFill>
                  <a:schemeClr val="bg1"/>
                </a:solidFill>
              </a:defRPr>
            </a:lvl1pPr>
          </a:lstStyle>
          <a:p>
            <a:r>
              <a:rPr lang="en-US" dirty="0" err="1"/>
              <a:t>foto</a:t>
            </a:r>
            <a:endParaRPr lang="ru-RU" dirty="0"/>
          </a:p>
        </p:txBody>
      </p:sp>
    </p:spTree>
    <p:extLst>
      <p:ext uri="{BB962C8B-B14F-4D97-AF65-F5344CB8AC3E}">
        <p14:creationId xmlns:p14="http://schemas.microsoft.com/office/powerpoint/2010/main" val="25123901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3_Рабочий слайд">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4860032" y="5517232"/>
            <a:ext cx="3816424" cy="646331"/>
          </a:xfrm>
          <a:prstGeom prst="rect">
            <a:avLst/>
          </a:prstGeom>
          <a:noFill/>
        </p:spPr>
        <p:txBody>
          <a:bodyPr wrap="square" rtlCol="0">
            <a:spAutoFit/>
          </a:bodyPr>
          <a:lstStyle/>
          <a:p>
            <a:pPr algn="r"/>
            <a:r>
              <a:rPr lang="en-US" dirty="0">
                <a:solidFill>
                  <a:schemeClr val="bg1"/>
                </a:solidFill>
              </a:rPr>
              <a:t>St Petersburg University</a:t>
            </a:r>
          </a:p>
          <a:p>
            <a:pPr algn="r"/>
            <a:r>
              <a:rPr lang="en-US" b="1" dirty="0">
                <a:solidFill>
                  <a:schemeClr val="bg1"/>
                </a:solidFill>
              </a:rPr>
              <a:t>spbu.ru</a:t>
            </a:r>
            <a:endParaRPr lang="ru-RU" b="1" dirty="0">
              <a:solidFill>
                <a:schemeClr val="bg1"/>
              </a:solidFill>
            </a:endParaRPr>
          </a:p>
        </p:txBody>
      </p:sp>
    </p:spTree>
    <p:extLst>
      <p:ext uri="{BB962C8B-B14F-4D97-AF65-F5344CB8AC3E}">
        <p14:creationId xmlns:p14="http://schemas.microsoft.com/office/powerpoint/2010/main" val="2459279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x" preserve="1">
  <p:cSld name="рабочая страница">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8" name="Колонтитул"/>
          <p:cNvSpPr txBox="1">
            <a:spLocks noGrp="1"/>
          </p:cNvSpPr>
          <p:nvPr>
            <p:ph type="title" hasCustomPrompt="1"/>
          </p:nvPr>
        </p:nvSpPr>
        <p:spPr>
          <a:prstGeom prst="rect">
            <a:avLst/>
          </a:prstGeom>
        </p:spPr>
        <p:txBody>
          <a:bodyPr/>
          <a:lstStyle/>
          <a:p>
            <a:r>
              <a:t>Колонтитул</a:t>
            </a:r>
          </a:p>
        </p:txBody>
      </p:sp>
      <p:sp>
        <p:nvSpPr>
          <p:cNvPr id="29" name="Уровень текста 1…"/>
          <p:cNvSpPr txBox="1">
            <a:spLocks noGrp="1"/>
          </p:cNvSpPr>
          <p:nvPr>
            <p:ph type="body" idx="1"/>
          </p:nvPr>
        </p:nvSpPr>
        <p:spPr>
          <a:prstGeom prst="rect">
            <a:avLst/>
          </a:prstGeo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a:p>
        </p:txBody>
      </p:sp>
      <p:sp>
        <p:nvSpPr>
          <p:cNvPr id="30"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814670570"/>
      </p:ext>
    </p:extLst>
  </p:cSld>
  <p:clrMapOvr>
    <a:masterClrMapping/>
  </p:clrMapOvr>
  <p:transition spd="med"/>
</p:sldLayout>
</file>

<file path=ppt/slideLayouts/slideLayout86.xml><?xml version="1.0" encoding="utf-8"?>
<p:sldLayout xmlns:a="http://schemas.openxmlformats.org/drawingml/2006/main" xmlns:r="http://schemas.openxmlformats.org/officeDocument/2006/relationships" xmlns:p="http://schemas.openxmlformats.org/presentationml/2006/main" type="tx" preserve="1">
  <p:cSld name="1_Титульный слайд">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1" name="Текст заголовка"/>
          <p:cNvSpPr txBox="1">
            <a:spLocks noGrp="1"/>
          </p:cNvSpPr>
          <p:nvPr>
            <p:ph type="title"/>
          </p:nvPr>
        </p:nvSpPr>
        <p:spPr>
          <a:xfrm>
            <a:off x="685800" y="2130425"/>
            <a:ext cx="7990656" cy="1470025"/>
          </a:xfrm>
          <a:prstGeom prst="rect">
            <a:avLst/>
          </a:prstGeom>
        </p:spPr>
        <p:txBody>
          <a:bodyPr/>
          <a:lstStyle>
            <a:lvl1pPr>
              <a:defRPr sz="4000">
                <a:solidFill>
                  <a:srgbClr val="FFFFFF"/>
                </a:solidFill>
              </a:defRPr>
            </a:lvl1pPr>
          </a:lstStyle>
          <a:p>
            <a:r>
              <a:rPr lang="ru-RU"/>
              <a:t>Образец заголовка</a:t>
            </a:r>
            <a:endParaRPr/>
          </a:p>
        </p:txBody>
      </p:sp>
      <p:sp>
        <p:nvSpPr>
          <p:cNvPr id="12" name="Номер слайда"/>
          <p:cNvSpPr txBox="1">
            <a:spLocks noGrp="1"/>
          </p:cNvSpPr>
          <p:nvPr>
            <p:ph type="sldNum" sz="quarter" idx="2"/>
          </p:nvPr>
        </p:nvSpPr>
        <p:spPr>
          <a:xfrm>
            <a:off x="6294578" y="6232198"/>
            <a:ext cx="258623" cy="248304"/>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675166853"/>
      </p:ext>
    </p:extLst>
  </p:cSld>
  <p:clrMapOvr>
    <a:masterClrMapping/>
  </p:clrMapOvr>
  <p:transition spd="med"/>
</p:sldLayout>
</file>

<file path=ppt/slideLayouts/slideLayout87.xml><?xml version="1.0" encoding="utf-8"?>
<p:sldLayout xmlns:a="http://schemas.openxmlformats.org/drawingml/2006/main" xmlns:r="http://schemas.openxmlformats.org/officeDocument/2006/relationships" xmlns:p="http://schemas.openxmlformats.org/presentationml/2006/main" type="tx" preserve="1">
  <p:cSld name="Последний кадр">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47" name="Номер слайда"/>
          <p:cNvSpPr txBox="1">
            <a:spLocks noGrp="1"/>
          </p:cNvSpPr>
          <p:nvPr>
            <p:ph type="sldNum" sz="quarter" idx="2"/>
          </p:nvPr>
        </p:nvSpPr>
        <p:spPr>
          <a:xfrm>
            <a:off x="6294578" y="6232198"/>
            <a:ext cx="258623" cy="248304"/>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302456472"/>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theme" Target="../theme/theme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slideLayout" Target="../slideLayouts/slideLayout24.xml"/><Relationship Id="rId7"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5" Type="http://schemas.openxmlformats.org/officeDocument/2006/relationships/slideLayout" Target="../slideLayouts/slideLayout26.xml"/><Relationship Id="rId4" Type="http://schemas.openxmlformats.org/officeDocument/2006/relationships/slideLayout" Target="../slideLayouts/slideLayout25.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0.xml"/><Relationship Id="rId7" Type="http://schemas.openxmlformats.org/officeDocument/2006/relationships/theme" Target="../theme/theme4.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5" Type="http://schemas.openxmlformats.org/officeDocument/2006/relationships/slideLayout" Target="../slideLayouts/slideLayout32.xml"/><Relationship Id="rId4"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theme" Target="../theme/theme5.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slideLayout" Target="../slideLayouts/slideLayout48.xml"/><Relationship Id="rId7" Type="http://schemas.openxmlformats.org/officeDocument/2006/relationships/theme" Target="../theme/theme6.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5" Type="http://schemas.openxmlformats.org/officeDocument/2006/relationships/slideLayout" Target="../slideLayouts/slideLayout50.xml"/><Relationship Id="rId4" Type="http://schemas.openxmlformats.org/officeDocument/2006/relationships/slideLayout" Target="../slideLayouts/slideLayout4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9.xml"/><Relationship Id="rId3" Type="http://schemas.openxmlformats.org/officeDocument/2006/relationships/slideLayout" Target="../slideLayouts/slideLayout54.xml"/><Relationship Id="rId7" Type="http://schemas.openxmlformats.org/officeDocument/2006/relationships/slideLayout" Target="../slideLayouts/slideLayout58.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image" Target="../media/image1.jpg"/><Relationship Id="rId5" Type="http://schemas.openxmlformats.org/officeDocument/2006/relationships/slideLayout" Target="../slideLayouts/slideLayout56.xml"/><Relationship Id="rId10" Type="http://schemas.openxmlformats.org/officeDocument/2006/relationships/theme" Target="../theme/theme7.xml"/><Relationship Id="rId4" Type="http://schemas.openxmlformats.org/officeDocument/2006/relationships/slideLayout" Target="../slideLayouts/slideLayout55.xml"/><Relationship Id="rId9" Type="http://schemas.openxmlformats.org/officeDocument/2006/relationships/slideLayout" Target="../slideLayouts/slideLayout60.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theme" Target="../theme/theme8.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s>
</file>

<file path=ppt/slideMasters/_rels/slideMaster9.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slideLayout" Target="../slideLayouts/slideLayout75.xml"/><Relationship Id="rId7" Type="http://schemas.openxmlformats.org/officeDocument/2006/relationships/theme" Target="../theme/theme9.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5" Type="http://schemas.openxmlformats.org/officeDocument/2006/relationships/slideLayout" Target="../slideLayouts/slideLayout77.xml"/><Relationship Id="rId4" Type="http://schemas.openxmlformats.org/officeDocument/2006/relationships/slideLayout" Target="../slideLayouts/slideLayout76.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86.xml"/><Relationship Id="rId3" Type="http://schemas.openxmlformats.org/officeDocument/2006/relationships/slideLayout" Target="../slideLayouts/slideLayout81.xml"/><Relationship Id="rId7" Type="http://schemas.openxmlformats.org/officeDocument/2006/relationships/slideLayout" Target="../slideLayouts/slideLayout85.xml"/><Relationship Id="rId2" Type="http://schemas.openxmlformats.org/officeDocument/2006/relationships/slideLayout" Target="../slideLayouts/slideLayout80.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image" Target="../media/image1.jpg"/><Relationship Id="rId5" Type="http://schemas.openxmlformats.org/officeDocument/2006/relationships/slideLayout" Target="../slideLayouts/slideLayout83.xml"/><Relationship Id="rId10" Type="http://schemas.openxmlformats.org/officeDocument/2006/relationships/theme" Target="../theme/theme10.xml"/><Relationship Id="rId4" Type="http://schemas.openxmlformats.org/officeDocument/2006/relationships/slideLayout" Target="../slideLayouts/slideLayout82.xml"/><Relationship Id="rId9" Type="http://schemas.openxmlformats.org/officeDocument/2006/relationships/slideLayout" Target="../slideLayouts/slideLayout8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DC7983B2-6E29-409A-92B0-EBD7932440C6}" type="datetimeFigureOut">
              <a:rPr lang="ru-RU" smtClean="0"/>
              <a:t>19.07.2023</a:t>
            </a:fld>
            <a:endParaRPr lang="ru-RU"/>
          </a:p>
        </p:txBody>
      </p:sp>
      <p:sp>
        <p:nvSpPr>
          <p:cNvPr id="5" name="Нижний колонтитул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6CB4B4D-7CA3-9044-876B-883B54F8677D}" type="slidenum">
              <a:rPr lang="ru-RU" smtClean="0"/>
              <a:t>‹#›</a:t>
            </a:fld>
            <a:endParaRPr lang="ru-RU"/>
          </a:p>
        </p:txBody>
      </p:sp>
    </p:spTree>
    <p:extLst>
      <p:ext uri="{BB962C8B-B14F-4D97-AF65-F5344CB8AC3E}">
        <p14:creationId xmlns:p14="http://schemas.microsoft.com/office/powerpoint/2010/main" val="2890371313"/>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ru-RU"/>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01DE3DBD-B8C1-4531-8581-4E57E3F7A9F8}"/>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xmlns="" id="{023B8DF7-EA6C-4EAD-A0F8-004D6C2AE433}"/>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8E664E3F-E6DB-4D7B-B29E-E7AF1F5D9A90}"/>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5" name="Нижний колонтитул 4">
            <a:extLst>
              <a:ext uri="{FF2B5EF4-FFF2-40B4-BE49-F238E27FC236}">
                <a16:creationId xmlns:a16="http://schemas.microsoft.com/office/drawing/2014/main" xmlns="" id="{695B2BD5-422E-4D71-B244-5470D8812B6D}"/>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xmlns="" id="{66B7133E-BBA5-4F5E-8C79-9B306AD1790D}"/>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FD07CED-4EEE-457B-92CE-9739E46528B7}" type="slidenum">
              <a:rPr lang="ru-RU" smtClean="0"/>
              <a:t>‹#›</a:t>
            </a:fld>
            <a:endParaRPr lang="ru-RU"/>
          </a:p>
        </p:txBody>
      </p:sp>
    </p:spTree>
    <p:extLst>
      <p:ext uri="{BB962C8B-B14F-4D97-AF65-F5344CB8AC3E}">
        <p14:creationId xmlns:p14="http://schemas.microsoft.com/office/powerpoint/2010/main" val="49507008"/>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ru-RU"/>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dirty="0"/>
          </a:p>
        </p:txBody>
      </p:sp>
      <p:sp>
        <p:nvSpPr>
          <p:cNvPr id="5" name="Нижний колонтитул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ru-RU" dirty="0"/>
          </a:p>
        </p:txBody>
      </p:sp>
      <p:sp>
        <p:nvSpPr>
          <p:cNvPr id="6" name="Номер слайда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743867-4E32-4E2D-8739-58246E7E28D2}" type="slidenum">
              <a:rPr lang="ru-RU" smtClean="0"/>
              <a:t>‹#›</a:t>
            </a:fld>
            <a:endParaRPr lang="ru-RU" dirty="0"/>
          </a:p>
        </p:txBody>
      </p:sp>
    </p:spTree>
    <p:extLst>
      <p:ext uri="{BB962C8B-B14F-4D97-AF65-F5344CB8AC3E}">
        <p14:creationId xmlns:p14="http://schemas.microsoft.com/office/powerpoint/2010/main" val="67793867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Lst>
  <p:hf sldNum="0" hdr="0" ftr="0" dt="0"/>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ru-RU"/>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DC7983B2-6E29-409A-92B0-EBD7932440C6}" type="datetimeFigureOut">
              <a:rPr lang="ru-RU" smtClean="0"/>
              <a:t>19.07.2023</a:t>
            </a:fld>
            <a:endParaRPr lang="ru-RU"/>
          </a:p>
        </p:txBody>
      </p:sp>
      <p:sp>
        <p:nvSpPr>
          <p:cNvPr id="5" name="Нижний колонтитул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6CB4B4D-7CA3-9044-876B-883B54F8677D}" type="slidenum">
              <a:rPr lang="ru-RU" smtClean="0"/>
              <a:t>‹#›</a:t>
            </a:fld>
            <a:endParaRPr lang="ru-RU"/>
          </a:p>
        </p:txBody>
      </p:sp>
    </p:spTree>
    <p:extLst>
      <p:ext uri="{BB962C8B-B14F-4D97-AF65-F5344CB8AC3E}">
        <p14:creationId xmlns:p14="http://schemas.microsoft.com/office/powerpoint/2010/main" val="3271592702"/>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ru-RU"/>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01DE3DBD-B8C1-4531-8581-4E57E3F7A9F8}"/>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xmlns="" id="{023B8DF7-EA6C-4EAD-A0F8-004D6C2AE433}"/>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8E664E3F-E6DB-4D7B-B29E-E7AF1F5D9A90}"/>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5" name="Нижний колонтитул 4">
            <a:extLst>
              <a:ext uri="{FF2B5EF4-FFF2-40B4-BE49-F238E27FC236}">
                <a16:creationId xmlns:a16="http://schemas.microsoft.com/office/drawing/2014/main" xmlns="" id="{695B2BD5-422E-4D71-B244-5470D8812B6D}"/>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xmlns="" id="{66B7133E-BBA5-4F5E-8C79-9B306AD1790D}"/>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FD07CED-4EEE-457B-92CE-9739E46528B7}" type="slidenum">
              <a:rPr lang="ru-RU" smtClean="0"/>
              <a:t>‹#›</a:t>
            </a:fld>
            <a:endParaRPr lang="ru-RU"/>
          </a:p>
        </p:txBody>
      </p:sp>
    </p:spTree>
    <p:extLst>
      <p:ext uri="{BB962C8B-B14F-4D97-AF65-F5344CB8AC3E}">
        <p14:creationId xmlns:p14="http://schemas.microsoft.com/office/powerpoint/2010/main" val="3392506123"/>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ru-RU"/>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dirty="0"/>
          </a:p>
        </p:txBody>
      </p:sp>
      <p:sp>
        <p:nvSpPr>
          <p:cNvPr id="5" name="Нижний колонтитул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ru-RU" dirty="0"/>
          </a:p>
        </p:txBody>
      </p:sp>
      <p:sp>
        <p:nvSpPr>
          <p:cNvPr id="6" name="Номер слайда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743867-4E32-4E2D-8739-58246E7E28D2}" type="slidenum">
              <a:rPr lang="ru-RU" smtClean="0"/>
              <a:t>‹#›</a:t>
            </a:fld>
            <a:endParaRPr lang="ru-RU" dirty="0"/>
          </a:p>
        </p:txBody>
      </p:sp>
    </p:spTree>
    <p:extLst>
      <p:ext uri="{BB962C8B-B14F-4D97-AF65-F5344CB8AC3E}">
        <p14:creationId xmlns:p14="http://schemas.microsoft.com/office/powerpoint/2010/main" val="1650498688"/>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Lst>
  <p:hf sldNum="0" hdr="0" ftr="0" dt="0"/>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ru-RU"/>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7983B2-6E29-409A-92B0-EBD7932440C6}" type="datetimeFigureOut">
              <a:rPr lang="ru-RU" smtClean="0"/>
              <a:t>19.07.2023</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CB4B4D-7CA3-9044-876B-883B54F8677D}" type="slidenum">
              <a:rPr lang="ru-RU" smtClean="0"/>
              <a:t>‹#›</a:t>
            </a:fld>
            <a:endParaRPr lang="ru-RU"/>
          </a:p>
        </p:txBody>
      </p:sp>
    </p:spTree>
    <p:extLst>
      <p:ext uri="{BB962C8B-B14F-4D97-AF65-F5344CB8AC3E}">
        <p14:creationId xmlns:p14="http://schemas.microsoft.com/office/powerpoint/2010/main" val="3618829929"/>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01DE3DBD-B8C1-4531-8581-4E57E3F7A9F8}"/>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xmlns="" id="{023B8DF7-EA6C-4EAD-A0F8-004D6C2AE433}"/>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8E664E3F-E6DB-4D7B-B29E-E7AF1F5D9A90}"/>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5" name="Нижний колонтитул 4">
            <a:extLst>
              <a:ext uri="{FF2B5EF4-FFF2-40B4-BE49-F238E27FC236}">
                <a16:creationId xmlns:a16="http://schemas.microsoft.com/office/drawing/2014/main" xmlns="" id="{695B2BD5-422E-4D71-B244-5470D8812B6D}"/>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xmlns="" id="{66B7133E-BBA5-4F5E-8C79-9B306AD1790D}"/>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FD07CED-4EEE-457B-92CE-9739E46528B7}" type="slidenum">
              <a:rPr lang="ru-RU" smtClean="0"/>
              <a:t>‹#›</a:t>
            </a:fld>
            <a:endParaRPr lang="ru-RU"/>
          </a:p>
        </p:txBody>
      </p:sp>
    </p:spTree>
    <p:extLst>
      <p:ext uri="{BB962C8B-B14F-4D97-AF65-F5344CB8AC3E}">
        <p14:creationId xmlns:p14="http://schemas.microsoft.com/office/powerpoint/2010/main" val="645444650"/>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 id="2147483774" r:id="rId12"/>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ru-RU"/>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dirty="0"/>
          </a:p>
        </p:txBody>
      </p:sp>
      <p:sp>
        <p:nvSpPr>
          <p:cNvPr id="5" name="Нижний колонтитул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ru-RU" dirty="0"/>
          </a:p>
        </p:txBody>
      </p:sp>
      <p:sp>
        <p:nvSpPr>
          <p:cNvPr id="6" name="Номер слайда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743867-4E32-4E2D-8739-58246E7E28D2}" type="slidenum">
              <a:rPr lang="ru-RU" smtClean="0"/>
              <a:t>‹#›</a:t>
            </a:fld>
            <a:endParaRPr lang="ru-RU" dirty="0"/>
          </a:p>
        </p:txBody>
      </p:sp>
    </p:spTree>
    <p:extLst>
      <p:ext uri="{BB962C8B-B14F-4D97-AF65-F5344CB8AC3E}">
        <p14:creationId xmlns:p14="http://schemas.microsoft.com/office/powerpoint/2010/main" val="3404105910"/>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Lst>
  <p:hf sldNum="0" hdr="0" ftr="0" dt="0"/>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ru-RU"/>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7983B2-6E29-409A-92B0-EBD7932440C6}" type="datetimeFigureOut">
              <a:rPr lang="ru-RU" smtClean="0"/>
              <a:t>19.07.2023</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CB4B4D-7CA3-9044-876B-883B54F8677D}" type="slidenum">
              <a:rPr lang="ru-RU" smtClean="0"/>
              <a:t>‹#›</a:t>
            </a:fld>
            <a:endParaRPr lang="ru-RU"/>
          </a:p>
        </p:txBody>
      </p:sp>
    </p:spTree>
    <p:extLst>
      <p:ext uri="{BB962C8B-B14F-4D97-AF65-F5344CB8AC3E}">
        <p14:creationId xmlns:p14="http://schemas.microsoft.com/office/powerpoint/2010/main" val="2914858807"/>
      </p:ext>
    </p:extLst>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9.xml"/><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9.xml"/><Relationship Id="rId6" Type="http://schemas.openxmlformats.org/officeDocument/2006/relationships/image" Target="../media/image15.tif"/><Relationship Id="rId5" Type="http://schemas.openxmlformats.org/officeDocument/2006/relationships/image" Target="../media/image14.png"/><Relationship Id="rId4" Type="http://schemas.openxmlformats.org/officeDocument/2006/relationships/image" Target="../media/image13.tif"/></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29.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29.xml"/><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29.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29.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29.xml"/><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Layout" Target="../slideLayouts/slideLayout29.xml"/><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9.xml"/><Relationship Id="rId4" Type="http://schemas.openxmlformats.org/officeDocument/2006/relationships/image" Target="../media/image33.emf"/></Relationships>
</file>

<file path=ppt/slides/_rels/slide1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953589" y="4622723"/>
            <a:ext cx="7236822" cy="1011723"/>
          </a:xfrm>
        </p:spPr>
        <p:txBody>
          <a:bodyPr>
            <a:normAutofit/>
          </a:bodyPr>
          <a:lstStyle/>
          <a:p>
            <a:pPr>
              <a:defRPr/>
            </a:pPr>
            <a:r>
              <a:rPr lang="en-US" dirty="0"/>
              <a:t>Nikita A. Bogachev, Andrey S. </a:t>
            </a:r>
            <a:r>
              <a:rPr lang="en-US" dirty="0" err="1"/>
              <a:t>Mereshchenko</a:t>
            </a:r>
            <a:r>
              <a:rPr lang="en-US" dirty="0"/>
              <a:t>, </a:t>
            </a:r>
          </a:p>
          <a:p>
            <a:pPr>
              <a:defRPr/>
            </a:pPr>
            <a:r>
              <a:rPr lang="en-US" dirty="0"/>
              <a:t>Mikhail A. </a:t>
            </a:r>
            <a:r>
              <a:rPr lang="en-US" dirty="0" err="1"/>
              <a:t>Rebogov</a:t>
            </a:r>
            <a:r>
              <a:rPr lang="ru-RU" dirty="0"/>
              <a:t> </a:t>
            </a:r>
            <a:r>
              <a:rPr lang="en-US" dirty="0"/>
              <a:t>and </a:t>
            </a:r>
            <a:r>
              <a:rPr lang="en-US" u="sng" dirty="0"/>
              <a:t>Mikhail Yu. </a:t>
            </a:r>
            <a:r>
              <a:rPr lang="en-US" u="sng" dirty="0" err="1"/>
              <a:t>Skripkin</a:t>
            </a:r>
            <a:endParaRPr lang="ru-RU" u="sng" dirty="0"/>
          </a:p>
          <a:p>
            <a:endParaRPr lang="ru-RU" dirty="0"/>
          </a:p>
        </p:txBody>
      </p:sp>
      <p:sp>
        <p:nvSpPr>
          <p:cNvPr id="56" name="Заголовок 1"/>
          <p:cNvSpPr txBox="1">
            <a:spLocks noGrp="1"/>
          </p:cNvSpPr>
          <p:nvPr>
            <p:ph type="title"/>
          </p:nvPr>
        </p:nvSpPr>
        <p:spPr>
          <a:xfrm>
            <a:off x="422364" y="2549187"/>
            <a:ext cx="8229600" cy="1143000"/>
          </a:xfrm>
          <a:prstGeom prst="rect">
            <a:avLst/>
          </a:prstGeom>
        </p:spPr>
        <p:txBody>
          <a:bodyPr>
            <a:normAutofit fontScale="90000"/>
          </a:bodyPr>
          <a:lstStyle/>
          <a:p>
            <a:pPr>
              <a:defRPr/>
            </a:pPr>
            <a:r>
              <a:rPr lang="en-US" sz="4000" dirty="0"/>
              <a:t>EFFECT OF SOLVENT COMPOSITION ON COMPOSITION AND STRUCTURE OF METAL-ORGANIC FRAMEWORKS </a:t>
            </a:r>
            <a:br>
              <a:rPr lang="en-US" sz="4000" dirty="0"/>
            </a:br>
            <a:r>
              <a:rPr lang="en-US" sz="4000" dirty="0"/>
              <a:t>BASED ON COPPER AND ZINC TEREPHTHALATES</a:t>
            </a:r>
            <a:r>
              <a:rPr lang="ru-RU" sz="2400" dirty="0"/>
              <a:t/>
            </a:r>
            <a:br>
              <a:rPr lang="ru-RU" sz="2400" dirty="0"/>
            </a:br>
            <a:endParaRPr dirty="0"/>
          </a:p>
        </p:txBody>
      </p:sp>
      <p:sp>
        <p:nvSpPr>
          <p:cNvPr id="57" name="Выполнил: Толмачев М.В. студент 1 курса магистратуры  Научный руководитель: к.х.н., доцент Скрипкин Михаил Юрьевич"/>
          <p:cNvSpPr txBox="1"/>
          <p:nvPr/>
        </p:nvSpPr>
        <p:spPr>
          <a:xfrm>
            <a:off x="2634642" y="4023283"/>
            <a:ext cx="6168148" cy="4616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lgn="r">
              <a:defRPr sz="2400">
                <a:solidFill>
                  <a:srgbClr val="FFFFFF"/>
                </a:solidFill>
                <a:latin typeface="+mj-lt"/>
                <a:ea typeface="+mj-ea"/>
                <a:cs typeface="+mj-cs"/>
                <a:sym typeface="Calibri"/>
              </a:defRPr>
            </a:pPr>
            <a:endParaRPr dirty="0"/>
          </a:p>
        </p:txBody>
      </p:sp>
    </p:spTree>
  </p:cSld>
  <p:clrMapOvr>
    <a:masterClrMapping/>
  </p:clrMapOvr>
  <mc:AlternateContent xmlns:mc="http://schemas.openxmlformats.org/markup-compatibility/2006" xmlns:p14="http://schemas.microsoft.com/office/powerpoint/2010/main">
    <mc:Choice Requires="p14">
      <p:transition spd="slow" p14:dur="2000" advTm="12485"/>
    </mc:Choice>
    <mc:Fallback xmlns="">
      <p:transition spd="slow" advTm="12485"/>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Заголовок 1"/>
          <p:cNvSpPr txBox="1">
            <a:spLocks noGrp="1"/>
          </p:cNvSpPr>
          <p:nvPr>
            <p:ph type="title"/>
          </p:nvPr>
        </p:nvSpPr>
        <p:spPr>
          <a:prstGeom prst="rect">
            <a:avLst/>
          </a:prstGeom>
        </p:spPr>
        <p:txBody>
          <a:bodyPr/>
          <a:lstStyle>
            <a:lvl1pPr defTabSz="868680">
              <a:defRPr sz="2600"/>
            </a:lvl1pPr>
          </a:lstStyle>
          <a:p>
            <a:r>
              <a:rPr lang="en-US" dirty="0"/>
              <a:t>Actuality</a:t>
            </a:r>
            <a:endParaRPr dirty="0"/>
          </a:p>
        </p:txBody>
      </p:sp>
      <p:sp>
        <p:nvSpPr>
          <p:cNvPr id="2" name="Объект 1"/>
          <p:cNvSpPr>
            <a:spLocks noGrp="1"/>
          </p:cNvSpPr>
          <p:nvPr>
            <p:ph idx="1"/>
          </p:nvPr>
        </p:nvSpPr>
        <p:spPr/>
        <p:txBody>
          <a:bodyPr>
            <a:normAutofit/>
          </a:bodyPr>
          <a:lstStyle/>
          <a:p>
            <a:endParaRPr lang="ru-RU"/>
          </a:p>
        </p:txBody>
      </p:sp>
      <p:sp>
        <p:nvSpPr>
          <p:cNvPr id="88" name="Номер слайда 3"/>
          <p:cNvSpPr txBox="1">
            <a:spLocks noGrp="1"/>
          </p:cNvSpPr>
          <p:nvPr>
            <p:ph type="sldNum" sz="quarter" idx="4294967295"/>
          </p:nvPr>
        </p:nvSpPr>
        <p:spPr>
          <a:xfrm>
            <a:off x="8878888" y="6211888"/>
            <a:ext cx="265112" cy="41592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defRPr sz="2500"/>
            </a:lvl1pPr>
          </a:lstStyle>
          <a:p>
            <a:fld id="{86CB4B4D-7CA3-9044-876B-883B54F8677D}" type="slidenum">
              <a:rPr lang="ru-RU" sz="1800" smtClean="0"/>
              <a:t>2</a:t>
            </a:fld>
            <a:endParaRPr sz="1800" dirty="0"/>
          </a:p>
        </p:txBody>
      </p:sp>
      <p:grpSp>
        <p:nvGrpSpPr>
          <p:cNvPr id="64" name="MOF"/>
          <p:cNvGrpSpPr/>
          <p:nvPr/>
        </p:nvGrpSpPr>
        <p:grpSpPr>
          <a:xfrm>
            <a:off x="3665384" y="2982175"/>
            <a:ext cx="1858589" cy="754133"/>
            <a:chOff x="0" y="0"/>
            <a:chExt cx="1858587" cy="754132"/>
          </a:xfrm>
        </p:grpSpPr>
        <p:sp>
          <p:nvSpPr>
            <p:cNvPr id="62" name="Сквиркл"/>
            <p:cNvSpPr/>
            <p:nvPr/>
          </p:nvSpPr>
          <p:spPr>
            <a:xfrm>
              <a:off x="0" y="0"/>
              <a:ext cx="1858588" cy="754133"/>
            </a:xfrm>
            <a:prstGeom prst="roundRect">
              <a:avLst>
                <a:gd name="adj" fmla="val 25261"/>
              </a:avLst>
            </a:prstGeom>
            <a:solidFill>
              <a:srgbClr val="FFFFFF"/>
            </a:solidFill>
            <a:ln w="25400" cap="flat">
              <a:solidFill>
                <a:schemeClr val="accent1"/>
              </a:solidFill>
              <a:prstDash val="solid"/>
              <a:round/>
            </a:ln>
            <a:effectLst>
              <a:outerShdw blurRad="38100" dist="23000" dir="5400000" rotWithShape="0">
                <a:srgbClr val="000000">
                  <a:alpha val="35000"/>
                </a:srgbClr>
              </a:outerShdw>
            </a:effectLst>
          </p:spPr>
          <p:txBody>
            <a:bodyPr wrap="square" lIns="45718" tIns="45718" rIns="45718" bIns="45718" numCol="1" anchor="ctr">
              <a:noAutofit/>
            </a:bodyPr>
            <a:lstStyle/>
            <a:p>
              <a:pPr algn="ctr">
                <a:defRPr>
                  <a:latin typeface="+mj-lt"/>
                  <a:ea typeface="+mj-ea"/>
                  <a:cs typeface="+mj-cs"/>
                  <a:sym typeface="Calibri"/>
                </a:defRPr>
              </a:pPr>
              <a:endParaRPr/>
            </a:p>
          </p:txBody>
        </p:sp>
        <p:sp>
          <p:nvSpPr>
            <p:cNvPr id="63" name="MOF"/>
            <p:cNvSpPr txBox="1"/>
            <p:nvPr/>
          </p:nvSpPr>
          <p:spPr>
            <a:xfrm>
              <a:off x="68495" y="210523"/>
              <a:ext cx="1721597" cy="333086"/>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ctr">
              <a:spAutoFit/>
            </a:bodyPr>
            <a:lstStyle>
              <a:lvl1pPr algn="ctr">
                <a:defRPr>
                  <a:latin typeface="+mj-lt"/>
                  <a:ea typeface="+mj-ea"/>
                  <a:cs typeface="+mj-cs"/>
                  <a:sym typeface="Calibri"/>
                </a:defRPr>
              </a:lvl1pPr>
            </a:lstStyle>
            <a:p>
              <a:r>
                <a:t>MOF</a:t>
              </a:r>
            </a:p>
          </p:txBody>
        </p:sp>
      </p:grpSp>
      <p:grpSp>
        <p:nvGrpSpPr>
          <p:cNvPr id="67" name="Катализ"/>
          <p:cNvGrpSpPr/>
          <p:nvPr/>
        </p:nvGrpSpPr>
        <p:grpSpPr>
          <a:xfrm>
            <a:off x="3657348" y="1332385"/>
            <a:ext cx="1858590" cy="754135"/>
            <a:chOff x="0" y="0"/>
            <a:chExt cx="1858588" cy="754133"/>
          </a:xfrm>
        </p:grpSpPr>
        <p:sp>
          <p:nvSpPr>
            <p:cNvPr id="65" name="Сквиркл"/>
            <p:cNvSpPr/>
            <p:nvPr/>
          </p:nvSpPr>
          <p:spPr>
            <a:xfrm>
              <a:off x="0" y="0"/>
              <a:ext cx="1858588" cy="754133"/>
            </a:xfrm>
            <a:prstGeom prst="roundRect">
              <a:avLst>
                <a:gd name="adj" fmla="val 25261"/>
              </a:avLst>
            </a:prstGeom>
            <a:solidFill>
              <a:srgbClr val="FFFFFF"/>
            </a:solidFill>
            <a:ln w="25400" cap="flat">
              <a:solidFill>
                <a:schemeClr val="accent1"/>
              </a:solidFill>
              <a:prstDash val="solid"/>
              <a:round/>
            </a:ln>
            <a:effectLst>
              <a:outerShdw blurRad="38100" dist="23000" dir="5400000" rotWithShape="0">
                <a:srgbClr val="000000">
                  <a:alpha val="35000"/>
                </a:srgbClr>
              </a:outerShdw>
            </a:effectLst>
          </p:spPr>
          <p:txBody>
            <a:bodyPr wrap="square" lIns="45718" tIns="45718" rIns="45718" bIns="45718" numCol="1" anchor="ctr">
              <a:noAutofit/>
            </a:bodyPr>
            <a:lstStyle/>
            <a:p>
              <a:pPr algn="ctr">
                <a:defRPr>
                  <a:latin typeface="+mj-lt"/>
                  <a:ea typeface="+mj-ea"/>
                  <a:cs typeface="+mj-cs"/>
                  <a:sym typeface="Calibri"/>
                </a:defRPr>
              </a:pPr>
              <a:endParaRPr/>
            </a:p>
          </p:txBody>
        </p:sp>
        <p:sp>
          <p:nvSpPr>
            <p:cNvPr id="66" name="Катализ"/>
            <p:cNvSpPr txBox="1"/>
            <p:nvPr/>
          </p:nvSpPr>
          <p:spPr>
            <a:xfrm>
              <a:off x="68495" y="192403"/>
              <a:ext cx="1721597" cy="36932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ctr">
              <a:spAutoFit/>
            </a:bodyPr>
            <a:lstStyle>
              <a:lvl1pPr algn="ctr">
                <a:defRPr>
                  <a:latin typeface="+mj-lt"/>
                  <a:ea typeface="+mj-ea"/>
                  <a:cs typeface="+mj-cs"/>
                  <a:sym typeface="Calibri"/>
                </a:defRPr>
              </a:lvl1pPr>
            </a:lstStyle>
            <a:p>
              <a:r>
                <a:rPr lang="en-US" dirty="0"/>
                <a:t>Catalysis</a:t>
              </a:r>
              <a:endParaRPr dirty="0"/>
            </a:p>
          </p:txBody>
        </p:sp>
      </p:grpSp>
      <p:grpSp>
        <p:nvGrpSpPr>
          <p:cNvPr id="70" name="Сорбция и хранение газов"/>
          <p:cNvGrpSpPr/>
          <p:nvPr/>
        </p:nvGrpSpPr>
        <p:grpSpPr>
          <a:xfrm>
            <a:off x="1025163" y="3625517"/>
            <a:ext cx="1858589" cy="754135"/>
            <a:chOff x="0" y="0"/>
            <a:chExt cx="1858587" cy="754133"/>
          </a:xfrm>
        </p:grpSpPr>
        <p:sp>
          <p:nvSpPr>
            <p:cNvPr id="68" name="Сквиркл"/>
            <p:cNvSpPr/>
            <p:nvPr/>
          </p:nvSpPr>
          <p:spPr>
            <a:xfrm>
              <a:off x="0" y="0"/>
              <a:ext cx="1858587" cy="754133"/>
            </a:xfrm>
            <a:prstGeom prst="roundRect">
              <a:avLst>
                <a:gd name="adj" fmla="val 25261"/>
              </a:avLst>
            </a:prstGeom>
            <a:solidFill>
              <a:srgbClr val="FFFFFF"/>
            </a:solidFill>
            <a:ln w="25400" cap="flat">
              <a:solidFill>
                <a:schemeClr val="accent1"/>
              </a:solidFill>
              <a:prstDash val="solid"/>
              <a:round/>
            </a:ln>
            <a:effectLst>
              <a:outerShdw blurRad="38100" dist="23000" dir="5400000" rotWithShape="0">
                <a:srgbClr val="000000">
                  <a:alpha val="35000"/>
                </a:srgbClr>
              </a:outerShdw>
            </a:effectLst>
          </p:spPr>
          <p:txBody>
            <a:bodyPr wrap="square" lIns="45718" tIns="45718" rIns="45718" bIns="45718" numCol="1" anchor="ctr">
              <a:noAutofit/>
            </a:bodyPr>
            <a:lstStyle/>
            <a:p>
              <a:pPr algn="ctr">
                <a:defRPr>
                  <a:latin typeface="+mj-lt"/>
                  <a:ea typeface="+mj-ea"/>
                  <a:cs typeface="+mj-cs"/>
                  <a:sym typeface="Calibri"/>
                </a:defRPr>
              </a:pPr>
              <a:endParaRPr/>
            </a:p>
          </p:txBody>
        </p:sp>
        <p:sp>
          <p:nvSpPr>
            <p:cNvPr id="69" name="Сорбция и хранение газов"/>
            <p:cNvSpPr txBox="1"/>
            <p:nvPr/>
          </p:nvSpPr>
          <p:spPr>
            <a:xfrm>
              <a:off x="68496" y="53904"/>
              <a:ext cx="1721595" cy="646326"/>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ctr">
              <a:spAutoFit/>
            </a:bodyPr>
            <a:lstStyle>
              <a:lvl1pPr algn="ctr">
                <a:defRPr>
                  <a:latin typeface="+mj-lt"/>
                  <a:ea typeface="+mj-ea"/>
                  <a:cs typeface="+mj-cs"/>
                  <a:sym typeface="Calibri"/>
                </a:defRPr>
              </a:lvl1pPr>
            </a:lstStyle>
            <a:p>
              <a:r>
                <a:rPr lang="en-US" dirty="0"/>
                <a:t>Gas sorption and</a:t>
              </a:r>
            </a:p>
            <a:p>
              <a:r>
                <a:rPr lang="en-US" dirty="0"/>
                <a:t>storage</a:t>
              </a:r>
              <a:endParaRPr dirty="0"/>
            </a:p>
          </p:txBody>
        </p:sp>
      </p:grpSp>
      <p:grpSp>
        <p:nvGrpSpPr>
          <p:cNvPr id="73" name="Хроматография"/>
          <p:cNvGrpSpPr/>
          <p:nvPr/>
        </p:nvGrpSpPr>
        <p:grpSpPr>
          <a:xfrm>
            <a:off x="6305607" y="2283820"/>
            <a:ext cx="1858589" cy="754134"/>
            <a:chOff x="0" y="0"/>
            <a:chExt cx="1858588" cy="754133"/>
          </a:xfrm>
        </p:grpSpPr>
        <p:sp>
          <p:nvSpPr>
            <p:cNvPr id="71" name="Сквиркл"/>
            <p:cNvSpPr/>
            <p:nvPr/>
          </p:nvSpPr>
          <p:spPr>
            <a:xfrm>
              <a:off x="0" y="0"/>
              <a:ext cx="1858588" cy="754133"/>
            </a:xfrm>
            <a:prstGeom prst="roundRect">
              <a:avLst>
                <a:gd name="adj" fmla="val 25261"/>
              </a:avLst>
            </a:prstGeom>
            <a:solidFill>
              <a:srgbClr val="FFFFFF"/>
            </a:solidFill>
            <a:ln w="25400" cap="flat">
              <a:solidFill>
                <a:schemeClr val="accent1"/>
              </a:solidFill>
              <a:prstDash val="solid"/>
              <a:round/>
            </a:ln>
            <a:effectLst>
              <a:outerShdw blurRad="38100" dist="23000" dir="5400000" rotWithShape="0">
                <a:srgbClr val="000000">
                  <a:alpha val="35000"/>
                </a:srgbClr>
              </a:outerShdw>
            </a:effectLst>
          </p:spPr>
          <p:txBody>
            <a:bodyPr wrap="square" lIns="45718" tIns="45718" rIns="45718" bIns="45718" numCol="1" anchor="ctr">
              <a:noAutofit/>
            </a:bodyPr>
            <a:lstStyle/>
            <a:p>
              <a:pPr algn="ctr">
                <a:defRPr>
                  <a:latin typeface="+mj-lt"/>
                  <a:ea typeface="+mj-ea"/>
                  <a:cs typeface="+mj-cs"/>
                  <a:sym typeface="Calibri"/>
                </a:defRPr>
              </a:pPr>
              <a:endParaRPr/>
            </a:p>
          </p:txBody>
        </p:sp>
        <p:sp>
          <p:nvSpPr>
            <p:cNvPr id="72" name="Хроматография"/>
            <p:cNvSpPr txBox="1"/>
            <p:nvPr/>
          </p:nvSpPr>
          <p:spPr>
            <a:xfrm>
              <a:off x="68495" y="192402"/>
              <a:ext cx="1721597" cy="36932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ctr">
              <a:spAutoFit/>
            </a:bodyPr>
            <a:lstStyle>
              <a:lvl1pPr algn="ctr">
                <a:defRPr>
                  <a:latin typeface="+mj-lt"/>
                  <a:ea typeface="+mj-ea"/>
                  <a:cs typeface="+mj-cs"/>
                  <a:sym typeface="Calibri"/>
                </a:defRPr>
              </a:lvl1pPr>
            </a:lstStyle>
            <a:p>
              <a:r>
                <a:rPr lang="en-US" dirty="0"/>
                <a:t>Chromatography</a:t>
              </a:r>
              <a:endParaRPr dirty="0"/>
            </a:p>
          </p:txBody>
        </p:sp>
      </p:grpSp>
      <p:grpSp>
        <p:nvGrpSpPr>
          <p:cNvPr id="76" name="Синтез наночастиц"/>
          <p:cNvGrpSpPr/>
          <p:nvPr/>
        </p:nvGrpSpPr>
        <p:grpSpPr>
          <a:xfrm>
            <a:off x="3657348" y="4631964"/>
            <a:ext cx="1858590" cy="754134"/>
            <a:chOff x="0" y="0"/>
            <a:chExt cx="1858588" cy="754133"/>
          </a:xfrm>
        </p:grpSpPr>
        <p:sp>
          <p:nvSpPr>
            <p:cNvPr id="74" name="Сквиркл"/>
            <p:cNvSpPr/>
            <p:nvPr/>
          </p:nvSpPr>
          <p:spPr>
            <a:xfrm>
              <a:off x="0" y="0"/>
              <a:ext cx="1858588" cy="754133"/>
            </a:xfrm>
            <a:prstGeom prst="roundRect">
              <a:avLst>
                <a:gd name="adj" fmla="val 25261"/>
              </a:avLst>
            </a:prstGeom>
            <a:solidFill>
              <a:srgbClr val="FFFFFF"/>
            </a:solidFill>
            <a:ln w="25400" cap="flat">
              <a:solidFill>
                <a:schemeClr val="accent1"/>
              </a:solidFill>
              <a:prstDash val="solid"/>
              <a:round/>
            </a:ln>
            <a:effectLst>
              <a:outerShdw blurRad="38100" dist="23000" dir="5400000" rotWithShape="0">
                <a:srgbClr val="000000">
                  <a:alpha val="35000"/>
                </a:srgbClr>
              </a:outerShdw>
            </a:effectLst>
          </p:spPr>
          <p:txBody>
            <a:bodyPr wrap="square" lIns="45718" tIns="45718" rIns="45718" bIns="45718" numCol="1" anchor="ctr">
              <a:noAutofit/>
            </a:bodyPr>
            <a:lstStyle/>
            <a:p>
              <a:pPr algn="ctr">
                <a:defRPr>
                  <a:latin typeface="+mj-lt"/>
                  <a:ea typeface="+mj-ea"/>
                  <a:cs typeface="+mj-cs"/>
                  <a:sym typeface="Calibri"/>
                </a:defRPr>
              </a:pPr>
              <a:endParaRPr/>
            </a:p>
          </p:txBody>
        </p:sp>
        <p:sp>
          <p:nvSpPr>
            <p:cNvPr id="75" name="Синтез наночастиц"/>
            <p:cNvSpPr txBox="1"/>
            <p:nvPr/>
          </p:nvSpPr>
          <p:spPr>
            <a:xfrm>
              <a:off x="68495" y="192402"/>
              <a:ext cx="1721597" cy="36932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ctr">
              <a:spAutoFit/>
            </a:bodyPr>
            <a:lstStyle>
              <a:lvl1pPr algn="ctr">
                <a:defRPr>
                  <a:latin typeface="+mj-lt"/>
                  <a:ea typeface="+mj-ea"/>
                  <a:cs typeface="+mj-cs"/>
                  <a:sym typeface="Calibri"/>
                </a:defRPr>
              </a:lvl1pPr>
            </a:lstStyle>
            <a:p>
              <a:r>
                <a:rPr lang="en-US" dirty="0"/>
                <a:t>Drug delivery</a:t>
              </a:r>
              <a:endParaRPr dirty="0"/>
            </a:p>
          </p:txBody>
        </p:sp>
      </p:grpSp>
      <p:grpSp>
        <p:nvGrpSpPr>
          <p:cNvPr id="79" name="Нанореакторы"/>
          <p:cNvGrpSpPr/>
          <p:nvPr/>
        </p:nvGrpSpPr>
        <p:grpSpPr>
          <a:xfrm>
            <a:off x="6305604" y="3625517"/>
            <a:ext cx="1858589" cy="754135"/>
            <a:chOff x="0" y="0"/>
            <a:chExt cx="1858587" cy="754133"/>
          </a:xfrm>
        </p:grpSpPr>
        <p:sp>
          <p:nvSpPr>
            <p:cNvPr id="77" name="Сквиркл"/>
            <p:cNvSpPr/>
            <p:nvPr/>
          </p:nvSpPr>
          <p:spPr>
            <a:xfrm>
              <a:off x="0" y="0"/>
              <a:ext cx="1858587" cy="754133"/>
            </a:xfrm>
            <a:prstGeom prst="roundRect">
              <a:avLst>
                <a:gd name="adj" fmla="val 25261"/>
              </a:avLst>
            </a:prstGeom>
            <a:solidFill>
              <a:srgbClr val="FFFFFF"/>
            </a:solidFill>
            <a:ln w="25400" cap="flat">
              <a:solidFill>
                <a:schemeClr val="accent1"/>
              </a:solidFill>
              <a:prstDash val="solid"/>
              <a:round/>
            </a:ln>
            <a:effectLst>
              <a:outerShdw blurRad="38100" dist="23000" dir="5400000" rotWithShape="0">
                <a:srgbClr val="000000">
                  <a:alpha val="35000"/>
                </a:srgbClr>
              </a:outerShdw>
            </a:effectLst>
          </p:spPr>
          <p:txBody>
            <a:bodyPr wrap="square" lIns="45718" tIns="45718" rIns="45718" bIns="45718" numCol="1" anchor="ctr">
              <a:noAutofit/>
            </a:bodyPr>
            <a:lstStyle/>
            <a:p>
              <a:pPr algn="ctr">
                <a:defRPr>
                  <a:latin typeface="+mj-lt"/>
                  <a:ea typeface="+mj-ea"/>
                  <a:cs typeface="+mj-cs"/>
                  <a:sym typeface="Calibri"/>
                </a:defRPr>
              </a:pPr>
              <a:endParaRPr/>
            </a:p>
          </p:txBody>
        </p:sp>
        <p:sp>
          <p:nvSpPr>
            <p:cNvPr id="78" name="Нанореакторы"/>
            <p:cNvSpPr txBox="1"/>
            <p:nvPr/>
          </p:nvSpPr>
          <p:spPr>
            <a:xfrm>
              <a:off x="68496" y="192403"/>
              <a:ext cx="1721595" cy="36932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ctr">
              <a:spAutoFit/>
            </a:bodyPr>
            <a:lstStyle>
              <a:lvl1pPr algn="ctr">
                <a:defRPr>
                  <a:latin typeface="+mj-lt"/>
                  <a:ea typeface="+mj-ea"/>
                  <a:cs typeface="+mj-cs"/>
                  <a:sym typeface="Calibri"/>
                </a:defRPr>
              </a:lvl1pPr>
            </a:lstStyle>
            <a:p>
              <a:r>
                <a:rPr lang="en-US" dirty="0" err="1"/>
                <a:t>Nanoreactors</a:t>
              </a:r>
              <a:endParaRPr dirty="0"/>
            </a:p>
          </p:txBody>
        </p:sp>
      </p:grpSp>
      <p:sp>
        <p:nvSpPr>
          <p:cNvPr id="80" name="Линия"/>
          <p:cNvSpPr/>
          <p:nvPr/>
        </p:nvSpPr>
        <p:spPr>
          <a:xfrm>
            <a:off x="4586642" y="3738450"/>
            <a:ext cx="1" cy="869828"/>
          </a:xfrm>
          <a:prstGeom prst="line">
            <a:avLst/>
          </a:prstGeom>
          <a:ln w="25400">
            <a:solidFill>
              <a:schemeClr val="accent1"/>
            </a:solidFill>
            <a:tailEnd type="triangle"/>
          </a:ln>
          <a:effectLst>
            <a:outerShdw blurRad="38100" dist="20000" dir="5400000" rotWithShape="0">
              <a:srgbClr val="000000">
                <a:alpha val="38000"/>
              </a:srgbClr>
            </a:outerShdw>
          </a:effectLst>
        </p:spPr>
        <p:txBody>
          <a:bodyPr lIns="45718" tIns="45718" rIns="45718" bIns="45718"/>
          <a:lstStyle/>
          <a:p>
            <a:endParaRPr/>
          </a:p>
        </p:txBody>
      </p:sp>
      <p:sp>
        <p:nvSpPr>
          <p:cNvPr id="81" name="Линия"/>
          <p:cNvSpPr/>
          <p:nvPr/>
        </p:nvSpPr>
        <p:spPr>
          <a:xfrm flipV="1">
            <a:off x="5495874" y="2675612"/>
            <a:ext cx="786651" cy="404270"/>
          </a:xfrm>
          <a:prstGeom prst="line">
            <a:avLst/>
          </a:prstGeom>
          <a:ln w="25400">
            <a:solidFill>
              <a:schemeClr val="accent1"/>
            </a:solidFill>
            <a:tailEnd type="triangle"/>
          </a:ln>
          <a:effectLst>
            <a:outerShdw blurRad="38100" dist="20000" dir="5400000" rotWithShape="0">
              <a:srgbClr val="000000">
                <a:alpha val="38000"/>
              </a:srgbClr>
            </a:outerShdw>
          </a:effectLst>
        </p:spPr>
        <p:txBody>
          <a:bodyPr lIns="45718" tIns="45718" rIns="45718" bIns="45718"/>
          <a:lstStyle/>
          <a:p>
            <a:endParaRPr/>
          </a:p>
        </p:txBody>
      </p:sp>
      <p:sp>
        <p:nvSpPr>
          <p:cNvPr id="82" name="Линия"/>
          <p:cNvSpPr/>
          <p:nvPr/>
        </p:nvSpPr>
        <p:spPr>
          <a:xfrm>
            <a:off x="5455745" y="3706019"/>
            <a:ext cx="864473" cy="307204"/>
          </a:xfrm>
          <a:prstGeom prst="line">
            <a:avLst/>
          </a:prstGeom>
          <a:ln w="25400">
            <a:solidFill>
              <a:schemeClr val="accent1"/>
            </a:solidFill>
            <a:tailEnd type="triangle"/>
          </a:ln>
          <a:effectLst>
            <a:outerShdw blurRad="38100" dist="20000" dir="5400000" rotWithShape="0">
              <a:srgbClr val="000000">
                <a:alpha val="38000"/>
              </a:srgbClr>
            </a:outerShdw>
          </a:effectLst>
        </p:spPr>
        <p:txBody>
          <a:bodyPr lIns="45718" tIns="45718" rIns="45718" bIns="45718"/>
          <a:lstStyle/>
          <a:p>
            <a:endParaRPr/>
          </a:p>
        </p:txBody>
      </p:sp>
      <p:sp>
        <p:nvSpPr>
          <p:cNvPr id="83" name="Линия"/>
          <p:cNvSpPr/>
          <p:nvPr/>
        </p:nvSpPr>
        <p:spPr>
          <a:xfrm flipH="1">
            <a:off x="2900945" y="3664788"/>
            <a:ext cx="806450" cy="400824"/>
          </a:xfrm>
          <a:prstGeom prst="line">
            <a:avLst/>
          </a:prstGeom>
          <a:ln w="25400">
            <a:solidFill>
              <a:schemeClr val="accent1"/>
            </a:solidFill>
            <a:tailEnd type="triangle"/>
          </a:ln>
          <a:effectLst>
            <a:outerShdw blurRad="38100" dist="20000" dir="5400000" rotWithShape="0">
              <a:srgbClr val="000000">
                <a:alpha val="38000"/>
              </a:srgbClr>
            </a:outerShdw>
          </a:effectLst>
        </p:spPr>
        <p:txBody>
          <a:bodyPr lIns="45718" tIns="45718" rIns="45718" bIns="45718"/>
          <a:lstStyle/>
          <a:p>
            <a:endParaRPr/>
          </a:p>
        </p:txBody>
      </p:sp>
      <p:sp>
        <p:nvSpPr>
          <p:cNvPr id="84" name="Линия"/>
          <p:cNvSpPr/>
          <p:nvPr/>
        </p:nvSpPr>
        <p:spPr>
          <a:xfrm flipV="1">
            <a:off x="4586642" y="2077990"/>
            <a:ext cx="1" cy="886933"/>
          </a:xfrm>
          <a:prstGeom prst="line">
            <a:avLst/>
          </a:prstGeom>
          <a:ln w="25400">
            <a:solidFill>
              <a:schemeClr val="accent1"/>
            </a:solidFill>
            <a:tailEnd type="triangle"/>
          </a:ln>
          <a:effectLst>
            <a:outerShdw blurRad="38100" dist="20000" dir="5400000" rotWithShape="0">
              <a:srgbClr val="000000">
                <a:alpha val="38000"/>
              </a:srgbClr>
            </a:outerShdw>
          </a:effectLst>
        </p:spPr>
        <p:txBody>
          <a:bodyPr lIns="45718" tIns="45718" rIns="45718" bIns="45718"/>
          <a:lstStyle/>
          <a:p>
            <a:endParaRPr/>
          </a:p>
        </p:txBody>
      </p:sp>
      <p:pic>
        <p:nvPicPr>
          <p:cNvPr id="85" name="Снимок экрана 2020-12-25 в 00.10.29.png" descr="Снимок экрана 2020-12-25 в 00.10.29.png"/>
          <p:cNvPicPr>
            <a:picLocks noChangeAspect="1"/>
          </p:cNvPicPr>
          <p:nvPr/>
        </p:nvPicPr>
        <p:blipFill>
          <a:blip r:embed="rId3">
            <a:extLst/>
          </a:blip>
          <a:stretch>
            <a:fillRect/>
          </a:stretch>
        </p:blipFill>
        <p:spPr>
          <a:xfrm>
            <a:off x="6179443" y="1046196"/>
            <a:ext cx="2754379" cy="1123943"/>
          </a:xfrm>
          <a:prstGeom prst="rect">
            <a:avLst/>
          </a:prstGeom>
          <a:ln w="12700">
            <a:miter lim="400000"/>
          </a:ln>
        </p:spPr>
      </p:pic>
      <p:pic>
        <p:nvPicPr>
          <p:cNvPr id="86" name="Снимок экрана 2020-12-25 в 00.16.15.png" descr="Снимок экрана 2020-12-25 в 00.16.15.png"/>
          <p:cNvPicPr>
            <a:picLocks noChangeAspect="1"/>
          </p:cNvPicPr>
          <p:nvPr/>
        </p:nvPicPr>
        <p:blipFill>
          <a:blip r:embed="rId4">
            <a:extLst/>
          </a:blip>
          <a:stretch>
            <a:fillRect/>
          </a:stretch>
        </p:blipFill>
        <p:spPr>
          <a:xfrm>
            <a:off x="210178" y="4441682"/>
            <a:ext cx="2616980" cy="1756496"/>
          </a:xfrm>
          <a:prstGeom prst="rect">
            <a:avLst/>
          </a:prstGeom>
          <a:ln w="12700">
            <a:miter lim="400000"/>
          </a:ln>
        </p:spPr>
      </p:pic>
      <p:pic>
        <p:nvPicPr>
          <p:cNvPr id="87" name="Снимок экрана 2020-12-25 в 00.18.23.png" descr="Снимок экрана 2020-12-25 в 00.18.23.png"/>
          <p:cNvPicPr>
            <a:picLocks noChangeAspect="1"/>
          </p:cNvPicPr>
          <p:nvPr/>
        </p:nvPicPr>
        <p:blipFill>
          <a:blip r:embed="rId5">
            <a:extLst/>
          </a:blip>
          <a:stretch>
            <a:fillRect/>
          </a:stretch>
        </p:blipFill>
        <p:spPr>
          <a:xfrm>
            <a:off x="6214216" y="4441682"/>
            <a:ext cx="2298365" cy="1842588"/>
          </a:xfrm>
          <a:prstGeom prst="rect">
            <a:avLst/>
          </a:prstGeom>
          <a:ln w="12700">
            <a:miter lim="400000"/>
          </a:ln>
        </p:spPr>
      </p:pic>
      <p:grpSp>
        <p:nvGrpSpPr>
          <p:cNvPr id="91" name="Сорбция и хранение газов"/>
          <p:cNvGrpSpPr/>
          <p:nvPr/>
        </p:nvGrpSpPr>
        <p:grpSpPr>
          <a:xfrm>
            <a:off x="1025163" y="2283819"/>
            <a:ext cx="1858589" cy="754135"/>
            <a:chOff x="0" y="0"/>
            <a:chExt cx="1858587" cy="754133"/>
          </a:xfrm>
        </p:grpSpPr>
        <p:sp>
          <p:nvSpPr>
            <p:cNvPr id="89" name="Сквиркл"/>
            <p:cNvSpPr/>
            <p:nvPr/>
          </p:nvSpPr>
          <p:spPr>
            <a:xfrm>
              <a:off x="0" y="0"/>
              <a:ext cx="1858587" cy="754133"/>
            </a:xfrm>
            <a:prstGeom prst="roundRect">
              <a:avLst>
                <a:gd name="adj" fmla="val 25261"/>
              </a:avLst>
            </a:prstGeom>
            <a:solidFill>
              <a:srgbClr val="FFFFFF"/>
            </a:solidFill>
            <a:ln w="25400" cap="flat">
              <a:solidFill>
                <a:schemeClr val="accent1"/>
              </a:solidFill>
              <a:prstDash val="solid"/>
              <a:round/>
            </a:ln>
            <a:effectLst>
              <a:outerShdw blurRad="38100" dist="23000" dir="5400000" rotWithShape="0">
                <a:srgbClr val="000000">
                  <a:alpha val="35000"/>
                </a:srgbClr>
              </a:outerShdw>
            </a:effectLst>
          </p:spPr>
          <p:txBody>
            <a:bodyPr wrap="square" lIns="45718" tIns="45718" rIns="45718" bIns="45718" numCol="1" anchor="ctr">
              <a:noAutofit/>
            </a:bodyPr>
            <a:lstStyle/>
            <a:p>
              <a:pPr algn="ctr">
                <a:defRPr>
                  <a:latin typeface="+mj-lt"/>
                  <a:ea typeface="+mj-ea"/>
                  <a:cs typeface="+mj-cs"/>
                  <a:sym typeface="Calibri"/>
                </a:defRPr>
              </a:pPr>
              <a:endParaRPr/>
            </a:p>
          </p:txBody>
        </p:sp>
        <p:sp>
          <p:nvSpPr>
            <p:cNvPr id="90" name="Сенсоры"/>
            <p:cNvSpPr txBox="1"/>
            <p:nvPr/>
          </p:nvSpPr>
          <p:spPr>
            <a:xfrm>
              <a:off x="68496" y="192403"/>
              <a:ext cx="1721595" cy="36932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ctr">
              <a:spAutoFit/>
            </a:bodyPr>
            <a:lstStyle>
              <a:lvl1pPr algn="ctr">
                <a:defRPr>
                  <a:latin typeface="+mj-lt"/>
                  <a:ea typeface="+mj-ea"/>
                  <a:cs typeface="+mj-cs"/>
                  <a:sym typeface="Calibri"/>
                </a:defRPr>
              </a:lvl1pPr>
            </a:lstStyle>
            <a:p>
              <a:r>
                <a:rPr lang="en-US" dirty="0"/>
                <a:t>Sensors</a:t>
              </a:r>
              <a:endParaRPr dirty="0"/>
            </a:p>
          </p:txBody>
        </p:sp>
      </p:grpSp>
      <p:sp>
        <p:nvSpPr>
          <p:cNvPr id="92" name="Линия"/>
          <p:cNvSpPr/>
          <p:nvPr/>
        </p:nvSpPr>
        <p:spPr>
          <a:xfrm flipH="1" flipV="1">
            <a:off x="2928391" y="2653148"/>
            <a:ext cx="750637" cy="422771"/>
          </a:xfrm>
          <a:prstGeom prst="line">
            <a:avLst/>
          </a:prstGeom>
          <a:ln w="25400">
            <a:solidFill>
              <a:schemeClr val="accent1"/>
            </a:solidFill>
            <a:tailEnd type="triangle"/>
          </a:ln>
          <a:effectLst>
            <a:outerShdw blurRad="38100" dist="20000" dir="5400000" rotWithShape="0">
              <a:srgbClr val="000000">
                <a:alpha val="38000"/>
              </a:srgbClr>
            </a:outerShdw>
          </a:effectLst>
        </p:spPr>
        <p:txBody>
          <a:bodyPr lIns="45718" tIns="45718" rIns="45718" bIns="45718"/>
          <a:lstStyle/>
          <a:p>
            <a:endParaRPr/>
          </a:p>
        </p:txBody>
      </p:sp>
    </p:spTree>
  </p:cSld>
  <p:clrMapOvr>
    <a:masterClrMapping/>
  </p:clrMapOvr>
  <mc:AlternateContent xmlns:mc="http://schemas.openxmlformats.org/markup-compatibility/2006" xmlns:p14="http://schemas.microsoft.com/office/powerpoint/2010/main">
    <mc:Choice Requires="p14">
      <p:transition spd="slow" p14:dur="2000" advTm="28980"/>
    </mc:Choice>
    <mc:Fallback xmlns="">
      <p:transition spd="slow" advTm="2898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Заголовок 1"/>
          <p:cNvSpPr txBox="1">
            <a:spLocks noGrp="1"/>
          </p:cNvSpPr>
          <p:nvPr>
            <p:ph type="title"/>
          </p:nvPr>
        </p:nvSpPr>
        <p:spPr>
          <a:prstGeom prst="rect">
            <a:avLst/>
          </a:prstGeom>
        </p:spPr>
        <p:txBody>
          <a:bodyPr/>
          <a:lstStyle>
            <a:lvl1pPr defTabSz="868680">
              <a:defRPr sz="2600"/>
            </a:lvl1pPr>
          </a:lstStyle>
          <a:p>
            <a:r>
              <a:rPr lang="en-US" dirty="0"/>
              <a:t>Actuality</a:t>
            </a:r>
            <a:endParaRPr dirty="0"/>
          </a:p>
        </p:txBody>
      </p:sp>
      <p:sp>
        <p:nvSpPr>
          <p:cNvPr id="88" name="Номер слайда 3"/>
          <p:cNvSpPr txBox="1">
            <a:spLocks noGrp="1"/>
          </p:cNvSpPr>
          <p:nvPr>
            <p:ph type="sldNum" sz="quarter" idx="4294967295"/>
          </p:nvPr>
        </p:nvSpPr>
        <p:spPr>
          <a:xfrm>
            <a:off x="8878888" y="6211888"/>
            <a:ext cx="265112" cy="41592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defRPr sz="2500"/>
            </a:lvl1pPr>
          </a:lstStyle>
          <a:p>
            <a:fld id="{86CB4B4D-7CA3-9044-876B-883B54F8677D}" type="slidenum">
              <a:rPr sz="1800"/>
              <a:t>3</a:t>
            </a:fld>
            <a:endParaRPr sz="1800" dirty="0"/>
          </a:p>
        </p:txBody>
      </p:sp>
      <p:sp>
        <p:nvSpPr>
          <p:cNvPr id="3" name="TextBox 2"/>
          <p:cNvSpPr txBox="1"/>
          <p:nvPr/>
        </p:nvSpPr>
        <p:spPr>
          <a:xfrm>
            <a:off x="399245" y="1416676"/>
            <a:ext cx="3116687" cy="3277820"/>
          </a:xfrm>
          <a:prstGeom prst="rect">
            <a:avLst/>
          </a:prstGeom>
          <a:noFill/>
        </p:spPr>
        <p:txBody>
          <a:bodyPr wrap="square" rtlCol="0">
            <a:spAutoFit/>
          </a:bodyPr>
          <a:lstStyle/>
          <a:p>
            <a:pPr>
              <a:lnSpc>
                <a:spcPct val="150000"/>
              </a:lnSpc>
            </a:pPr>
            <a:r>
              <a:rPr lang="en-US" dirty="0">
                <a:latin typeface="Times New Roman" panose="02020603050405020304" pitchFamily="18" charset="0"/>
                <a:cs typeface="Times New Roman" panose="02020603050405020304" pitchFamily="18" charset="0"/>
              </a:rPr>
              <a:t>Synthetic routes:</a:t>
            </a:r>
          </a:p>
          <a:p>
            <a:pPr marL="285750" indent="-285750">
              <a:lnSpc>
                <a:spcPct val="150000"/>
              </a:lnSpc>
              <a:buFontTx/>
              <a:buChar char="-"/>
            </a:pPr>
            <a:r>
              <a:rPr lang="en-US" dirty="0">
                <a:latin typeface="Times New Roman" panose="02020603050405020304" pitchFamily="18" charset="0"/>
                <a:cs typeface="Times New Roman" panose="02020603050405020304" pitchFamily="18" charset="0"/>
              </a:rPr>
              <a:t>Traditional synthesis;</a:t>
            </a:r>
          </a:p>
          <a:p>
            <a:pPr marL="285750" indent="-285750">
              <a:lnSpc>
                <a:spcPct val="150000"/>
              </a:lnSpc>
              <a:buFontTx/>
              <a:buChar char="-"/>
            </a:pPr>
            <a:r>
              <a:rPr lang="en-US" dirty="0" err="1">
                <a:latin typeface="Times New Roman" panose="02020603050405020304" pitchFamily="18" charset="0"/>
                <a:cs typeface="Times New Roman" panose="02020603050405020304" pitchFamily="18" charset="0"/>
              </a:rPr>
              <a:t>Solvothermal</a:t>
            </a:r>
            <a:r>
              <a:rPr lang="en-US" dirty="0">
                <a:latin typeface="Times New Roman" panose="02020603050405020304" pitchFamily="18" charset="0"/>
                <a:cs typeface="Times New Roman" panose="02020603050405020304" pitchFamily="18" charset="0"/>
              </a:rPr>
              <a:t>;</a:t>
            </a:r>
          </a:p>
          <a:p>
            <a:pPr marL="285750" indent="-285750">
              <a:lnSpc>
                <a:spcPct val="150000"/>
              </a:lnSpc>
              <a:buFontTx/>
              <a:buChar char="-"/>
            </a:pPr>
            <a:r>
              <a:rPr lang="en-US" dirty="0">
                <a:latin typeface="Times New Roman" panose="02020603050405020304" pitchFamily="18" charset="0"/>
                <a:cs typeface="Times New Roman" panose="02020603050405020304" pitchFamily="18" charset="0"/>
              </a:rPr>
              <a:t>Electrochemical;</a:t>
            </a:r>
          </a:p>
          <a:p>
            <a:pPr marL="285750" indent="-285750">
              <a:lnSpc>
                <a:spcPct val="150000"/>
              </a:lnSpc>
              <a:buFontTx/>
              <a:buChar char="-"/>
            </a:pPr>
            <a:r>
              <a:rPr lang="en-US" dirty="0" err="1">
                <a:latin typeface="Times New Roman" panose="02020603050405020304" pitchFamily="18" charset="0"/>
                <a:cs typeface="Times New Roman" panose="02020603050405020304" pitchFamily="18" charset="0"/>
              </a:rPr>
              <a:t>Sonochemical</a:t>
            </a:r>
            <a:r>
              <a:rPr lang="en-US" dirty="0">
                <a:latin typeface="Times New Roman" panose="02020603050405020304" pitchFamily="18" charset="0"/>
                <a:cs typeface="Times New Roman" panose="02020603050405020304" pitchFamily="18" charset="0"/>
              </a:rPr>
              <a:t>;</a:t>
            </a:r>
          </a:p>
          <a:p>
            <a:pPr marL="285750" indent="-285750">
              <a:lnSpc>
                <a:spcPct val="150000"/>
              </a:lnSpc>
              <a:buFontTx/>
              <a:buChar char="-"/>
            </a:pPr>
            <a:r>
              <a:rPr lang="en-US" dirty="0" err="1">
                <a:latin typeface="Times New Roman" panose="02020603050405020304" pitchFamily="18" charset="0"/>
                <a:cs typeface="Times New Roman" panose="02020603050405020304" pitchFamily="18" charset="0"/>
              </a:rPr>
              <a:t>Mechanochemical</a:t>
            </a:r>
            <a:r>
              <a:rPr lang="en-US" dirty="0">
                <a:latin typeface="Times New Roman" panose="02020603050405020304" pitchFamily="18" charset="0"/>
                <a:cs typeface="Times New Roman" panose="02020603050405020304" pitchFamily="18" charset="0"/>
              </a:rPr>
              <a:t> etc.</a:t>
            </a:r>
          </a:p>
          <a:p>
            <a:pPr marL="285750" indent="-285750">
              <a:lnSpc>
                <a:spcPct val="150000"/>
              </a:lnSpc>
              <a:buFontTx/>
              <a:buChar char="-"/>
            </a:pPr>
            <a:endParaRPr lang="en-US" dirty="0">
              <a:latin typeface="Times New Roman" panose="02020603050405020304" pitchFamily="18" charset="0"/>
              <a:cs typeface="Times New Roman" panose="02020603050405020304" pitchFamily="18" charset="0"/>
            </a:endParaRPr>
          </a:p>
          <a:p>
            <a:pPr marL="285750" indent="-285750">
              <a:buFontTx/>
              <a:buChar char="-"/>
            </a:pPr>
            <a:endParaRPr lang="ru-RU" dirty="0">
              <a:latin typeface="Times New Roman" panose="02020603050405020304" pitchFamily="18" charset="0"/>
              <a:cs typeface="Times New Roman" panose="02020603050405020304" pitchFamily="18" charset="0"/>
            </a:endParaRPr>
          </a:p>
        </p:txBody>
      </p:sp>
      <p:sp>
        <p:nvSpPr>
          <p:cNvPr id="36" name="TextBox 35"/>
          <p:cNvSpPr txBox="1"/>
          <p:nvPr/>
        </p:nvSpPr>
        <p:spPr>
          <a:xfrm>
            <a:off x="4041823" y="1414528"/>
            <a:ext cx="3116687" cy="2169825"/>
          </a:xfrm>
          <a:prstGeom prst="rect">
            <a:avLst/>
          </a:prstGeom>
          <a:noFill/>
        </p:spPr>
        <p:txBody>
          <a:bodyPr wrap="square" rtlCol="0">
            <a:spAutoFit/>
          </a:bodyPr>
          <a:lstStyle/>
          <a:p>
            <a:pPr>
              <a:lnSpc>
                <a:spcPct val="150000"/>
              </a:lnSpc>
            </a:pPr>
            <a:endParaRPr lang="en-US" dirty="0"/>
          </a:p>
          <a:p>
            <a:pPr>
              <a:lnSpc>
                <a:spcPct val="150000"/>
              </a:lnSpc>
            </a:pPr>
            <a:endParaRPr lang="en-US" dirty="0"/>
          </a:p>
          <a:p>
            <a:pPr>
              <a:lnSpc>
                <a:spcPct val="150000"/>
              </a:lnSpc>
            </a:pPr>
            <a:r>
              <a:rPr lang="en-US" sz="2400" dirty="0">
                <a:solidFill>
                  <a:srgbClr val="FF0000"/>
                </a:solidFill>
                <a:latin typeface="Times New Roman" panose="02020603050405020304" pitchFamily="18" charset="0"/>
                <a:cs typeface="Times New Roman" panose="02020603050405020304" pitchFamily="18" charset="0"/>
              </a:rPr>
              <a:t>Solvent effect!</a:t>
            </a:r>
          </a:p>
          <a:p>
            <a:pPr marL="285750" indent="-285750">
              <a:lnSpc>
                <a:spcPct val="150000"/>
              </a:lnSpc>
              <a:buFontTx/>
              <a:buChar char="-"/>
            </a:pPr>
            <a:endParaRPr lang="en-US" dirty="0"/>
          </a:p>
          <a:p>
            <a:pPr marL="285750" indent="-285750">
              <a:buFontTx/>
              <a:buChar char="-"/>
            </a:pPr>
            <a:endParaRPr lang="ru-RU" dirty="0"/>
          </a:p>
        </p:txBody>
      </p:sp>
    </p:spTree>
    <p:extLst>
      <p:ext uri="{BB962C8B-B14F-4D97-AF65-F5344CB8AC3E}">
        <p14:creationId xmlns:p14="http://schemas.microsoft.com/office/powerpoint/2010/main" val="2871511789"/>
      </p:ext>
    </p:extLst>
  </p:cSld>
  <p:clrMapOvr>
    <a:masterClrMapping/>
  </p:clrMapOvr>
  <mc:AlternateContent xmlns:mc="http://schemas.openxmlformats.org/markup-compatibility/2006" xmlns:p14="http://schemas.microsoft.com/office/powerpoint/2010/main">
    <mc:Choice Requires="p14">
      <p:transition spd="slow" p14:dur="2000" advTm="28980"/>
    </mc:Choice>
    <mc:Fallback xmlns="">
      <p:transition spd="slow" advTm="2898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p:cNvGraphicFramePr/>
          <p:nvPr>
            <p:extLst>
              <p:ext uri="{D42A27DB-BD31-4B8C-83A1-F6EECF244321}">
                <p14:modId xmlns:p14="http://schemas.microsoft.com/office/powerpoint/2010/main" val="2317029578"/>
              </p:ext>
            </p:extLst>
          </p:nvPr>
        </p:nvGraphicFramePr>
        <p:xfrm>
          <a:off x="505716" y="1501518"/>
          <a:ext cx="7952262" cy="4735104"/>
        </p:xfrm>
        <a:graphic>
          <a:graphicData uri="http://schemas.openxmlformats.org/drawingml/2006/table">
            <a:tbl>
              <a:tblPr>
                <a:tableStyleId>{C7B018BB-80A7-4F77-B60F-C8B233D01FF8}</a:tableStyleId>
              </a:tblPr>
              <a:tblGrid>
                <a:gridCol w="3976131">
                  <a:extLst>
                    <a:ext uri="{9D8B030D-6E8A-4147-A177-3AD203B41FA5}">
                      <a16:colId xmlns:a16="http://schemas.microsoft.com/office/drawing/2014/main" xmlns="" val="20000"/>
                    </a:ext>
                  </a:extLst>
                </a:gridCol>
                <a:gridCol w="3976131">
                  <a:extLst>
                    <a:ext uri="{9D8B030D-6E8A-4147-A177-3AD203B41FA5}">
                      <a16:colId xmlns:a16="http://schemas.microsoft.com/office/drawing/2014/main" xmlns="" val="20001"/>
                    </a:ext>
                  </a:extLst>
                </a:gridCol>
              </a:tblGrid>
              <a:tr h="810753">
                <a:tc>
                  <a:txBody>
                    <a:bodyPr/>
                    <a:lstStyle/>
                    <a:p>
                      <a:pPr algn="ctr" defTabSz="457200">
                        <a:lnSpc>
                          <a:spcPct val="150000"/>
                        </a:lnSpc>
                        <a:defRPr sz="1800"/>
                      </a:pPr>
                      <a:r>
                        <a:rPr lang="en-US" b="1" dirty="0">
                          <a:latin typeface="Times New Roman"/>
                          <a:ea typeface="Times New Roman"/>
                          <a:cs typeface="Times New Roman"/>
                          <a:sym typeface="Times New Roman"/>
                        </a:rPr>
                        <a:t>Solvent properties</a:t>
                      </a:r>
                      <a:endParaRPr b="1" dirty="0">
                        <a:latin typeface="Times New Roman"/>
                        <a:ea typeface="Times New Roman"/>
                        <a:cs typeface="Times New Roman"/>
                        <a:sym typeface="Times New Roman"/>
                      </a:endParaRPr>
                    </a:p>
                  </a:txBody>
                  <a:tcPr marL="50800" marR="50800" marT="50800" marB="5080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noFill/>
                  </a:tcPr>
                </a:tc>
                <a:tc>
                  <a:txBody>
                    <a:bodyPr/>
                    <a:lstStyle/>
                    <a:p>
                      <a:pPr algn="ctr" defTabSz="457200">
                        <a:lnSpc>
                          <a:spcPct val="150000"/>
                        </a:lnSpc>
                        <a:defRPr sz="1800"/>
                      </a:pPr>
                      <a:r>
                        <a:rPr lang="en-US" b="1" dirty="0">
                          <a:latin typeface="Times New Roman"/>
                          <a:ea typeface="Times New Roman"/>
                          <a:cs typeface="Times New Roman"/>
                          <a:sym typeface="Times New Roman"/>
                        </a:rPr>
                        <a:t>Effect</a:t>
                      </a:r>
                      <a:r>
                        <a:rPr lang="en-US" b="1" baseline="0" dirty="0">
                          <a:latin typeface="Times New Roman"/>
                          <a:ea typeface="Times New Roman"/>
                          <a:cs typeface="Times New Roman"/>
                          <a:sym typeface="Times New Roman"/>
                        </a:rPr>
                        <a:t> on MOFs structure</a:t>
                      </a:r>
                      <a:endParaRPr b="1" dirty="0">
                        <a:latin typeface="Times New Roman"/>
                        <a:ea typeface="Times New Roman"/>
                        <a:cs typeface="Times New Roman"/>
                        <a:sym typeface="Times New Roman"/>
                      </a:endParaRPr>
                    </a:p>
                  </a:txBody>
                  <a:tcPr marL="50800" marR="50800" marT="50800" marB="5080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noFill/>
                  </a:tcPr>
                </a:tc>
                <a:extLst>
                  <a:ext uri="{0D108BD9-81ED-4DB2-BD59-A6C34878D82A}">
                    <a16:rowId xmlns:a16="http://schemas.microsoft.com/office/drawing/2014/main" xmlns="" val="10000"/>
                  </a:ext>
                </a:extLst>
              </a:tr>
              <a:tr h="411468">
                <a:tc>
                  <a:txBody>
                    <a:bodyPr/>
                    <a:lstStyle/>
                    <a:p>
                      <a:pPr algn="l" defTabSz="457200">
                        <a:lnSpc>
                          <a:spcPct val="150000"/>
                        </a:lnSpc>
                        <a:defRPr sz="1800"/>
                      </a:pPr>
                      <a:r>
                        <a:rPr lang="en-US" dirty="0">
                          <a:latin typeface="Times New Roman"/>
                          <a:ea typeface="Times New Roman"/>
                          <a:cs typeface="Times New Roman"/>
                          <a:sym typeface="Times New Roman"/>
                        </a:rPr>
                        <a:t>Molecular</a:t>
                      </a:r>
                      <a:r>
                        <a:rPr lang="en-US" baseline="0" dirty="0">
                          <a:latin typeface="Times New Roman"/>
                          <a:ea typeface="Times New Roman"/>
                          <a:cs typeface="Times New Roman"/>
                          <a:sym typeface="Times New Roman"/>
                        </a:rPr>
                        <a:t> volume</a:t>
                      </a:r>
                      <a:endParaRPr dirty="0">
                        <a:latin typeface="Times New Roman"/>
                        <a:ea typeface="Times New Roman"/>
                        <a:cs typeface="Times New Roman"/>
                        <a:sym typeface="Times New Roman"/>
                      </a:endParaRPr>
                    </a:p>
                  </a:txBody>
                  <a:tcPr marL="50800" marR="50800" marT="50800" marB="5080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noFill/>
                  </a:tcPr>
                </a:tc>
                <a:tc>
                  <a:txBody>
                    <a:bodyPr/>
                    <a:lstStyle/>
                    <a:p>
                      <a:pPr algn="l" defTabSz="457200">
                        <a:lnSpc>
                          <a:spcPct val="150000"/>
                        </a:lnSpc>
                        <a:defRPr sz="1800"/>
                      </a:pPr>
                      <a:r>
                        <a:rPr lang="en-US" dirty="0">
                          <a:solidFill>
                            <a:schemeClr val="tx1"/>
                          </a:solidFill>
                          <a:latin typeface="Times New Roman"/>
                          <a:ea typeface="Times New Roman"/>
                          <a:cs typeface="Times New Roman"/>
                          <a:sym typeface="Times New Roman"/>
                        </a:rPr>
                        <a:t>Structure dimensionality, pore size</a:t>
                      </a:r>
                      <a:endParaRPr dirty="0">
                        <a:solidFill>
                          <a:schemeClr val="tx1"/>
                        </a:solidFill>
                        <a:latin typeface="Times New Roman"/>
                        <a:ea typeface="Times New Roman"/>
                        <a:cs typeface="Times New Roman"/>
                        <a:sym typeface="Times New Roman"/>
                      </a:endParaRPr>
                    </a:p>
                  </a:txBody>
                  <a:tcPr marL="50800" marR="50800" marT="50800" marB="5080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noFill/>
                  </a:tcPr>
                </a:tc>
                <a:extLst>
                  <a:ext uri="{0D108BD9-81ED-4DB2-BD59-A6C34878D82A}">
                    <a16:rowId xmlns:a16="http://schemas.microsoft.com/office/drawing/2014/main" xmlns="" val="10001"/>
                  </a:ext>
                </a:extLst>
              </a:tr>
              <a:tr h="411468">
                <a:tc>
                  <a:txBody>
                    <a:bodyPr/>
                    <a:lstStyle/>
                    <a:p>
                      <a:pPr algn="l" defTabSz="457200">
                        <a:lnSpc>
                          <a:spcPct val="150000"/>
                        </a:lnSpc>
                        <a:defRPr sz="1800"/>
                      </a:pPr>
                      <a:r>
                        <a:rPr lang="en-US" dirty="0">
                          <a:latin typeface="Times New Roman"/>
                          <a:ea typeface="Times New Roman"/>
                          <a:cs typeface="Times New Roman"/>
                          <a:sym typeface="Times New Roman"/>
                        </a:rPr>
                        <a:t>Selective coordination to metal</a:t>
                      </a:r>
                      <a:r>
                        <a:rPr lang="en-US" baseline="0" dirty="0">
                          <a:latin typeface="Times New Roman"/>
                          <a:ea typeface="Times New Roman"/>
                          <a:cs typeface="Times New Roman"/>
                          <a:sym typeface="Times New Roman"/>
                        </a:rPr>
                        <a:t> ion</a:t>
                      </a:r>
                      <a:endParaRPr dirty="0">
                        <a:latin typeface="Times New Roman"/>
                        <a:ea typeface="Times New Roman"/>
                        <a:cs typeface="Times New Roman"/>
                        <a:sym typeface="Times New Roman"/>
                      </a:endParaRPr>
                    </a:p>
                  </a:txBody>
                  <a:tcPr marL="50800" marR="50800" marT="50800" marB="5080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noFill/>
                  </a:tcPr>
                </a:tc>
                <a:tc>
                  <a:txBody>
                    <a:bodyPr/>
                    <a:lstStyle/>
                    <a:p>
                      <a:pPr algn="l" defTabSz="457200">
                        <a:lnSpc>
                          <a:spcPct val="150000"/>
                        </a:lnSpc>
                        <a:defRPr sz="1800"/>
                      </a:pPr>
                      <a:r>
                        <a:rPr lang="en-US" dirty="0">
                          <a:solidFill>
                            <a:schemeClr val="tx1"/>
                          </a:solidFill>
                          <a:latin typeface="Times New Roman"/>
                          <a:ea typeface="Times New Roman"/>
                          <a:cs typeface="Times New Roman"/>
                          <a:sym typeface="Times New Roman"/>
                        </a:rPr>
                        <a:t>Structure</a:t>
                      </a:r>
                      <a:r>
                        <a:rPr lang="en-US" baseline="0" dirty="0">
                          <a:solidFill>
                            <a:schemeClr val="tx1"/>
                          </a:solidFill>
                          <a:latin typeface="Times New Roman"/>
                          <a:ea typeface="Times New Roman"/>
                          <a:cs typeface="Times New Roman"/>
                          <a:sym typeface="Times New Roman"/>
                        </a:rPr>
                        <a:t> dimensionality</a:t>
                      </a:r>
                      <a:endParaRPr dirty="0">
                        <a:solidFill>
                          <a:schemeClr val="tx1"/>
                        </a:solidFill>
                        <a:latin typeface="Times New Roman"/>
                        <a:ea typeface="Times New Roman"/>
                        <a:cs typeface="Times New Roman"/>
                        <a:sym typeface="Times New Roman"/>
                      </a:endParaRPr>
                    </a:p>
                  </a:txBody>
                  <a:tcPr marL="50800" marR="50800" marT="50800" marB="5080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noFill/>
                  </a:tcPr>
                </a:tc>
                <a:extLst>
                  <a:ext uri="{0D108BD9-81ED-4DB2-BD59-A6C34878D82A}">
                    <a16:rowId xmlns:a16="http://schemas.microsoft.com/office/drawing/2014/main" xmlns="" val="10002"/>
                  </a:ext>
                </a:extLst>
              </a:tr>
              <a:tr h="1375237">
                <a:tc>
                  <a:txBody>
                    <a:bodyPr/>
                    <a:lstStyle/>
                    <a:p>
                      <a:pPr algn="l" defTabSz="457200">
                        <a:lnSpc>
                          <a:spcPct val="150000"/>
                        </a:lnSpc>
                        <a:defRPr sz="1800"/>
                      </a:pPr>
                      <a:r>
                        <a:rPr lang="en-US" dirty="0">
                          <a:latin typeface="Times New Roman"/>
                          <a:ea typeface="Times New Roman"/>
                          <a:cs typeface="Times New Roman"/>
                          <a:sym typeface="Times New Roman"/>
                        </a:rPr>
                        <a:t>Water presence</a:t>
                      </a:r>
                      <a:endParaRPr dirty="0">
                        <a:latin typeface="Times New Roman"/>
                        <a:ea typeface="Times New Roman"/>
                        <a:cs typeface="Times New Roman"/>
                        <a:sym typeface="Times New Roman"/>
                      </a:endParaRPr>
                    </a:p>
                  </a:txBody>
                  <a:tcPr marL="50800" marR="50800" marT="50800" marB="5080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noFill/>
                  </a:tcPr>
                </a:tc>
                <a:tc>
                  <a:txBody>
                    <a:bodyPr/>
                    <a:lstStyle/>
                    <a:p>
                      <a:pPr algn="l" defTabSz="457200">
                        <a:lnSpc>
                          <a:spcPct val="150000"/>
                        </a:lnSpc>
                        <a:defRPr sz="1800"/>
                      </a:pPr>
                      <a:r>
                        <a:rPr lang="en-US" dirty="0">
                          <a:latin typeface="Times New Roman"/>
                          <a:ea typeface="Times New Roman"/>
                          <a:cs typeface="Times New Roman"/>
                          <a:sym typeface="Times New Roman"/>
                        </a:rPr>
                        <a:t>Can lead to hydrolysis</a:t>
                      </a:r>
                      <a:r>
                        <a:rPr lang="en-US" baseline="0" dirty="0">
                          <a:latin typeface="Times New Roman"/>
                          <a:ea typeface="Times New Roman"/>
                          <a:cs typeface="Times New Roman"/>
                          <a:sym typeface="Times New Roman"/>
                        </a:rPr>
                        <a:t> of ligands; promotes formation of charged MOFs; can prevent linker coordination</a:t>
                      </a:r>
                      <a:endParaRPr dirty="0">
                        <a:latin typeface="Times New Roman"/>
                        <a:ea typeface="Times New Roman"/>
                        <a:cs typeface="Times New Roman"/>
                        <a:sym typeface="Times New Roman"/>
                      </a:endParaRPr>
                    </a:p>
                  </a:txBody>
                  <a:tcPr marL="50800" marR="50800" marT="50800" marB="5080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noFill/>
                  </a:tcPr>
                </a:tc>
                <a:extLst>
                  <a:ext uri="{0D108BD9-81ED-4DB2-BD59-A6C34878D82A}">
                    <a16:rowId xmlns:a16="http://schemas.microsoft.com/office/drawing/2014/main" xmlns="" val="10003"/>
                  </a:ext>
                </a:extLst>
              </a:tr>
              <a:tr h="810753">
                <a:tc>
                  <a:txBody>
                    <a:bodyPr/>
                    <a:lstStyle/>
                    <a:p>
                      <a:pPr algn="l" defTabSz="457200">
                        <a:lnSpc>
                          <a:spcPct val="150000"/>
                        </a:lnSpc>
                        <a:defRPr sz="1800"/>
                      </a:pPr>
                      <a:r>
                        <a:rPr lang="en-US" dirty="0">
                          <a:latin typeface="Times New Roman"/>
                          <a:ea typeface="Times New Roman"/>
                          <a:cs typeface="Times New Roman"/>
                          <a:sym typeface="Times New Roman"/>
                        </a:rPr>
                        <a:t>Hydrogen bonding</a:t>
                      </a:r>
                      <a:endParaRPr dirty="0">
                        <a:latin typeface="Times New Roman"/>
                        <a:ea typeface="Times New Roman"/>
                        <a:cs typeface="Times New Roman"/>
                        <a:sym typeface="Times New Roman"/>
                      </a:endParaRPr>
                    </a:p>
                  </a:txBody>
                  <a:tcPr marL="50800" marR="50800" marT="50800" marB="5080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noFill/>
                  </a:tcPr>
                </a:tc>
                <a:tc>
                  <a:txBody>
                    <a:bodyPr/>
                    <a:lstStyle/>
                    <a:p>
                      <a:pPr algn="l" defTabSz="457200">
                        <a:lnSpc>
                          <a:spcPct val="150000"/>
                        </a:lnSpc>
                        <a:defRPr sz="1800"/>
                      </a:pPr>
                      <a:r>
                        <a:rPr lang="en-US" dirty="0">
                          <a:latin typeface="Times New Roman"/>
                          <a:ea typeface="Times New Roman"/>
                          <a:cs typeface="Times New Roman"/>
                          <a:sym typeface="Times New Roman"/>
                        </a:rPr>
                        <a:t>Stabilize MOF structure</a:t>
                      </a:r>
                      <a:endParaRPr dirty="0">
                        <a:latin typeface="Times New Roman"/>
                        <a:ea typeface="Times New Roman"/>
                        <a:cs typeface="Times New Roman"/>
                        <a:sym typeface="Times New Roman"/>
                      </a:endParaRPr>
                    </a:p>
                  </a:txBody>
                  <a:tcPr marL="50800" marR="50800" marT="50800" marB="5080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noFill/>
                  </a:tcPr>
                </a:tc>
                <a:extLst>
                  <a:ext uri="{0D108BD9-81ED-4DB2-BD59-A6C34878D82A}">
                    <a16:rowId xmlns:a16="http://schemas.microsoft.com/office/drawing/2014/main" xmlns="" val="10004"/>
                  </a:ext>
                </a:extLst>
              </a:tr>
              <a:tr h="810753">
                <a:tc>
                  <a:txBody>
                    <a:bodyPr/>
                    <a:lstStyle/>
                    <a:p>
                      <a:pPr algn="l" defTabSz="457200">
                        <a:lnSpc>
                          <a:spcPct val="150000"/>
                        </a:lnSpc>
                        <a:defRPr sz="1800"/>
                      </a:pPr>
                      <a:r>
                        <a:rPr lang="en-US" dirty="0" err="1">
                          <a:latin typeface="Times New Roman"/>
                          <a:ea typeface="Times New Roman"/>
                          <a:cs typeface="Times New Roman"/>
                          <a:sym typeface="Times New Roman"/>
                        </a:rPr>
                        <a:t>Polaritry</a:t>
                      </a:r>
                      <a:endParaRPr dirty="0">
                        <a:latin typeface="Times New Roman"/>
                        <a:ea typeface="Times New Roman"/>
                        <a:cs typeface="Times New Roman"/>
                        <a:sym typeface="Times New Roman"/>
                      </a:endParaRPr>
                    </a:p>
                  </a:txBody>
                  <a:tcPr marL="50800" marR="50800" marT="50800" marB="5080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noFill/>
                  </a:tcPr>
                </a:tc>
                <a:tc>
                  <a:txBody>
                    <a:bodyPr/>
                    <a:lstStyle/>
                    <a:p>
                      <a:pPr algn="l" defTabSz="457200">
                        <a:lnSpc>
                          <a:spcPct val="150000"/>
                        </a:lnSpc>
                        <a:defRPr sz="1800"/>
                      </a:pPr>
                      <a:r>
                        <a:rPr lang="en-US" dirty="0">
                          <a:latin typeface="Times New Roman"/>
                          <a:ea typeface="Times New Roman"/>
                          <a:cs typeface="Times New Roman"/>
                          <a:sym typeface="Times New Roman"/>
                        </a:rPr>
                        <a:t>Promotes</a:t>
                      </a:r>
                      <a:r>
                        <a:rPr lang="en-US" baseline="0" dirty="0">
                          <a:latin typeface="Times New Roman"/>
                          <a:ea typeface="Times New Roman"/>
                          <a:cs typeface="Times New Roman"/>
                          <a:sym typeface="Times New Roman"/>
                        </a:rPr>
                        <a:t> linker’s </a:t>
                      </a:r>
                      <a:r>
                        <a:rPr lang="en-US" baseline="0" dirty="0" err="1">
                          <a:latin typeface="Times New Roman"/>
                          <a:ea typeface="Times New Roman"/>
                          <a:cs typeface="Times New Roman"/>
                          <a:sym typeface="Times New Roman"/>
                        </a:rPr>
                        <a:t>deprotonation</a:t>
                      </a:r>
                      <a:endParaRPr dirty="0">
                        <a:latin typeface="Times New Roman"/>
                        <a:ea typeface="Times New Roman"/>
                        <a:cs typeface="Times New Roman"/>
                        <a:sym typeface="Times New Roman"/>
                      </a:endParaRPr>
                    </a:p>
                  </a:txBody>
                  <a:tcPr marL="50800" marR="50800" marT="50800" marB="5080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noFill/>
                  </a:tcPr>
                </a:tc>
                <a:extLst>
                  <a:ext uri="{0D108BD9-81ED-4DB2-BD59-A6C34878D82A}">
                    <a16:rowId xmlns:a16="http://schemas.microsoft.com/office/drawing/2014/main" xmlns="" val="10005"/>
                  </a:ext>
                </a:extLst>
              </a:tr>
            </a:tbl>
          </a:graphicData>
        </a:graphic>
      </p:graphicFrame>
      <p:sp>
        <p:nvSpPr>
          <p:cNvPr id="3" name="Прямоугольник 2"/>
          <p:cNvSpPr/>
          <p:nvPr/>
        </p:nvSpPr>
        <p:spPr>
          <a:xfrm>
            <a:off x="369856" y="462497"/>
            <a:ext cx="1382110" cy="492443"/>
          </a:xfrm>
          <a:prstGeom prst="rect">
            <a:avLst/>
          </a:prstGeom>
        </p:spPr>
        <p:txBody>
          <a:bodyPr wrap="none">
            <a:spAutoFit/>
          </a:bodyPr>
          <a:lstStyle/>
          <a:p>
            <a:r>
              <a:rPr lang="en-US" sz="2600" dirty="0">
                <a:solidFill>
                  <a:schemeClr val="bg1"/>
                </a:solidFill>
              </a:rPr>
              <a:t>Actuality</a:t>
            </a:r>
            <a:endParaRPr lang="ru-RU" sz="2600" dirty="0">
              <a:solidFill>
                <a:schemeClr val="bg1"/>
              </a:solidFill>
            </a:endParaRPr>
          </a:p>
        </p:txBody>
      </p:sp>
      <p:sp>
        <p:nvSpPr>
          <p:cNvPr id="4" name="Номер слайда 3"/>
          <p:cNvSpPr txBox="1">
            <a:spLocks/>
          </p:cNvSpPr>
          <p:nvPr/>
        </p:nvSpPr>
        <p:spPr>
          <a:xfrm>
            <a:off x="8711463" y="6121736"/>
            <a:ext cx="265112" cy="41592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vert="horz" lIns="91440" tIns="45720" rIns="91440" bIns="45720" rtlCol="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chemeClr val="tx1">
                    <a:tint val="75000"/>
                  </a:schemeClr>
                </a:solidFill>
                <a:effectLst/>
                <a:uFillTx/>
                <a:latin typeface="+mn-lt"/>
                <a:ea typeface="+mn-ea"/>
                <a:cs typeface="+mn-cs"/>
                <a:sym typeface="Helvetica"/>
              </a:defRPr>
            </a:lvl1pPr>
            <a:lvl2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2pPr>
            <a:lvl3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3pPr>
            <a:lvl4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4pPr>
            <a:lvl5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5pPr>
            <a:lvl6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6pPr>
            <a:lvl7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7pPr>
            <a:lvl8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8pPr>
            <a:lvl9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9pPr>
          </a:lstStyle>
          <a:p>
            <a:r>
              <a:rPr lang="en-US" sz="1800" dirty="0"/>
              <a:t>4</a:t>
            </a:r>
            <a:endParaRPr lang="ru-RU" sz="1800" dirty="0"/>
          </a:p>
        </p:txBody>
      </p:sp>
    </p:spTree>
    <p:extLst>
      <p:ext uri="{BB962C8B-B14F-4D97-AF65-F5344CB8AC3E}">
        <p14:creationId xmlns:p14="http://schemas.microsoft.com/office/powerpoint/2010/main" val="7839410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2"/>
          <p:cNvSpPr txBox="1">
            <a:spLocks/>
          </p:cNvSpPr>
          <p:nvPr/>
        </p:nvSpPr>
        <p:spPr>
          <a:xfrm>
            <a:off x="365916" y="1454558"/>
            <a:ext cx="8229600" cy="4525963"/>
          </a:xfrm>
          <a:prstGeom prst="rect">
            <a:avLst/>
          </a:prstGeom>
        </p:spPr>
        <p:txBody>
          <a:bodyPr vert="horz" lIns="91440" tIns="45720" rIns="91440" bIns="45720" rtlCol="0">
            <a:normAutofit/>
          </a:bodyPr>
          <a:lstStyle>
            <a:lvl1pPr marL="0" indent="0" algn="ctr" defTabSz="685800" rtl="0" eaLnBrk="1" latinLnBrk="0" hangingPunct="1">
              <a:spcBef>
                <a:spcPct val="20000"/>
              </a:spcBef>
              <a:buFont typeface="Arial" panose="020B0604020202020204" pitchFamily="34" charset="0"/>
              <a:buNone/>
              <a:defRPr sz="2400" kern="1200">
                <a:solidFill>
                  <a:schemeClr val="accent2">
                    <a:lumMod val="75000"/>
                  </a:schemeClr>
                </a:solidFill>
                <a:latin typeface="+mn-lt"/>
                <a:ea typeface="+mn-ea"/>
                <a:cs typeface="+mn-cs"/>
              </a:defRPr>
            </a:lvl1pPr>
            <a:lvl2pPr marL="557213" indent="-214313" algn="ctr"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ctr"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ctr"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ctr"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lgn="l">
              <a:lnSpc>
                <a:spcPct val="150000"/>
              </a:lnSpc>
              <a:defRPr b="1" i="1"/>
            </a:pPr>
            <a:r>
              <a:rPr lang="en-US" dirty="0">
                <a:solidFill>
                  <a:schemeClr val="tx1"/>
                </a:solidFill>
              </a:rPr>
              <a:t>The aim of study: to reveal the effect of water addition, temperature and duration of synthesis on the composition and structure of some MOFs based on copper(II) and zinc 1,4-benzenedicarboxylates (terephthalates)</a:t>
            </a:r>
            <a:endParaRPr lang="ru-RU" dirty="0">
              <a:solidFill>
                <a:schemeClr val="tx1"/>
              </a:solidFill>
            </a:endParaRPr>
          </a:p>
        </p:txBody>
      </p:sp>
      <p:sp>
        <p:nvSpPr>
          <p:cNvPr id="3" name="Прямоугольник 2"/>
          <p:cNvSpPr/>
          <p:nvPr/>
        </p:nvSpPr>
        <p:spPr>
          <a:xfrm>
            <a:off x="537280" y="454161"/>
            <a:ext cx="2839239" cy="492443"/>
          </a:xfrm>
          <a:prstGeom prst="rect">
            <a:avLst/>
          </a:prstGeom>
        </p:spPr>
        <p:txBody>
          <a:bodyPr wrap="none">
            <a:spAutoFit/>
          </a:bodyPr>
          <a:lstStyle/>
          <a:p>
            <a:r>
              <a:rPr lang="en-US" sz="2600" dirty="0">
                <a:solidFill>
                  <a:schemeClr val="bg1"/>
                </a:solidFill>
                <a:latin typeface="Times New Roman" panose="02020603050405020304" pitchFamily="18" charset="0"/>
                <a:cs typeface="Times New Roman" panose="02020603050405020304" pitchFamily="18" charset="0"/>
              </a:rPr>
              <a:t>Research objectives</a:t>
            </a:r>
            <a:endParaRPr lang="ru-RU" sz="2600" dirty="0">
              <a:solidFill>
                <a:schemeClr val="bg1"/>
              </a:solidFill>
              <a:latin typeface="Times New Roman" panose="02020603050405020304" pitchFamily="18" charset="0"/>
              <a:cs typeface="Times New Roman" panose="02020603050405020304" pitchFamily="18" charset="0"/>
            </a:endParaRPr>
          </a:p>
        </p:txBody>
      </p:sp>
      <p:sp>
        <p:nvSpPr>
          <p:cNvPr id="4" name="Номер слайда 3"/>
          <p:cNvSpPr txBox="1">
            <a:spLocks/>
          </p:cNvSpPr>
          <p:nvPr/>
        </p:nvSpPr>
        <p:spPr>
          <a:xfrm>
            <a:off x="8711463" y="6121736"/>
            <a:ext cx="265112" cy="41592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vert="horz" lIns="91440" tIns="45720" rIns="91440" bIns="45720" rtlCol="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chemeClr val="tx1">
                    <a:tint val="75000"/>
                  </a:schemeClr>
                </a:solidFill>
                <a:effectLst/>
                <a:uFillTx/>
                <a:latin typeface="+mn-lt"/>
                <a:ea typeface="+mn-ea"/>
                <a:cs typeface="+mn-cs"/>
                <a:sym typeface="Helvetica"/>
              </a:defRPr>
            </a:lvl1pPr>
            <a:lvl2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2pPr>
            <a:lvl3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3pPr>
            <a:lvl4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4pPr>
            <a:lvl5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5pPr>
            <a:lvl6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6pPr>
            <a:lvl7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7pPr>
            <a:lvl8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8pPr>
            <a:lvl9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9pPr>
          </a:lstStyle>
          <a:p>
            <a:r>
              <a:rPr lang="ru-RU" sz="1800" dirty="0"/>
              <a:t>5</a:t>
            </a:r>
          </a:p>
        </p:txBody>
      </p:sp>
    </p:spTree>
    <p:extLst>
      <p:ext uri="{BB962C8B-B14F-4D97-AF65-F5344CB8AC3E}">
        <p14:creationId xmlns:p14="http://schemas.microsoft.com/office/powerpoint/2010/main" val="4953516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ngwing.com.png" descr="pngwing.com.png"/>
          <p:cNvPicPr>
            <a:picLocks noChangeAspect="1"/>
          </p:cNvPicPr>
          <p:nvPr/>
        </p:nvPicPr>
        <p:blipFill>
          <a:blip r:embed="rId2">
            <a:extLst/>
          </a:blip>
          <a:stretch>
            <a:fillRect/>
          </a:stretch>
        </p:blipFill>
        <p:spPr>
          <a:xfrm>
            <a:off x="1298058" y="2330271"/>
            <a:ext cx="1106877" cy="1152997"/>
          </a:xfrm>
          <a:prstGeom prst="rect">
            <a:avLst/>
          </a:prstGeom>
          <a:ln w="12700">
            <a:miter lim="400000"/>
          </a:ln>
        </p:spPr>
      </p:pic>
      <p:sp>
        <p:nvSpPr>
          <p:cNvPr id="21" name="H2O + амид"/>
          <p:cNvSpPr txBox="1"/>
          <p:nvPr/>
        </p:nvSpPr>
        <p:spPr>
          <a:xfrm>
            <a:off x="950934" y="3576944"/>
            <a:ext cx="1801131" cy="36932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p>
            <a:pPr algn="ctr"/>
            <a:r>
              <a:rPr dirty="0"/>
              <a:t>H</a:t>
            </a:r>
            <a:r>
              <a:rPr baseline="-5999" dirty="0"/>
              <a:t>2</a:t>
            </a:r>
            <a:r>
              <a:rPr dirty="0"/>
              <a:t>O + </a:t>
            </a:r>
            <a:r>
              <a:rPr lang="en-US" dirty="0"/>
              <a:t>DMF (DMA)</a:t>
            </a:r>
            <a:endParaRPr dirty="0"/>
          </a:p>
        </p:txBody>
      </p:sp>
      <p:sp>
        <p:nvSpPr>
          <p:cNvPr id="22" name="Стрелка 7"/>
          <p:cNvSpPr/>
          <p:nvPr/>
        </p:nvSpPr>
        <p:spPr>
          <a:xfrm>
            <a:off x="1171715" y="1434229"/>
            <a:ext cx="617072" cy="789666"/>
          </a:xfrm>
          <a:custGeom>
            <a:avLst/>
            <a:gdLst/>
            <a:ahLst/>
            <a:cxnLst>
              <a:cxn ang="0">
                <a:pos x="wd2" y="hd2"/>
              </a:cxn>
              <a:cxn ang="5400000">
                <a:pos x="wd2" y="hd2"/>
              </a:cxn>
              <a:cxn ang="10800000">
                <a:pos x="wd2" y="hd2"/>
              </a:cxn>
              <a:cxn ang="16200000">
                <a:pos x="wd2" y="hd2"/>
              </a:cxn>
            </a:cxnLst>
            <a:rect l="0" t="0" r="r" b="b"/>
            <a:pathLst>
              <a:path w="21600" h="21600" extrusionOk="0">
                <a:moveTo>
                  <a:pt x="14233" y="21600"/>
                </a:moveTo>
                <a:lnTo>
                  <a:pt x="21600" y="13782"/>
                </a:lnTo>
                <a:lnTo>
                  <a:pt x="17473" y="13782"/>
                </a:lnTo>
                <a:cubicBezTo>
                  <a:pt x="17473" y="13740"/>
                  <a:pt x="17475" y="13696"/>
                  <a:pt x="17475" y="13654"/>
                </a:cubicBezTo>
                <a:cubicBezTo>
                  <a:pt x="17475" y="6113"/>
                  <a:pt x="9652" y="0"/>
                  <a:pt x="2" y="0"/>
                </a:cubicBezTo>
                <a:cubicBezTo>
                  <a:pt x="2" y="0"/>
                  <a:pt x="0" y="0"/>
                  <a:pt x="0" y="0"/>
                </a:cubicBezTo>
                <a:lnTo>
                  <a:pt x="0" y="5044"/>
                </a:lnTo>
                <a:cubicBezTo>
                  <a:pt x="0" y="5044"/>
                  <a:pt x="2" y="5044"/>
                  <a:pt x="2" y="5044"/>
                </a:cubicBezTo>
                <a:cubicBezTo>
                  <a:pt x="6088" y="5044"/>
                  <a:pt x="11022" y="8898"/>
                  <a:pt x="11022" y="13654"/>
                </a:cubicBezTo>
                <a:cubicBezTo>
                  <a:pt x="11022" y="13697"/>
                  <a:pt x="11018" y="13740"/>
                  <a:pt x="11018" y="13782"/>
                </a:cubicBezTo>
                <a:lnTo>
                  <a:pt x="6864" y="13782"/>
                </a:lnTo>
                <a:lnTo>
                  <a:pt x="14233" y="21600"/>
                </a:lnTo>
                <a:close/>
              </a:path>
            </a:pathLst>
          </a:custGeom>
          <a:solidFill>
            <a:srgbClr val="FFFFFF"/>
          </a:solidFill>
          <a:ln w="25400">
            <a:solidFill>
              <a:schemeClr val="accent1"/>
            </a:solidFill>
          </a:ln>
          <a:effectLst>
            <a:outerShdw blurRad="38100" dist="23000" dir="5400000" rotWithShape="0">
              <a:srgbClr val="000000">
                <a:alpha val="35000"/>
              </a:srgbClr>
            </a:outerShdw>
          </a:effectLst>
        </p:spPr>
        <p:txBody>
          <a:bodyPr lIns="45718" tIns="45718" rIns="45718" bIns="45718" anchor="ctr"/>
          <a:lstStyle/>
          <a:p>
            <a:endParaRPr/>
          </a:p>
        </p:txBody>
      </p:sp>
      <p:sp>
        <p:nvSpPr>
          <p:cNvPr id="23" name="Стрелка 7"/>
          <p:cNvSpPr/>
          <p:nvPr/>
        </p:nvSpPr>
        <p:spPr>
          <a:xfrm>
            <a:off x="1868078" y="1434228"/>
            <a:ext cx="617072" cy="789666"/>
          </a:xfrm>
          <a:custGeom>
            <a:avLst/>
            <a:gdLst/>
            <a:ahLst/>
            <a:cxnLst>
              <a:cxn ang="0">
                <a:pos x="wd2" y="hd2"/>
              </a:cxn>
              <a:cxn ang="5400000">
                <a:pos x="wd2" y="hd2"/>
              </a:cxn>
              <a:cxn ang="10800000">
                <a:pos x="wd2" y="hd2"/>
              </a:cxn>
              <a:cxn ang="16200000">
                <a:pos x="wd2" y="hd2"/>
              </a:cxn>
            </a:cxnLst>
            <a:rect l="0" t="0" r="r" b="b"/>
            <a:pathLst>
              <a:path w="21600" h="21600" extrusionOk="0">
                <a:moveTo>
                  <a:pt x="7367" y="21600"/>
                </a:moveTo>
                <a:lnTo>
                  <a:pt x="0" y="13782"/>
                </a:lnTo>
                <a:lnTo>
                  <a:pt x="4127" y="13782"/>
                </a:lnTo>
                <a:cubicBezTo>
                  <a:pt x="4127" y="13740"/>
                  <a:pt x="4125" y="13696"/>
                  <a:pt x="4125" y="13654"/>
                </a:cubicBezTo>
                <a:cubicBezTo>
                  <a:pt x="4125" y="6113"/>
                  <a:pt x="11948" y="0"/>
                  <a:pt x="21598" y="0"/>
                </a:cubicBezTo>
                <a:cubicBezTo>
                  <a:pt x="21598" y="0"/>
                  <a:pt x="21600" y="0"/>
                  <a:pt x="21600" y="0"/>
                </a:cubicBezTo>
                <a:lnTo>
                  <a:pt x="21600" y="5044"/>
                </a:lnTo>
                <a:cubicBezTo>
                  <a:pt x="21600" y="5044"/>
                  <a:pt x="21598" y="5044"/>
                  <a:pt x="21598" y="5044"/>
                </a:cubicBezTo>
                <a:cubicBezTo>
                  <a:pt x="15512" y="5044"/>
                  <a:pt x="10578" y="8898"/>
                  <a:pt x="10578" y="13654"/>
                </a:cubicBezTo>
                <a:cubicBezTo>
                  <a:pt x="10578" y="13697"/>
                  <a:pt x="10582" y="13740"/>
                  <a:pt x="10582" y="13782"/>
                </a:cubicBezTo>
                <a:lnTo>
                  <a:pt x="14736" y="13782"/>
                </a:lnTo>
                <a:lnTo>
                  <a:pt x="7367" y="21600"/>
                </a:lnTo>
                <a:close/>
              </a:path>
            </a:pathLst>
          </a:custGeom>
          <a:solidFill>
            <a:srgbClr val="FFFFFF"/>
          </a:solidFill>
          <a:ln w="25400">
            <a:solidFill>
              <a:schemeClr val="accent1"/>
            </a:solidFill>
          </a:ln>
          <a:effectLst>
            <a:outerShdw blurRad="38100" dist="23000" dir="5400000" rotWithShape="0">
              <a:srgbClr val="000000">
                <a:alpha val="35000"/>
              </a:srgbClr>
            </a:outerShdw>
          </a:effectLst>
        </p:spPr>
        <p:txBody>
          <a:bodyPr lIns="45718" tIns="45718" rIns="45718" bIns="45718" anchor="ctr"/>
          <a:lstStyle/>
          <a:p>
            <a:endParaRPr/>
          </a:p>
        </p:txBody>
      </p:sp>
      <p:sp>
        <p:nvSpPr>
          <p:cNvPr id="24" name="C6H4(COOH)2"/>
          <p:cNvSpPr txBox="1"/>
          <p:nvPr/>
        </p:nvSpPr>
        <p:spPr>
          <a:xfrm>
            <a:off x="2073899" y="1060356"/>
            <a:ext cx="1671287" cy="36932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p>
            <a:pPr algn="ctr"/>
            <a:r>
              <a:rPr lang="en-US" dirty="0"/>
              <a:t>1,4-</a:t>
            </a:r>
            <a:r>
              <a:rPr dirty="0"/>
              <a:t>C</a:t>
            </a:r>
            <a:r>
              <a:rPr baseline="-5999" dirty="0"/>
              <a:t>6</a:t>
            </a:r>
            <a:r>
              <a:rPr dirty="0"/>
              <a:t>H</a:t>
            </a:r>
            <a:r>
              <a:rPr baseline="-5999" dirty="0"/>
              <a:t>4</a:t>
            </a:r>
            <a:r>
              <a:rPr dirty="0"/>
              <a:t>(COOH)</a:t>
            </a:r>
            <a:r>
              <a:rPr baseline="-5999" dirty="0"/>
              <a:t>2</a:t>
            </a:r>
          </a:p>
        </p:txBody>
      </p:sp>
      <p:sp>
        <p:nvSpPr>
          <p:cNvPr id="25" name="M(NO3)2*nH2O"/>
          <p:cNvSpPr txBox="1"/>
          <p:nvPr/>
        </p:nvSpPr>
        <p:spPr>
          <a:xfrm>
            <a:off x="290956" y="1060356"/>
            <a:ext cx="1602987" cy="3708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p>
            <a:pPr algn="ctr"/>
            <a:r>
              <a:t>M(NO</a:t>
            </a:r>
            <a:r>
              <a:rPr baseline="-5999"/>
              <a:t>3</a:t>
            </a:r>
            <a:r>
              <a:t>)</a:t>
            </a:r>
            <a:r>
              <a:rPr baseline="-5999"/>
              <a:t>2</a:t>
            </a:r>
            <a:r>
              <a:t>*nH</a:t>
            </a:r>
            <a:r>
              <a:rPr baseline="-5999"/>
              <a:t>2</a:t>
            </a:r>
            <a:r>
              <a:t>O</a:t>
            </a:r>
          </a:p>
        </p:txBody>
      </p:sp>
      <p:sp>
        <p:nvSpPr>
          <p:cNvPr id="26" name="Стрелка"/>
          <p:cNvSpPr/>
          <p:nvPr/>
        </p:nvSpPr>
        <p:spPr>
          <a:xfrm>
            <a:off x="2409058" y="2641388"/>
            <a:ext cx="1270001" cy="530763"/>
          </a:xfrm>
          <a:prstGeom prst="rightArrow">
            <a:avLst>
              <a:gd name="adj1" fmla="val 34721"/>
              <a:gd name="adj2" fmla="val 64991"/>
            </a:avLst>
          </a:prstGeom>
          <a:solidFill>
            <a:srgbClr val="FFFFFF"/>
          </a:solidFill>
          <a:ln w="25400">
            <a:solidFill>
              <a:schemeClr val="accent1"/>
            </a:solidFill>
          </a:ln>
          <a:effectLst>
            <a:outerShdw blurRad="38100" dist="23000" dir="5400000" rotWithShape="0">
              <a:srgbClr val="000000">
                <a:alpha val="35000"/>
              </a:srgbClr>
            </a:outerShdw>
          </a:effectLst>
        </p:spPr>
        <p:txBody>
          <a:bodyPr lIns="45718" tIns="45718" rIns="45718" bIns="45718" anchor="ctr"/>
          <a:lstStyle/>
          <a:p>
            <a:endParaRPr/>
          </a:p>
        </p:txBody>
      </p:sp>
      <p:pic>
        <p:nvPicPr>
          <p:cNvPr id="27" name="pngwing.com-2.png" descr="pngwing.com-2.png"/>
          <p:cNvPicPr>
            <a:picLocks noChangeAspect="1"/>
          </p:cNvPicPr>
          <p:nvPr/>
        </p:nvPicPr>
        <p:blipFill>
          <a:blip r:embed="rId3">
            <a:extLst/>
          </a:blip>
          <a:stretch>
            <a:fillRect/>
          </a:stretch>
        </p:blipFill>
        <p:spPr>
          <a:xfrm>
            <a:off x="3752666" y="2112078"/>
            <a:ext cx="1699137" cy="1699136"/>
          </a:xfrm>
          <a:prstGeom prst="rect">
            <a:avLst/>
          </a:prstGeom>
          <a:ln w="12700">
            <a:miter lim="400000"/>
          </a:ln>
        </p:spPr>
      </p:pic>
      <p:pic>
        <p:nvPicPr>
          <p:cNvPr id="28" name="pngwing.com.png" descr="pngwing.com.png"/>
          <p:cNvPicPr>
            <a:picLocks noChangeAspect="1"/>
          </p:cNvPicPr>
          <p:nvPr/>
        </p:nvPicPr>
        <p:blipFill>
          <a:blip r:embed="rId2">
            <a:extLst/>
          </a:blip>
          <a:stretch>
            <a:fillRect/>
          </a:stretch>
        </p:blipFill>
        <p:spPr>
          <a:xfrm>
            <a:off x="4141702" y="1728420"/>
            <a:ext cx="921065" cy="959442"/>
          </a:xfrm>
          <a:prstGeom prst="rect">
            <a:avLst/>
          </a:prstGeom>
          <a:ln w="12700">
            <a:miter lim="400000"/>
          </a:ln>
        </p:spPr>
      </p:pic>
      <p:sp>
        <p:nvSpPr>
          <p:cNvPr id="29" name="30 мин"/>
          <p:cNvSpPr txBox="1"/>
          <p:nvPr/>
        </p:nvSpPr>
        <p:spPr>
          <a:xfrm>
            <a:off x="4233064" y="3644143"/>
            <a:ext cx="738339" cy="36932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lgn="ctr"/>
          </a:lstStyle>
          <a:p>
            <a:r>
              <a:rPr dirty="0"/>
              <a:t>30 </a:t>
            </a:r>
            <a:r>
              <a:rPr lang="en-US" dirty="0"/>
              <a:t>min</a:t>
            </a:r>
            <a:endParaRPr dirty="0"/>
          </a:p>
        </p:txBody>
      </p:sp>
      <p:sp>
        <p:nvSpPr>
          <p:cNvPr id="30" name="Стрелка"/>
          <p:cNvSpPr/>
          <p:nvPr/>
        </p:nvSpPr>
        <p:spPr>
          <a:xfrm>
            <a:off x="5525410" y="2641388"/>
            <a:ext cx="1270001" cy="530763"/>
          </a:xfrm>
          <a:prstGeom prst="rightArrow">
            <a:avLst>
              <a:gd name="adj1" fmla="val 34721"/>
              <a:gd name="adj2" fmla="val 64991"/>
            </a:avLst>
          </a:prstGeom>
          <a:solidFill>
            <a:srgbClr val="FFFFFF"/>
          </a:solidFill>
          <a:ln w="25400">
            <a:solidFill>
              <a:schemeClr val="accent1"/>
            </a:solidFill>
          </a:ln>
          <a:effectLst>
            <a:outerShdw blurRad="38100" dist="23000" dir="5400000" rotWithShape="0">
              <a:srgbClr val="000000">
                <a:alpha val="35000"/>
              </a:srgbClr>
            </a:outerShdw>
          </a:effectLst>
        </p:spPr>
        <p:txBody>
          <a:bodyPr lIns="45718" tIns="45718" rIns="45718" bIns="45718" anchor="ctr"/>
          <a:lstStyle/>
          <a:p>
            <a:endParaRPr/>
          </a:p>
        </p:txBody>
      </p:sp>
      <p:pic>
        <p:nvPicPr>
          <p:cNvPr id="31" name="pngwing.com.png" descr="pngwing.com.png"/>
          <p:cNvPicPr>
            <a:picLocks noChangeAspect="1"/>
          </p:cNvPicPr>
          <p:nvPr/>
        </p:nvPicPr>
        <p:blipFill>
          <a:blip r:embed="rId2">
            <a:extLst/>
          </a:blip>
          <a:stretch>
            <a:fillRect/>
          </a:stretch>
        </p:blipFill>
        <p:spPr>
          <a:xfrm rot="3840000">
            <a:off x="7235646" y="2006830"/>
            <a:ext cx="696572" cy="725595"/>
          </a:xfrm>
          <a:prstGeom prst="rect">
            <a:avLst/>
          </a:prstGeom>
          <a:ln w="12700">
            <a:miter lim="400000"/>
          </a:ln>
        </p:spPr>
      </p:pic>
      <p:sp>
        <p:nvSpPr>
          <p:cNvPr id="32" name="Стрелка"/>
          <p:cNvSpPr/>
          <p:nvPr/>
        </p:nvSpPr>
        <p:spPr>
          <a:xfrm rot="5400000">
            <a:off x="7742488" y="3861896"/>
            <a:ext cx="1270001" cy="530763"/>
          </a:xfrm>
          <a:prstGeom prst="rightArrow">
            <a:avLst>
              <a:gd name="adj1" fmla="val 34721"/>
              <a:gd name="adj2" fmla="val 64991"/>
            </a:avLst>
          </a:prstGeom>
          <a:solidFill>
            <a:srgbClr val="FFFFFF"/>
          </a:solidFill>
          <a:ln w="25400">
            <a:solidFill>
              <a:schemeClr val="accent1"/>
            </a:solidFill>
          </a:ln>
          <a:effectLst>
            <a:outerShdw blurRad="38100" dist="23000" dir="5400000" rotWithShape="0">
              <a:srgbClr val="000000">
                <a:alpha val="35000"/>
              </a:srgbClr>
            </a:outerShdw>
          </a:effectLst>
        </p:spPr>
        <p:txBody>
          <a:bodyPr lIns="45718" tIns="45718" rIns="45718" bIns="45718" anchor="ctr"/>
          <a:lstStyle/>
          <a:p>
            <a:endParaRPr/>
          </a:p>
        </p:txBody>
      </p:sp>
      <p:pic>
        <p:nvPicPr>
          <p:cNvPr id="33" name="Изображение" descr="Изображение"/>
          <p:cNvPicPr>
            <a:picLocks noChangeAspect="1"/>
          </p:cNvPicPr>
          <p:nvPr/>
        </p:nvPicPr>
        <p:blipFill>
          <a:blip r:embed="rId4">
            <a:extLst/>
          </a:blip>
          <a:stretch>
            <a:fillRect/>
          </a:stretch>
        </p:blipFill>
        <p:spPr>
          <a:xfrm>
            <a:off x="7143266" y="4916059"/>
            <a:ext cx="1602987" cy="1602987"/>
          </a:xfrm>
          <a:prstGeom prst="rect">
            <a:avLst/>
          </a:prstGeom>
          <a:ln w="12700">
            <a:miter lim="400000"/>
          </a:ln>
        </p:spPr>
      </p:pic>
      <p:sp>
        <p:nvSpPr>
          <p:cNvPr id="34" name="Стрелка"/>
          <p:cNvSpPr/>
          <p:nvPr/>
        </p:nvSpPr>
        <p:spPr>
          <a:xfrm rot="10800000">
            <a:off x="5877602" y="5452171"/>
            <a:ext cx="1270001" cy="530763"/>
          </a:xfrm>
          <a:prstGeom prst="rightArrow">
            <a:avLst>
              <a:gd name="adj1" fmla="val 34721"/>
              <a:gd name="adj2" fmla="val 64991"/>
            </a:avLst>
          </a:prstGeom>
          <a:solidFill>
            <a:srgbClr val="FFFFFF"/>
          </a:solidFill>
          <a:ln w="25400">
            <a:solidFill>
              <a:schemeClr val="accent1"/>
            </a:solidFill>
          </a:ln>
          <a:effectLst>
            <a:outerShdw blurRad="38100" dist="23000" dir="5400000" rotWithShape="0">
              <a:srgbClr val="000000">
                <a:alpha val="35000"/>
              </a:srgbClr>
            </a:outerShdw>
          </a:effectLst>
        </p:spPr>
        <p:txBody>
          <a:bodyPr lIns="45718" tIns="45718" rIns="45718" bIns="45718" anchor="ctr"/>
          <a:lstStyle/>
          <a:p>
            <a:endParaRPr/>
          </a:p>
        </p:txBody>
      </p:sp>
      <p:sp>
        <p:nvSpPr>
          <p:cNvPr id="35" name="Стрелка"/>
          <p:cNvSpPr/>
          <p:nvPr/>
        </p:nvSpPr>
        <p:spPr>
          <a:xfrm rot="10800000">
            <a:off x="2811820" y="5502028"/>
            <a:ext cx="1270001" cy="530763"/>
          </a:xfrm>
          <a:prstGeom prst="rightArrow">
            <a:avLst>
              <a:gd name="adj1" fmla="val 34721"/>
              <a:gd name="adj2" fmla="val 64991"/>
            </a:avLst>
          </a:prstGeom>
          <a:solidFill>
            <a:srgbClr val="FFFFFF"/>
          </a:solidFill>
          <a:ln w="25400">
            <a:solidFill>
              <a:schemeClr val="accent1"/>
            </a:solidFill>
          </a:ln>
          <a:effectLst>
            <a:outerShdw blurRad="38100" dist="23000" dir="5400000" rotWithShape="0">
              <a:srgbClr val="000000">
                <a:alpha val="35000"/>
              </a:srgbClr>
            </a:outerShdw>
          </a:effectLst>
        </p:spPr>
        <p:txBody>
          <a:bodyPr lIns="45718" tIns="45718" rIns="45718" bIns="45718" anchor="ctr"/>
          <a:lstStyle/>
          <a:p>
            <a:endParaRPr/>
          </a:p>
        </p:txBody>
      </p:sp>
      <p:sp>
        <p:nvSpPr>
          <p:cNvPr id="36" name="РФА, CHN, РСА, ТГА"/>
          <p:cNvSpPr txBox="1"/>
          <p:nvPr/>
        </p:nvSpPr>
        <p:spPr>
          <a:xfrm>
            <a:off x="148681" y="5532132"/>
            <a:ext cx="2663139" cy="64632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a:spAutoFit/>
          </a:bodyPr>
          <a:lstStyle>
            <a:lvl1pPr algn="ctr"/>
          </a:lstStyle>
          <a:p>
            <a:r>
              <a:rPr lang="en-US" dirty="0"/>
              <a:t>Powder/Single-crystal XRD, </a:t>
            </a:r>
          </a:p>
          <a:p>
            <a:r>
              <a:rPr dirty="0"/>
              <a:t>CHN, </a:t>
            </a:r>
            <a:r>
              <a:rPr lang="en-US" dirty="0"/>
              <a:t>TG</a:t>
            </a:r>
            <a:endParaRPr dirty="0"/>
          </a:p>
        </p:txBody>
      </p:sp>
      <p:sp>
        <p:nvSpPr>
          <p:cNvPr id="37" name="Часы"/>
          <p:cNvSpPr/>
          <p:nvPr/>
        </p:nvSpPr>
        <p:spPr>
          <a:xfrm>
            <a:off x="8613237" y="3820814"/>
            <a:ext cx="530763" cy="530763"/>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3" y="0"/>
                  <a:pt x="0" y="4833"/>
                  <a:pt x="0" y="10800"/>
                </a:cubicBezTo>
                <a:cubicBezTo>
                  <a:pt x="0" y="16767"/>
                  <a:pt x="4833" y="21600"/>
                  <a:pt x="10800" y="21600"/>
                </a:cubicBezTo>
                <a:cubicBezTo>
                  <a:pt x="16767" y="21600"/>
                  <a:pt x="21600" y="16767"/>
                  <a:pt x="21600" y="10800"/>
                </a:cubicBezTo>
                <a:cubicBezTo>
                  <a:pt x="21600" y="4833"/>
                  <a:pt x="16762" y="0"/>
                  <a:pt x="10800" y="0"/>
                </a:cubicBezTo>
                <a:close/>
                <a:moveTo>
                  <a:pt x="10714" y="1340"/>
                </a:moveTo>
                <a:lnTo>
                  <a:pt x="10886" y="1340"/>
                </a:lnTo>
                <a:cubicBezTo>
                  <a:pt x="10994" y="1340"/>
                  <a:pt x="11080" y="1426"/>
                  <a:pt x="11080" y="1534"/>
                </a:cubicBezTo>
                <a:lnTo>
                  <a:pt x="11080" y="3100"/>
                </a:lnTo>
                <a:cubicBezTo>
                  <a:pt x="11080" y="3208"/>
                  <a:pt x="10994" y="3294"/>
                  <a:pt x="10886" y="3294"/>
                </a:cubicBezTo>
                <a:lnTo>
                  <a:pt x="10714" y="3294"/>
                </a:lnTo>
                <a:cubicBezTo>
                  <a:pt x="10606" y="3294"/>
                  <a:pt x="10520" y="3208"/>
                  <a:pt x="10520" y="3100"/>
                </a:cubicBezTo>
                <a:lnTo>
                  <a:pt x="10520" y="1534"/>
                </a:lnTo>
                <a:cubicBezTo>
                  <a:pt x="10520" y="1426"/>
                  <a:pt x="10606" y="1340"/>
                  <a:pt x="10714" y="1340"/>
                </a:cubicBezTo>
                <a:close/>
                <a:moveTo>
                  <a:pt x="6218" y="2541"/>
                </a:moveTo>
                <a:cubicBezTo>
                  <a:pt x="6293" y="2532"/>
                  <a:pt x="6369" y="2567"/>
                  <a:pt x="6409" y="2636"/>
                </a:cubicBezTo>
                <a:lnTo>
                  <a:pt x="7192" y="3991"/>
                </a:lnTo>
                <a:cubicBezTo>
                  <a:pt x="7246" y="4083"/>
                  <a:pt x="7215" y="4202"/>
                  <a:pt x="7123" y="4256"/>
                </a:cubicBezTo>
                <a:lnTo>
                  <a:pt x="6971" y="4342"/>
                </a:lnTo>
                <a:cubicBezTo>
                  <a:pt x="6879" y="4396"/>
                  <a:pt x="6760" y="4363"/>
                  <a:pt x="6706" y="4271"/>
                </a:cubicBezTo>
                <a:lnTo>
                  <a:pt x="5923" y="2916"/>
                </a:lnTo>
                <a:cubicBezTo>
                  <a:pt x="5869" y="2824"/>
                  <a:pt x="5902" y="2700"/>
                  <a:pt x="5994" y="2651"/>
                </a:cubicBezTo>
                <a:lnTo>
                  <a:pt x="6146" y="2565"/>
                </a:lnTo>
                <a:cubicBezTo>
                  <a:pt x="6169" y="2552"/>
                  <a:pt x="6194" y="2544"/>
                  <a:pt x="6218" y="2541"/>
                </a:cubicBezTo>
                <a:close/>
                <a:moveTo>
                  <a:pt x="15382" y="2541"/>
                </a:moveTo>
                <a:cubicBezTo>
                  <a:pt x="15406" y="2544"/>
                  <a:pt x="15431" y="2552"/>
                  <a:pt x="15454" y="2565"/>
                </a:cubicBezTo>
                <a:lnTo>
                  <a:pt x="15606" y="2651"/>
                </a:lnTo>
                <a:cubicBezTo>
                  <a:pt x="15698" y="2705"/>
                  <a:pt x="15731" y="2824"/>
                  <a:pt x="15677" y="2916"/>
                </a:cubicBezTo>
                <a:lnTo>
                  <a:pt x="14894" y="4271"/>
                </a:lnTo>
                <a:cubicBezTo>
                  <a:pt x="14840" y="4363"/>
                  <a:pt x="14721" y="4396"/>
                  <a:pt x="14629" y="4342"/>
                </a:cubicBezTo>
                <a:lnTo>
                  <a:pt x="14477" y="4256"/>
                </a:lnTo>
                <a:cubicBezTo>
                  <a:pt x="14385" y="4202"/>
                  <a:pt x="14354" y="4083"/>
                  <a:pt x="14408" y="3991"/>
                </a:cubicBezTo>
                <a:lnTo>
                  <a:pt x="15191" y="2636"/>
                </a:lnTo>
                <a:cubicBezTo>
                  <a:pt x="15231" y="2567"/>
                  <a:pt x="15307" y="2532"/>
                  <a:pt x="15382" y="2541"/>
                </a:cubicBezTo>
                <a:close/>
                <a:moveTo>
                  <a:pt x="16951" y="4904"/>
                </a:moveTo>
                <a:lnTo>
                  <a:pt x="17280" y="5282"/>
                </a:lnTo>
                <a:lnTo>
                  <a:pt x="11762" y="10660"/>
                </a:lnTo>
                <a:lnTo>
                  <a:pt x="12221" y="10903"/>
                </a:lnTo>
                <a:lnTo>
                  <a:pt x="11600" y="11978"/>
                </a:lnTo>
                <a:lnTo>
                  <a:pt x="10876" y="11524"/>
                </a:lnTo>
                <a:lnTo>
                  <a:pt x="10265" y="12118"/>
                </a:lnTo>
                <a:lnTo>
                  <a:pt x="9433" y="11205"/>
                </a:lnTo>
                <a:lnTo>
                  <a:pt x="9833" y="10871"/>
                </a:lnTo>
                <a:lnTo>
                  <a:pt x="6161" y="8576"/>
                </a:lnTo>
                <a:lnTo>
                  <a:pt x="6556" y="7896"/>
                </a:lnTo>
                <a:lnTo>
                  <a:pt x="10736" y="10115"/>
                </a:lnTo>
                <a:lnTo>
                  <a:pt x="16951" y="4904"/>
                </a:lnTo>
                <a:close/>
                <a:moveTo>
                  <a:pt x="2838" y="5900"/>
                </a:moveTo>
                <a:cubicBezTo>
                  <a:pt x="2863" y="5903"/>
                  <a:pt x="2888" y="5911"/>
                  <a:pt x="2911" y="5925"/>
                </a:cubicBezTo>
                <a:lnTo>
                  <a:pt x="4266" y="6708"/>
                </a:lnTo>
                <a:cubicBezTo>
                  <a:pt x="4358" y="6762"/>
                  <a:pt x="4391" y="6879"/>
                  <a:pt x="4337" y="6971"/>
                </a:cubicBezTo>
                <a:lnTo>
                  <a:pt x="4249" y="7123"/>
                </a:lnTo>
                <a:cubicBezTo>
                  <a:pt x="4195" y="7215"/>
                  <a:pt x="4078" y="7248"/>
                  <a:pt x="3986" y="7194"/>
                </a:cubicBezTo>
                <a:lnTo>
                  <a:pt x="2629" y="6411"/>
                </a:lnTo>
                <a:cubicBezTo>
                  <a:pt x="2537" y="6357"/>
                  <a:pt x="2506" y="6238"/>
                  <a:pt x="2560" y="6146"/>
                </a:cubicBezTo>
                <a:lnTo>
                  <a:pt x="2646" y="5994"/>
                </a:lnTo>
                <a:cubicBezTo>
                  <a:pt x="2687" y="5925"/>
                  <a:pt x="2764" y="5890"/>
                  <a:pt x="2838" y="5900"/>
                </a:cubicBezTo>
                <a:close/>
                <a:moveTo>
                  <a:pt x="18757" y="5900"/>
                </a:moveTo>
                <a:cubicBezTo>
                  <a:pt x="18831" y="5890"/>
                  <a:pt x="18908" y="5925"/>
                  <a:pt x="18949" y="5994"/>
                </a:cubicBezTo>
                <a:lnTo>
                  <a:pt x="19035" y="6146"/>
                </a:lnTo>
                <a:cubicBezTo>
                  <a:pt x="19089" y="6238"/>
                  <a:pt x="19056" y="6357"/>
                  <a:pt x="18964" y="6411"/>
                </a:cubicBezTo>
                <a:lnTo>
                  <a:pt x="17609" y="7194"/>
                </a:lnTo>
                <a:cubicBezTo>
                  <a:pt x="17517" y="7248"/>
                  <a:pt x="17398" y="7215"/>
                  <a:pt x="17344" y="7123"/>
                </a:cubicBezTo>
                <a:lnTo>
                  <a:pt x="17258" y="6971"/>
                </a:lnTo>
                <a:cubicBezTo>
                  <a:pt x="17204" y="6879"/>
                  <a:pt x="17237" y="6762"/>
                  <a:pt x="17329" y="6708"/>
                </a:cubicBezTo>
                <a:lnTo>
                  <a:pt x="18684" y="5925"/>
                </a:lnTo>
                <a:cubicBezTo>
                  <a:pt x="18707" y="5911"/>
                  <a:pt x="18732" y="5903"/>
                  <a:pt x="18757" y="5900"/>
                </a:cubicBezTo>
                <a:close/>
                <a:moveTo>
                  <a:pt x="10800" y="10439"/>
                </a:moveTo>
                <a:cubicBezTo>
                  <a:pt x="10707" y="10439"/>
                  <a:pt x="10614" y="10475"/>
                  <a:pt x="10544" y="10545"/>
                </a:cubicBezTo>
                <a:cubicBezTo>
                  <a:pt x="10402" y="10686"/>
                  <a:pt x="10402" y="10915"/>
                  <a:pt x="10544" y="11056"/>
                </a:cubicBezTo>
                <a:cubicBezTo>
                  <a:pt x="10685" y="11198"/>
                  <a:pt x="10915" y="11198"/>
                  <a:pt x="11056" y="11056"/>
                </a:cubicBezTo>
                <a:cubicBezTo>
                  <a:pt x="11198" y="10915"/>
                  <a:pt x="11198" y="10686"/>
                  <a:pt x="11056" y="10545"/>
                </a:cubicBezTo>
                <a:cubicBezTo>
                  <a:pt x="10986" y="10475"/>
                  <a:pt x="10893" y="10439"/>
                  <a:pt x="10800" y="10439"/>
                </a:cubicBezTo>
                <a:close/>
                <a:moveTo>
                  <a:pt x="1529" y="10520"/>
                </a:moveTo>
                <a:lnTo>
                  <a:pt x="3095" y="10520"/>
                </a:lnTo>
                <a:cubicBezTo>
                  <a:pt x="3203" y="10520"/>
                  <a:pt x="3289" y="10606"/>
                  <a:pt x="3289" y="10714"/>
                </a:cubicBezTo>
                <a:lnTo>
                  <a:pt x="3289" y="10886"/>
                </a:lnTo>
                <a:cubicBezTo>
                  <a:pt x="3289" y="10994"/>
                  <a:pt x="3203" y="11082"/>
                  <a:pt x="3095" y="11082"/>
                </a:cubicBezTo>
                <a:lnTo>
                  <a:pt x="1529" y="11082"/>
                </a:lnTo>
                <a:cubicBezTo>
                  <a:pt x="1426" y="11082"/>
                  <a:pt x="1333" y="10994"/>
                  <a:pt x="1333" y="10886"/>
                </a:cubicBezTo>
                <a:lnTo>
                  <a:pt x="1333" y="10714"/>
                </a:lnTo>
                <a:cubicBezTo>
                  <a:pt x="1333" y="10606"/>
                  <a:pt x="1421" y="10520"/>
                  <a:pt x="1529" y="10520"/>
                </a:cubicBezTo>
                <a:close/>
                <a:moveTo>
                  <a:pt x="18500" y="10520"/>
                </a:moveTo>
                <a:lnTo>
                  <a:pt x="20066" y="10520"/>
                </a:lnTo>
                <a:cubicBezTo>
                  <a:pt x="20174" y="10520"/>
                  <a:pt x="20260" y="10606"/>
                  <a:pt x="20260" y="10714"/>
                </a:cubicBezTo>
                <a:lnTo>
                  <a:pt x="20260" y="10886"/>
                </a:lnTo>
                <a:cubicBezTo>
                  <a:pt x="20260" y="10994"/>
                  <a:pt x="20174" y="11082"/>
                  <a:pt x="20066" y="11082"/>
                </a:cubicBezTo>
                <a:lnTo>
                  <a:pt x="18500" y="11082"/>
                </a:lnTo>
                <a:cubicBezTo>
                  <a:pt x="18392" y="11082"/>
                  <a:pt x="18306" y="10994"/>
                  <a:pt x="18306" y="10886"/>
                </a:cubicBezTo>
                <a:lnTo>
                  <a:pt x="18306" y="10714"/>
                </a:lnTo>
                <a:cubicBezTo>
                  <a:pt x="18306" y="10606"/>
                  <a:pt x="18392" y="10520"/>
                  <a:pt x="18500" y="10520"/>
                </a:cubicBezTo>
                <a:close/>
                <a:moveTo>
                  <a:pt x="4058" y="14383"/>
                </a:moveTo>
                <a:cubicBezTo>
                  <a:pt x="4133" y="14373"/>
                  <a:pt x="4209" y="14408"/>
                  <a:pt x="4249" y="14477"/>
                </a:cubicBezTo>
                <a:lnTo>
                  <a:pt x="4337" y="14629"/>
                </a:lnTo>
                <a:cubicBezTo>
                  <a:pt x="4391" y="14721"/>
                  <a:pt x="4358" y="14840"/>
                  <a:pt x="4266" y="14894"/>
                </a:cubicBezTo>
                <a:lnTo>
                  <a:pt x="2911" y="15677"/>
                </a:lnTo>
                <a:cubicBezTo>
                  <a:pt x="2819" y="15731"/>
                  <a:pt x="2700" y="15698"/>
                  <a:pt x="2646" y="15606"/>
                </a:cubicBezTo>
                <a:lnTo>
                  <a:pt x="2560" y="15456"/>
                </a:lnTo>
                <a:cubicBezTo>
                  <a:pt x="2506" y="15364"/>
                  <a:pt x="2537" y="15245"/>
                  <a:pt x="2629" y="15191"/>
                </a:cubicBezTo>
                <a:lnTo>
                  <a:pt x="3986" y="14408"/>
                </a:lnTo>
                <a:cubicBezTo>
                  <a:pt x="4009" y="14394"/>
                  <a:pt x="4034" y="14386"/>
                  <a:pt x="4058" y="14383"/>
                </a:cubicBezTo>
                <a:close/>
                <a:moveTo>
                  <a:pt x="17536" y="14383"/>
                </a:moveTo>
                <a:cubicBezTo>
                  <a:pt x="17561" y="14386"/>
                  <a:pt x="17586" y="14394"/>
                  <a:pt x="17609" y="14408"/>
                </a:cubicBezTo>
                <a:lnTo>
                  <a:pt x="18964" y="15191"/>
                </a:lnTo>
                <a:cubicBezTo>
                  <a:pt x="19056" y="15245"/>
                  <a:pt x="19089" y="15364"/>
                  <a:pt x="19035" y="15456"/>
                </a:cubicBezTo>
                <a:lnTo>
                  <a:pt x="18949" y="15606"/>
                </a:lnTo>
                <a:cubicBezTo>
                  <a:pt x="18895" y="15698"/>
                  <a:pt x="18776" y="15731"/>
                  <a:pt x="18684" y="15677"/>
                </a:cubicBezTo>
                <a:lnTo>
                  <a:pt x="17329" y="14894"/>
                </a:lnTo>
                <a:cubicBezTo>
                  <a:pt x="17237" y="14840"/>
                  <a:pt x="17204" y="14721"/>
                  <a:pt x="17258" y="14629"/>
                </a:cubicBezTo>
                <a:lnTo>
                  <a:pt x="17344" y="14477"/>
                </a:lnTo>
                <a:cubicBezTo>
                  <a:pt x="17385" y="14408"/>
                  <a:pt x="17462" y="14373"/>
                  <a:pt x="17536" y="14383"/>
                </a:cubicBezTo>
                <a:close/>
                <a:moveTo>
                  <a:pt x="6893" y="17239"/>
                </a:moveTo>
                <a:cubicBezTo>
                  <a:pt x="6918" y="17243"/>
                  <a:pt x="6943" y="17251"/>
                  <a:pt x="6966" y="17265"/>
                </a:cubicBezTo>
                <a:lnTo>
                  <a:pt x="7118" y="17351"/>
                </a:lnTo>
                <a:cubicBezTo>
                  <a:pt x="7210" y="17399"/>
                  <a:pt x="7241" y="17519"/>
                  <a:pt x="7187" y="17616"/>
                </a:cubicBezTo>
                <a:lnTo>
                  <a:pt x="6404" y="18971"/>
                </a:lnTo>
                <a:cubicBezTo>
                  <a:pt x="6350" y="19063"/>
                  <a:pt x="6231" y="19094"/>
                  <a:pt x="6139" y="19040"/>
                </a:cubicBezTo>
                <a:lnTo>
                  <a:pt x="5989" y="18954"/>
                </a:lnTo>
                <a:cubicBezTo>
                  <a:pt x="5897" y="18900"/>
                  <a:pt x="5864" y="18781"/>
                  <a:pt x="5918" y="18689"/>
                </a:cubicBezTo>
                <a:lnTo>
                  <a:pt x="6701" y="17334"/>
                </a:lnTo>
                <a:cubicBezTo>
                  <a:pt x="6742" y="17265"/>
                  <a:pt x="6819" y="17230"/>
                  <a:pt x="6893" y="17239"/>
                </a:cubicBezTo>
                <a:close/>
                <a:moveTo>
                  <a:pt x="14696" y="17239"/>
                </a:moveTo>
                <a:cubicBezTo>
                  <a:pt x="14771" y="17230"/>
                  <a:pt x="14847" y="17265"/>
                  <a:pt x="14887" y="17334"/>
                </a:cubicBezTo>
                <a:lnTo>
                  <a:pt x="15670" y="18689"/>
                </a:lnTo>
                <a:cubicBezTo>
                  <a:pt x="15730" y="18781"/>
                  <a:pt x="15698" y="18900"/>
                  <a:pt x="15601" y="18954"/>
                </a:cubicBezTo>
                <a:lnTo>
                  <a:pt x="15449" y="19040"/>
                </a:lnTo>
                <a:cubicBezTo>
                  <a:pt x="15357" y="19094"/>
                  <a:pt x="15238" y="19063"/>
                  <a:pt x="15184" y="18971"/>
                </a:cubicBezTo>
                <a:lnTo>
                  <a:pt x="14401" y="17616"/>
                </a:lnTo>
                <a:cubicBezTo>
                  <a:pt x="14347" y="17524"/>
                  <a:pt x="14380" y="17405"/>
                  <a:pt x="14472" y="17351"/>
                </a:cubicBezTo>
                <a:lnTo>
                  <a:pt x="14624" y="17265"/>
                </a:lnTo>
                <a:cubicBezTo>
                  <a:pt x="14647" y="17251"/>
                  <a:pt x="14672" y="17243"/>
                  <a:pt x="14696" y="17239"/>
                </a:cubicBezTo>
                <a:close/>
                <a:moveTo>
                  <a:pt x="10714" y="18306"/>
                </a:moveTo>
                <a:lnTo>
                  <a:pt x="10886" y="18306"/>
                </a:lnTo>
                <a:cubicBezTo>
                  <a:pt x="10994" y="18306"/>
                  <a:pt x="11080" y="18392"/>
                  <a:pt x="11080" y="18500"/>
                </a:cubicBezTo>
                <a:lnTo>
                  <a:pt x="11080" y="20066"/>
                </a:lnTo>
                <a:cubicBezTo>
                  <a:pt x="11080" y="20174"/>
                  <a:pt x="10994" y="20262"/>
                  <a:pt x="10886" y="20262"/>
                </a:cubicBezTo>
                <a:lnTo>
                  <a:pt x="10714" y="20262"/>
                </a:lnTo>
                <a:cubicBezTo>
                  <a:pt x="10606" y="20262"/>
                  <a:pt x="10520" y="20174"/>
                  <a:pt x="10520" y="20066"/>
                </a:cubicBezTo>
                <a:lnTo>
                  <a:pt x="10520" y="18500"/>
                </a:lnTo>
                <a:cubicBezTo>
                  <a:pt x="10520" y="18392"/>
                  <a:pt x="10606" y="18306"/>
                  <a:pt x="10714" y="18306"/>
                </a:cubicBezTo>
                <a:close/>
              </a:path>
            </a:pathLst>
          </a:custGeom>
          <a:solidFill>
            <a:srgbClr val="FFFFFF"/>
          </a:solidFill>
          <a:ln w="25400">
            <a:solidFill>
              <a:schemeClr val="accent1"/>
            </a:solidFill>
          </a:ln>
          <a:effectLst>
            <a:outerShdw blurRad="38100" dist="23000" dir="5400000" rotWithShape="0">
              <a:srgbClr val="000000">
                <a:alpha val="35000"/>
              </a:srgbClr>
            </a:outerShdw>
          </a:effectLst>
        </p:spPr>
        <p:txBody>
          <a:bodyPr lIns="45718" tIns="45718" rIns="45718" bIns="45718" anchor="ctr"/>
          <a:lstStyle/>
          <a:p>
            <a:endParaRPr/>
          </a:p>
        </p:txBody>
      </p:sp>
      <p:sp>
        <p:nvSpPr>
          <p:cNvPr id="38" name="Термометр"/>
          <p:cNvSpPr/>
          <p:nvPr/>
        </p:nvSpPr>
        <p:spPr>
          <a:xfrm>
            <a:off x="7824681" y="3745849"/>
            <a:ext cx="240157" cy="680692"/>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7870" y="0"/>
                  <a:pt x="5496" y="838"/>
                  <a:pt x="5496" y="1871"/>
                </a:cubicBezTo>
                <a:lnTo>
                  <a:pt x="5496" y="3544"/>
                </a:lnTo>
                <a:lnTo>
                  <a:pt x="9466" y="3544"/>
                </a:lnTo>
                <a:cubicBezTo>
                  <a:pt x="9886" y="3544"/>
                  <a:pt x="10226" y="3664"/>
                  <a:pt x="10226" y="3812"/>
                </a:cubicBezTo>
                <a:cubicBezTo>
                  <a:pt x="10226" y="3960"/>
                  <a:pt x="9886" y="4080"/>
                  <a:pt x="9466" y="4080"/>
                </a:cubicBezTo>
                <a:lnTo>
                  <a:pt x="5496" y="4080"/>
                </a:lnTo>
                <a:lnTo>
                  <a:pt x="5496" y="5464"/>
                </a:lnTo>
                <a:lnTo>
                  <a:pt x="7380" y="5464"/>
                </a:lnTo>
                <a:cubicBezTo>
                  <a:pt x="7801" y="5464"/>
                  <a:pt x="8141" y="5584"/>
                  <a:pt x="8141" y="5732"/>
                </a:cubicBezTo>
                <a:cubicBezTo>
                  <a:pt x="8141" y="5881"/>
                  <a:pt x="7801" y="6001"/>
                  <a:pt x="7380" y="6001"/>
                </a:cubicBezTo>
                <a:lnTo>
                  <a:pt x="5496" y="6001"/>
                </a:lnTo>
                <a:lnTo>
                  <a:pt x="5496" y="7511"/>
                </a:lnTo>
                <a:lnTo>
                  <a:pt x="9322" y="7511"/>
                </a:lnTo>
                <a:cubicBezTo>
                  <a:pt x="9742" y="7511"/>
                  <a:pt x="10083" y="7631"/>
                  <a:pt x="10083" y="7779"/>
                </a:cubicBezTo>
                <a:cubicBezTo>
                  <a:pt x="10083" y="7928"/>
                  <a:pt x="9743" y="8049"/>
                  <a:pt x="9322" y="8049"/>
                </a:cubicBezTo>
                <a:lnTo>
                  <a:pt x="5496" y="8049"/>
                </a:lnTo>
                <a:lnTo>
                  <a:pt x="5496" y="9511"/>
                </a:lnTo>
                <a:lnTo>
                  <a:pt x="7380" y="9511"/>
                </a:lnTo>
                <a:cubicBezTo>
                  <a:pt x="7801" y="9511"/>
                  <a:pt x="8141" y="9631"/>
                  <a:pt x="8141" y="9779"/>
                </a:cubicBezTo>
                <a:cubicBezTo>
                  <a:pt x="8141" y="9927"/>
                  <a:pt x="7801" y="10047"/>
                  <a:pt x="7380" y="10047"/>
                </a:cubicBezTo>
                <a:lnTo>
                  <a:pt x="5496" y="10047"/>
                </a:lnTo>
                <a:lnTo>
                  <a:pt x="5496" y="11450"/>
                </a:lnTo>
                <a:lnTo>
                  <a:pt x="9322" y="11450"/>
                </a:lnTo>
                <a:cubicBezTo>
                  <a:pt x="9742" y="11450"/>
                  <a:pt x="10083" y="11571"/>
                  <a:pt x="10083" y="11720"/>
                </a:cubicBezTo>
                <a:cubicBezTo>
                  <a:pt x="10083" y="11868"/>
                  <a:pt x="9743" y="11988"/>
                  <a:pt x="9322" y="11988"/>
                </a:cubicBezTo>
                <a:lnTo>
                  <a:pt x="5496" y="11988"/>
                </a:lnTo>
                <a:lnTo>
                  <a:pt x="5496" y="14474"/>
                </a:lnTo>
                <a:cubicBezTo>
                  <a:pt x="2219" y="15128"/>
                  <a:pt x="0" y="16367"/>
                  <a:pt x="0" y="17790"/>
                </a:cubicBezTo>
                <a:cubicBezTo>
                  <a:pt x="0" y="19894"/>
                  <a:pt x="4836" y="21600"/>
                  <a:pt x="10800" y="21600"/>
                </a:cubicBezTo>
                <a:cubicBezTo>
                  <a:pt x="16764" y="21600"/>
                  <a:pt x="21600" y="19894"/>
                  <a:pt x="21600" y="17790"/>
                </a:cubicBezTo>
                <a:cubicBezTo>
                  <a:pt x="21600" y="16367"/>
                  <a:pt x="19381" y="15128"/>
                  <a:pt x="16104" y="14474"/>
                </a:cubicBezTo>
                <a:lnTo>
                  <a:pt x="16104" y="1871"/>
                </a:lnTo>
                <a:cubicBezTo>
                  <a:pt x="16104" y="838"/>
                  <a:pt x="13730" y="0"/>
                  <a:pt x="10800" y="0"/>
                </a:cubicBezTo>
                <a:close/>
              </a:path>
            </a:pathLst>
          </a:custGeom>
          <a:solidFill>
            <a:srgbClr val="FFFFFF"/>
          </a:solidFill>
          <a:ln w="25400">
            <a:solidFill>
              <a:schemeClr val="accent1"/>
            </a:solidFill>
          </a:ln>
          <a:effectLst>
            <a:outerShdw blurRad="38100" dist="23000" dir="5400000" rotWithShape="0">
              <a:srgbClr val="000000">
                <a:alpha val="35000"/>
              </a:srgbClr>
            </a:outerShdw>
          </a:effectLst>
        </p:spPr>
        <p:txBody>
          <a:bodyPr lIns="45718" tIns="45718" rIns="45718" bIns="45718" anchor="ctr"/>
          <a:lstStyle/>
          <a:p>
            <a:endParaRPr/>
          </a:p>
        </p:txBody>
      </p:sp>
      <p:sp>
        <p:nvSpPr>
          <p:cNvPr id="39" name="Прямоугольник 38"/>
          <p:cNvSpPr/>
          <p:nvPr/>
        </p:nvSpPr>
        <p:spPr>
          <a:xfrm>
            <a:off x="537280" y="454161"/>
            <a:ext cx="1739579" cy="492443"/>
          </a:xfrm>
          <a:prstGeom prst="rect">
            <a:avLst/>
          </a:prstGeom>
        </p:spPr>
        <p:txBody>
          <a:bodyPr wrap="none">
            <a:spAutoFit/>
          </a:bodyPr>
          <a:lstStyle/>
          <a:p>
            <a:r>
              <a:rPr lang="en-US" sz="2600" dirty="0">
                <a:solidFill>
                  <a:schemeClr val="bg1"/>
                </a:solidFill>
                <a:latin typeface="Times New Roman" panose="02020603050405020304" pitchFamily="18" charset="0"/>
                <a:cs typeface="Times New Roman" panose="02020603050405020304" pitchFamily="18" charset="0"/>
              </a:rPr>
              <a:t>Experiment</a:t>
            </a:r>
            <a:endParaRPr lang="ru-RU" sz="2600" dirty="0">
              <a:solidFill>
                <a:schemeClr val="bg1"/>
              </a:solidFill>
              <a:latin typeface="Times New Roman" panose="02020603050405020304" pitchFamily="18" charset="0"/>
              <a:cs typeface="Times New Roman" panose="02020603050405020304" pitchFamily="18" charset="0"/>
            </a:endParaRPr>
          </a:p>
        </p:txBody>
      </p:sp>
      <p:pic>
        <p:nvPicPr>
          <p:cNvPr id="40" name="SET-100-7-346ef87c.png" descr="SET-100-7-346ef87c.png"/>
          <p:cNvPicPr>
            <a:picLocks noChangeAspect="1"/>
          </p:cNvPicPr>
          <p:nvPr/>
        </p:nvPicPr>
        <p:blipFill>
          <a:blip r:embed="rId5">
            <a:extLst/>
          </a:blip>
          <a:stretch>
            <a:fillRect/>
          </a:stretch>
        </p:blipFill>
        <p:spPr>
          <a:xfrm>
            <a:off x="6745077" y="2419813"/>
            <a:ext cx="2603539" cy="1152997"/>
          </a:xfrm>
          <a:prstGeom prst="rect">
            <a:avLst/>
          </a:prstGeom>
          <a:ln w="12700">
            <a:miter lim="400000"/>
          </a:ln>
        </p:spPr>
      </p:pic>
      <p:pic>
        <p:nvPicPr>
          <p:cNvPr id="41" name="Изображение" descr="Изображение"/>
          <p:cNvPicPr>
            <a:picLocks noChangeAspect="1"/>
          </p:cNvPicPr>
          <p:nvPr/>
        </p:nvPicPr>
        <p:blipFill>
          <a:blip r:embed="rId6">
            <a:extLst/>
          </a:blip>
          <a:stretch>
            <a:fillRect/>
          </a:stretch>
        </p:blipFill>
        <p:spPr>
          <a:xfrm>
            <a:off x="4194070" y="4288450"/>
            <a:ext cx="1374154" cy="2327441"/>
          </a:xfrm>
          <a:prstGeom prst="rect">
            <a:avLst/>
          </a:prstGeom>
          <a:ln w="12700">
            <a:miter lim="400000"/>
          </a:ln>
        </p:spPr>
      </p:pic>
      <p:sp>
        <p:nvSpPr>
          <p:cNvPr id="42" name="Номер слайда 3"/>
          <p:cNvSpPr txBox="1">
            <a:spLocks/>
          </p:cNvSpPr>
          <p:nvPr/>
        </p:nvSpPr>
        <p:spPr>
          <a:xfrm>
            <a:off x="8789964" y="6103121"/>
            <a:ext cx="265112" cy="41592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vert="horz" lIns="91440" tIns="45720" rIns="91440" bIns="45720" rtlCol="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chemeClr val="tx1">
                    <a:tint val="75000"/>
                  </a:schemeClr>
                </a:solidFill>
                <a:effectLst/>
                <a:uFillTx/>
                <a:latin typeface="+mn-lt"/>
                <a:ea typeface="+mn-ea"/>
                <a:cs typeface="+mn-cs"/>
                <a:sym typeface="Helvetica"/>
              </a:defRPr>
            </a:lvl1pPr>
            <a:lvl2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2pPr>
            <a:lvl3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3pPr>
            <a:lvl4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4pPr>
            <a:lvl5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5pPr>
            <a:lvl6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6pPr>
            <a:lvl7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7pPr>
            <a:lvl8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8pPr>
            <a:lvl9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9pPr>
          </a:lstStyle>
          <a:p>
            <a:r>
              <a:rPr lang="en-US" sz="1800" dirty="0"/>
              <a:t>6</a:t>
            </a:r>
            <a:endParaRPr lang="ru-RU" sz="1800" dirty="0"/>
          </a:p>
        </p:txBody>
      </p:sp>
    </p:spTree>
    <p:extLst>
      <p:ext uri="{BB962C8B-B14F-4D97-AF65-F5344CB8AC3E}">
        <p14:creationId xmlns:p14="http://schemas.microsoft.com/office/powerpoint/2010/main" val="5943942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 name="Заголовок 1"/>
          <p:cNvSpPr txBox="1">
            <a:spLocks noGrp="1"/>
          </p:cNvSpPr>
          <p:nvPr>
            <p:ph type="title"/>
          </p:nvPr>
        </p:nvSpPr>
        <p:spPr>
          <a:xfrm>
            <a:off x="179512" y="404664"/>
            <a:ext cx="5089174" cy="576064"/>
          </a:xfrm>
          <a:prstGeom prst="rect">
            <a:avLst/>
          </a:prstGeom>
        </p:spPr>
        <p:txBody>
          <a:bodyPr>
            <a:noAutofit/>
          </a:bodyPr>
          <a:lstStyle/>
          <a:p>
            <a:pPr>
              <a:defRPr sz="1400">
                <a:latin typeface="+mj-lt"/>
                <a:ea typeface="+mj-ea"/>
                <a:cs typeface="+mj-cs"/>
                <a:sym typeface="Calibri"/>
              </a:defRPr>
            </a:pPr>
            <a:r>
              <a:rPr lang="en-US" sz="3200" dirty="0"/>
              <a:t>Cu(NO</a:t>
            </a:r>
            <a:r>
              <a:rPr lang="en-US" sz="3200" baseline="-5999" dirty="0"/>
              <a:t>3</a:t>
            </a:r>
            <a:r>
              <a:rPr lang="en-US" sz="3200" dirty="0"/>
              <a:t>)</a:t>
            </a:r>
            <a:r>
              <a:rPr lang="en-US" sz="3200" baseline="-5999" dirty="0"/>
              <a:t>2</a:t>
            </a:r>
            <a:r>
              <a:rPr lang="en-US" sz="3200" dirty="0"/>
              <a:t>–H</a:t>
            </a:r>
            <a:r>
              <a:rPr lang="en-US" sz="3200" baseline="-5999" dirty="0"/>
              <a:t>2</a:t>
            </a:r>
            <a:r>
              <a:rPr lang="en-US" sz="3200" dirty="0"/>
              <a:t>BDC–DMF–H</a:t>
            </a:r>
            <a:r>
              <a:rPr lang="en-US" sz="3200" baseline="-5999" dirty="0"/>
              <a:t>2</a:t>
            </a:r>
            <a:r>
              <a:rPr lang="en-US" sz="3200" dirty="0"/>
              <a:t>O</a:t>
            </a:r>
          </a:p>
        </p:txBody>
      </p:sp>
      <p:sp>
        <p:nvSpPr>
          <p:cNvPr id="213" name="Номер слайда 3"/>
          <p:cNvSpPr txBox="1">
            <a:spLocks noGrp="1"/>
          </p:cNvSpPr>
          <p:nvPr>
            <p:ph type="sldNum" sz="quarter" idx="4294967295"/>
          </p:nvPr>
        </p:nvSpPr>
        <p:spPr>
          <a:xfrm>
            <a:off x="8474299" y="6211888"/>
            <a:ext cx="669701" cy="41592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defRPr sz="2500"/>
            </a:lvl1pPr>
          </a:lstStyle>
          <a:p>
            <a:fld id="{86CB4B4D-7CA3-9044-876B-883B54F8677D}" type="slidenum">
              <a:rPr sz="1800"/>
              <a:t>7</a:t>
            </a:fld>
            <a:endParaRPr sz="1800" dirty="0"/>
          </a:p>
        </p:txBody>
      </p:sp>
      <p:sp>
        <p:nvSpPr>
          <p:cNvPr id="223" name="Овал"/>
          <p:cNvSpPr/>
          <p:nvPr/>
        </p:nvSpPr>
        <p:spPr>
          <a:xfrm>
            <a:off x="7495847" y="2616392"/>
            <a:ext cx="400580" cy="375773"/>
          </a:xfrm>
          <a:prstGeom prst="ellipse">
            <a:avLst/>
          </a:prstGeom>
          <a:solidFill>
            <a:srgbClr val="FFFFFF"/>
          </a:solidFill>
          <a:ln w="12700">
            <a:miter lim="400000"/>
          </a:ln>
        </p:spPr>
        <p:txBody>
          <a:bodyPr lIns="45718" tIns="45718" rIns="45718" bIns="45718" anchor="ctr"/>
          <a:lstStyle/>
          <a:p>
            <a:endParaRPr/>
          </a:p>
        </p:txBody>
      </p:sp>
      <p:sp>
        <p:nvSpPr>
          <p:cNvPr id="224" name="Овал"/>
          <p:cNvSpPr/>
          <p:nvPr/>
        </p:nvSpPr>
        <p:spPr>
          <a:xfrm>
            <a:off x="7954139" y="1238381"/>
            <a:ext cx="400580" cy="375772"/>
          </a:xfrm>
          <a:prstGeom prst="ellipse">
            <a:avLst/>
          </a:prstGeom>
          <a:solidFill>
            <a:srgbClr val="FFFFFF"/>
          </a:solidFill>
          <a:ln w="12700">
            <a:miter lim="400000"/>
          </a:ln>
        </p:spPr>
        <p:txBody>
          <a:bodyPr lIns="45718" tIns="45718" rIns="45718" bIns="45718" anchor="ctr"/>
          <a:lstStyle/>
          <a:p>
            <a:endParaRPr/>
          </a:p>
        </p:txBody>
      </p:sp>
      <p:sp>
        <p:nvSpPr>
          <p:cNvPr id="29" name="Cu(NO3)2 + H2TPA + DMF"/>
          <p:cNvSpPr txBox="1"/>
          <p:nvPr/>
        </p:nvSpPr>
        <p:spPr>
          <a:xfrm>
            <a:off x="3379375" y="1179597"/>
            <a:ext cx="2988956" cy="36932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p>
            <a:r>
              <a:rPr dirty="0"/>
              <a:t>Cu(NO</a:t>
            </a:r>
            <a:r>
              <a:rPr baseline="-5999" dirty="0"/>
              <a:t>3</a:t>
            </a:r>
            <a:r>
              <a:rPr dirty="0"/>
              <a:t>)</a:t>
            </a:r>
            <a:r>
              <a:rPr baseline="-5999" dirty="0"/>
              <a:t>2</a:t>
            </a:r>
            <a:r>
              <a:rPr lang="ru-RU" dirty="0"/>
              <a:t>∙</a:t>
            </a:r>
            <a:r>
              <a:rPr lang="en-US" dirty="0"/>
              <a:t>3H</a:t>
            </a:r>
            <a:r>
              <a:rPr lang="en-US" baseline="-25000" dirty="0"/>
              <a:t>2</a:t>
            </a:r>
            <a:r>
              <a:rPr lang="en-US" dirty="0"/>
              <a:t>O</a:t>
            </a:r>
            <a:r>
              <a:rPr dirty="0"/>
              <a:t> + H</a:t>
            </a:r>
            <a:r>
              <a:rPr baseline="-5999" dirty="0"/>
              <a:t>2</a:t>
            </a:r>
            <a:r>
              <a:rPr lang="en-US" dirty="0"/>
              <a:t>BDC</a:t>
            </a:r>
            <a:r>
              <a:rPr dirty="0"/>
              <a:t> + DMF</a:t>
            </a:r>
          </a:p>
        </p:txBody>
      </p:sp>
      <p:sp>
        <p:nvSpPr>
          <p:cNvPr id="30" name="Линия"/>
          <p:cNvSpPr/>
          <p:nvPr/>
        </p:nvSpPr>
        <p:spPr>
          <a:xfrm>
            <a:off x="4795028" y="1653596"/>
            <a:ext cx="1853191" cy="677419"/>
          </a:xfrm>
          <a:prstGeom prst="line">
            <a:avLst/>
          </a:prstGeom>
          <a:ln w="25400">
            <a:solidFill>
              <a:schemeClr val="accent1"/>
            </a:solidFill>
            <a:tailEnd type="triangle"/>
          </a:ln>
          <a:effectLst>
            <a:outerShdw blurRad="38100" dist="23000" dir="5400000" rotWithShape="0">
              <a:srgbClr val="000000">
                <a:alpha val="35000"/>
              </a:srgbClr>
            </a:outerShdw>
          </a:effectLst>
        </p:spPr>
        <p:txBody>
          <a:bodyPr lIns="45718" tIns="45718" rIns="45718" bIns="45718"/>
          <a:lstStyle/>
          <a:p>
            <a:endParaRPr/>
          </a:p>
        </p:txBody>
      </p:sp>
      <p:sp>
        <p:nvSpPr>
          <p:cNvPr id="31" name="Линия"/>
          <p:cNvSpPr/>
          <p:nvPr/>
        </p:nvSpPr>
        <p:spPr>
          <a:xfrm flipH="1">
            <a:off x="2691933" y="1655233"/>
            <a:ext cx="2006854" cy="697841"/>
          </a:xfrm>
          <a:prstGeom prst="line">
            <a:avLst/>
          </a:prstGeom>
          <a:ln w="25400">
            <a:solidFill>
              <a:schemeClr val="accent1"/>
            </a:solidFill>
            <a:tailEnd type="triangle"/>
          </a:ln>
          <a:effectLst>
            <a:outerShdw blurRad="38100" dist="23000" dir="5400000" rotWithShape="0">
              <a:srgbClr val="000000">
                <a:alpha val="35000"/>
              </a:srgbClr>
            </a:outerShdw>
          </a:effectLst>
        </p:spPr>
        <p:txBody>
          <a:bodyPr lIns="45718" tIns="45718" rIns="45718" bIns="45718"/>
          <a:lstStyle/>
          <a:p>
            <a:endParaRPr/>
          </a:p>
        </p:txBody>
      </p:sp>
      <p:sp>
        <p:nvSpPr>
          <p:cNvPr id="32" name="Cu(tpht)(NHMe2)2…"/>
          <p:cNvSpPr txBox="1"/>
          <p:nvPr/>
        </p:nvSpPr>
        <p:spPr>
          <a:xfrm>
            <a:off x="3023959" y="1720046"/>
            <a:ext cx="645365" cy="36932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a:latin typeface="+mj-lt"/>
                <a:ea typeface="+mj-ea"/>
                <a:cs typeface="+mj-cs"/>
                <a:sym typeface="Calibri"/>
              </a:defRPr>
            </a:lvl1pPr>
          </a:lstStyle>
          <a:p>
            <a:r>
              <a:rPr dirty="0"/>
              <a:t>1</a:t>
            </a:r>
            <a:r>
              <a:rPr lang="en-US" dirty="0"/>
              <a:t>2</a:t>
            </a:r>
            <a:r>
              <a:rPr dirty="0"/>
              <a:t>0°C</a:t>
            </a:r>
          </a:p>
        </p:txBody>
      </p:sp>
      <p:sp>
        <p:nvSpPr>
          <p:cNvPr id="33" name="Cu(tpht)(NHMe2)2…"/>
          <p:cNvSpPr txBox="1"/>
          <p:nvPr/>
        </p:nvSpPr>
        <p:spPr>
          <a:xfrm>
            <a:off x="5753009" y="1643238"/>
            <a:ext cx="651083" cy="333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a:latin typeface="+mj-lt"/>
                <a:ea typeface="+mj-ea"/>
                <a:cs typeface="+mj-cs"/>
                <a:sym typeface="Calibri"/>
              </a:defRPr>
            </a:lvl1pPr>
          </a:lstStyle>
          <a:p>
            <a:r>
              <a:t>150°C</a:t>
            </a:r>
          </a:p>
        </p:txBody>
      </p:sp>
      <p:sp>
        <p:nvSpPr>
          <p:cNvPr id="34" name="Cu(tpht)(NHMe2)2…"/>
          <p:cNvSpPr txBox="1"/>
          <p:nvPr/>
        </p:nvSpPr>
        <p:spPr>
          <a:xfrm>
            <a:off x="3371904" y="2132010"/>
            <a:ext cx="494702" cy="333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a:latin typeface="+mj-lt"/>
                <a:ea typeface="+mj-ea"/>
                <a:cs typeface="+mj-cs"/>
                <a:sym typeface="Calibri"/>
              </a:defRPr>
            </a:lvl1pPr>
          </a:lstStyle>
          <a:p>
            <a:r>
              <a:t>36 ч</a:t>
            </a:r>
          </a:p>
        </p:txBody>
      </p:sp>
      <p:sp>
        <p:nvSpPr>
          <p:cNvPr id="35" name="Cu(tpht)(NHMe2)2…"/>
          <p:cNvSpPr txBox="1"/>
          <p:nvPr/>
        </p:nvSpPr>
        <p:spPr>
          <a:xfrm>
            <a:off x="5472150" y="2023483"/>
            <a:ext cx="494701" cy="333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a:latin typeface="+mj-lt"/>
                <a:ea typeface="+mj-ea"/>
                <a:cs typeface="+mj-cs"/>
                <a:sym typeface="Calibri"/>
              </a:defRPr>
            </a:lvl1pPr>
          </a:lstStyle>
          <a:p>
            <a:r>
              <a:t>48 ч</a:t>
            </a:r>
          </a:p>
        </p:txBody>
      </p:sp>
      <p:grpSp>
        <p:nvGrpSpPr>
          <p:cNvPr id="36" name="Сгруппировать"/>
          <p:cNvGrpSpPr/>
          <p:nvPr/>
        </p:nvGrpSpPr>
        <p:grpSpPr>
          <a:xfrm>
            <a:off x="485107" y="2461842"/>
            <a:ext cx="3617335" cy="2876277"/>
            <a:chOff x="-145658" y="0"/>
            <a:chExt cx="3235839" cy="2748321"/>
          </a:xfrm>
        </p:grpSpPr>
        <p:pic>
          <p:nvPicPr>
            <p:cNvPr id="37" name="Рисунок 3" descr="Рисунок 3"/>
            <p:cNvPicPr>
              <a:picLocks noChangeAspect="1"/>
            </p:cNvPicPr>
            <p:nvPr/>
          </p:nvPicPr>
          <p:blipFill>
            <a:blip r:embed="rId3">
              <a:extLst/>
            </a:blip>
            <a:stretch>
              <a:fillRect/>
            </a:stretch>
          </p:blipFill>
          <p:spPr>
            <a:xfrm>
              <a:off x="0" y="0"/>
              <a:ext cx="3090181" cy="2678794"/>
            </a:xfrm>
            <a:prstGeom prst="rect">
              <a:avLst/>
            </a:prstGeom>
            <a:ln w="12700" cap="flat">
              <a:noFill/>
              <a:miter lim="400000"/>
            </a:ln>
            <a:effectLst/>
          </p:spPr>
        </p:pic>
        <p:sp>
          <p:nvSpPr>
            <p:cNvPr id="38" name="Caption"/>
            <p:cNvSpPr/>
            <p:nvPr/>
          </p:nvSpPr>
          <p:spPr>
            <a:xfrm>
              <a:off x="-145658" y="2457361"/>
              <a:ext cx="3090181" cy="290960"/>
            </a:xfrm>
            <a:prstGeom prst="roundRect">
              <a:avLst>
                <a:gd name="adj" fmla="val 0"/>
              </a:avLst>
            </a:prstGeom>
            <a:solidFill>
              <a:srgbClr val="000000">
                <a:alpha val="0"/>
              </a:srgbClr>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Autofit/>
            </a:bodyPr>
            <a:lstStyle/>
            <a:p>
              <a:pPr algn="ctr">
                <a:defRPr sz="1400" i="1">
                  <a:latin typeface="+mj-lt"/>
                  <a:ea typeface="+mj-ea"/>
                  <a:cs typeface="+mj-cs"/>
                  <a:sym typeface="Calibri"/>
                </a:defRPr>
              </a:pPr>
              <a:r>
                <a:rPr dirty="0"/>
                <a:t>[Cu(</a:t>
              </a:r>
              <a:r>
                <a:rPr lang="en-US" dirty="0"/>
                <a:t>BDC</a:t>
              </a:r>
              <a:r>
                <a:rPr dirty="0"/>
                <a:t>)(DMF)]</a:t>
              </a:r>
              <a:r>
                <a:rPr baseline="-5999" dirty="0"/>
                <a:t>n</a:t>
              </a:r>
            </a:p>
          </p:txBody>
        </p:sp>
      </p:grpSp>
      <p:grpSp>
        <p:nvGrpSpPr>
          <p:cNvPr id="39" name="Сгруппировать"/>
          <p:cNvGrpSpPr/>
          <p:nvPr/>
        </p:nvGrpSpPr>
        <p:grpSpPr>
          <a:xfrm>
            <a:off x="5587008" y="2539176"/>
            <a:ext cx="3090238" cy="2916685"/>
            <a:chOff x="0" y="0"/>
            <a:chExt cx="3090236" cy="2916684"/>
          </a:xfrm>
        </p:grpSpPr>
        <p:pic>
          <p:nvPicPr>
            <p:cNvPr id="40" name="Рисунок 4" descr="Рисунок 4"/>
            <p:cNvPicPr>
              <a:picLocks noChangeAspect="1"/>
            </p:cNvPicPr>
            <p:nvPr/>
          </p:nvPicPr>
          <p:blipFill>
            <a:blip r:embed="rId4">
              <a:extLst/>
            </a:blip>
            <a:srcRect l="24463" t="2889" r="24463" b="2889"/>
            <a:stretch>
              <a:fillRect/>
            </a:stretch>
          </p:blipFill>
          <p:spPr>
            <a:xfrm>
              <a:off x="0" y="0"/>
              <a:ext cx="3090237" cy="2524036"/>
            </a:xfrm>
            <a:prstGeom prst="rect">
              <a:avLst/>
            </a:prstGeom>
            <a:ln w="12700" cap="flat">
              <a:noFill/>
              <a:miter lim="400000"/>
            </a:ln>
            <a:effectLst/>
          </p:spPr>
        </p:pic>
        <p:sp>
          <p:nvSpPr>
            <p:cNvPr id="41" name="Caption"/>
            <p:cNvSpPr/>
            <p:nvPr/>
          </p:nvSpPr>
          <p:spPr>
            <a:xfrm>
              <a:off x="0" y="2625725"/>
              <a:ext cx="3090237" cy="290960"/>
            </a:xfrm>
            <a:prstGeom prst="roundRect">
              <a:avLst>
                <a:gd name="adj" fmla="val 0"/>
              </a:avLst>
            </a:prstGeom>
            <a:solidFill>
              <a:srgbClr val="000000">
                <a:alpha val="0"/>
              </a:srgbClr>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Autofit/>
            </a:bodyPr>
            <a:lstStyle/>
            <a:p>
              <a:pPr algn="ctr">
                <a:defRPr sz="1400" i="1">
                  <a:latin typeface="+mj-lt"/>
                  <a:ea typeface="+mj-ea"/>
                  <a:cs typeface="+mj-cs"/>
                  <a:sym typeface="Calibri"/>
                </a:defRPr>
              </a:pPr>
              <a:r>
                <a:rPr lang="en-US" dirty="0"/>
                <a:t>[</a:t>
              </a:r>
              <a:r>
                <a:rPr dirty="0"/>
                <a:t>Cu(</a:t>
              </a:r>
              <a:r>
                <a:rPr lang="en-US" dirty="0"/>
                <a:t>BDC</a:t>
              </a:r>
              <a:r>
                <a:rPr dirty="0"/>
                <a:t>)(NHMe</a:t>
              </a:r>
              <a:r>
                <a:rPr baseline="-5999" dirty="0"/>
                <a:t>2</a:t>
              </a:r>
              <a:r>
                <a:rPr dirty="0"/>
                <a:t>)</a:t>
              </a:r>
              <a:r>
                <a:rPr baseline="-5999" dirty="0"/>
                <a:t>2</a:t>
              </a:r>
              <a:r>
                <a:rPr lang="en-US" sz="1100" i="1" dirty="0">
                  <a:sym typeface="Calibri"/>
                </a:rPr>
                <a:t>]</a:t>
              </a:r>
              <a:r>
                <a:rPr lang="en-US" sz="1100" i="1" baseline="-5999" dirty="0">
                  <a:sym typeface="Calibri"/>
                </a:rPr>
                <a:t>n</a:t>
              </a:r>
              <a:endParaRPr baseline="-5999" dirty="0"/>
            </a:p>
          </p:txBody>
        </p:sp>
      </p:grpSp>
      <p:sp>
        <p:nvSpPr>
          <p:cNvPr id="42" name="Carson, C. G., Hardcastle, K., Schwartz, J., Liu, X., Hoffmann, C., Gerhardt, R. A., &amp; Tannenbaum, R. (2009). Synthesis and Structure Characterization of Copper Terephthalate Metal-Organic Frameworks. European Journal of Inorganic Chemistry, 2009(16), 23"/>
          <p:cNvSpPr txBox="1"/>
          <p:nvPr/>
        </p:nvSpPr>
        <p:spPr>
          <a:xfrm>
            <a:off x="262889" y="5888724"/>
            <a:ext cx="6712731" cy="64632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p>
            <a:pPr defTabSz="457200">
              <a:defRPr sz="1400" i="1">
                <a:latin typeface="+mj-lt"/>
                <a:ea typeface="+mj-ea"/>
                <a:cs typeface="+mj-cs"/>
                <a:sym typeface="Calibri"/>
              </a:defRPr>
            </a:pPr>
            <a:r>
              <a:rPr sz="1200" i="0" dirty="0"/>
              <a:t>Carson, C. G., </a:t>
            </a:r>
            <a:r>
              <a:rPr sz="1200" i="0" dirty="0" err="1"/>
              <a:t>Hardcastle</a:t>
            </a:r>
            <a:r>
              <a:rPr sz="1200" i="0" dirty="0"/>
              <a:t>, K., Schwartz, J., Liu, X., Hoffmann, C., Gerhardt, R. A., &amp; Tannenbaum, R. (2009). </a:t>
            </a:r>
            <a:endParaRPr lang="en-US" sz="1200" dirty="0"/>
          </a:p>
          <a:p>
            <a:pPr defTabSz="457200">
              <a:defRPr sz="1400" i="1">
                <a:latin typeface="+mj-lt"/>
                <a:ea typeface="+mj-ea"/>
                <a:cs typeface="+mj-cs"/>
                <a:sym typeface="Calibri"/>
              </a:defRPr>
            </a:pPr>
            <a:r>
              <a:rPr sz="1200" dirty="0" err="1"/>
              <a:t>Eur</a:t>
            </a:r>
            <a:r>
              <a:rPr lang="en-US" sz="1200" dirty="0" err="1"/>
              <a:t>.</a:t>
            </a:r>
            <a:r>
              <a:rPr sz="1200" dirty="0" err="1"/>
              <a:t>J</a:t>
            </a:r>
            <a:r>
              <a:rPr lang="en-US" sz="1200" dirty="0" err="1"/>
              <a:t>.</a:t>
            </a:r>
            <a:r>
              <a:rPr sz="1200" dirty="0" err="1"/>
              <a:t>Inorg</a:t>
            </a:r>
            <a:r>
              <a:rPr lang="en-US" sz="1200" dirty="0" err="1"/>
              <a:t>.</a:t>
            </a:r>
            <a:r>
              <a:rPr sz="1200" dirty="0" err="1"/>
              <a:t>Chem</a:t>
            </a:r>
            <a:r>
              <a:rPr lang="en-US" sz="1200" dirty="0"/>
              <a:t>.</a:t>
            </a:r>
            <a:r>
              <a:rPr sz="1200" dirty="0"/>
              <a:t>, 16, 2338.</a:t>
            </a:r>
          </a:p>
          <a:p>
            <a:pPr defTabSz="457200">
              <a:defRPr sz="1400" i="1">
                <a:latin typeface="+mj-lt"/>
                <a:ea typeface="+mj-ea"/>
                <a:cs typeface="+mj-cs"/>
                <a:sym typeface="Calibri"/>
              </a:defRPr>
            </a:pPr>
            <a:r>
              <a:rPr sz="1200" i="0" dirty="0" err="1"/>
              <a:t>Hawxwell</a:t>
            </a:r>
            <a:r>
              <a:rPr sz="1200" i="0" dirty="0"/>
              <a:t>, S. M., &amp; </a:t>
            </a:r>
            <a:r>
              <a:rPr sz="1200" i="0" dirty="0" err="1"/>
              <a:t>Brammer</a:t>
            </a:r>
            <a:r>
              <a:rPr sz="1200" i="0" dirty="0"/>
              <a:t>, L. (2006)</a:t>
            </a:r>
            <a:r>
              <a:rPr lang="en-US" sz="1200" i="1" dirty="0"/>
              <a:t>.</a:t>
            </a:r>
            <a:r>
              <a:rPr sz="1200" i="0" dirty="0"/>
              <a:t> </a:t>
            </a:r>
            <a:r>
              <a:rPr sz="1200" dirty="0" err="1"/>
              <a:t>CrystEngComm</a:t>
            </a:r>
            <a:r>
              <a:rPr sz="1200" dirty="0"/>
              <a:t>, 8(6), 473.</a:t>
            </a:r>
          </a:p>
        </p:txBody>
      </p:sp>
    </p:spTree>
    <p:extLst>
      <p:ext uri="{BB962C8B-B14F-4D97-AF65-F5344CB8AC3E}">
        <p14:creationId xmlns:p14="http://schemas.microsoft.com/office/powerpoint/2010/main" val="3853319669"/>
      </p:ext>
    </p:extLst>
  </p:cSld>
  <p:clrMapOvr>
    <a:masterClrMapping/>
  </p:clrMapOvr>
  <mc:AlternateContent xmlns:mc="http://schemas.openxmlformats.org/markup-compatibility/2006" xmlns:p14="http://schemas.microsoft.com/office/powerpoint/2010/main">
    <mc:Choice Requires="p14">
      <p:transition spd="slow" p14:dur="2000" advTm="37642"/>
    </mc:Choice>
    <mc:Fallback xmlns="">
      <p:transition spd="slow" advTm="37642"/>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3"/>
          <a:stretch>
            <a:fillRect/>
          </a:stretch>
        </p:blipFill>
        <p:spPr>
          <a:xfrm>
            <a:off x="278481" y="1073501"/>
            <a:ext cx="5695950" cy="4086225"/>
          </a:xfrm>
          <a:prstGeom prst="rect">
            <a:avLst/>
          </a:prstGeom>
        </p:spPr>
      </p:pic>
      <p:sp>
        <p:nvSpPr>
          <p:cNvPr id="212" name="Заголовок 1"/>
          <p:cNvSpPr txBox="1">
            <a:spLocks noGrp="1"/>
          </p:cNvSpPr>
          <p:nvPr>
            <p:ph type="title"/>
          </p:nvPr>
        </p:nvSpPr>
        <p:spPr>
          <a:xfrm>
            <a:off x="179512" y="404664"/>
            <a:ext cx="5089174" cy="576064"/>
          </a:xfrm>
          <a:prstGeom prst="rect">
            <a:avLst/>
          </a:prstGeom>
        </p:spPr>
        <p:txBody>
          <a:bodyPr>
            <a:noAutofit/>
          </a:bodyPr>
          <a:lstStyle/>
          <a:p>
            <a:pPr>
              <a:defRPr sz="1400">
                <a:latin typeface="+mj-lt"/>
                <a:ea typeface="+mj-ea"/>
                <a:cs typeface="+mj-cs"/>
                <a:sym typeface="Calibri"/>
              </a:defRPr>
            </a:pPr>
            <a:r>
              <a:rPr lang="en-US" sz="3200" dirty="0"/>
              <a:t>Cu(NO</a:t>
            </a:r>
            <a:r>
              <a:rPr lang="en-US" sz="3200" baseline="-5999" dirty="0"/>
              <a:t>3</a:t>
            </a:r>
            <a:r>
              <a:rPr lang="en-US" sz="3200" dirty="0"/>
              <a:t>)</a:t>
            </a:r>
            <a:r>
              <a:rPr lang="en-US" sz="3200" baseline="-5999" dirty="0"/>
              <a:t>2</a:t>
            </a:r>
            <a:r>
              <a:rPr lang="en-US" sz="3200" dirty="0"/>
              <a:t>–H</a:t>
            </a:r>
            <a:r>
              <a:rPr lang="en-US" sz="3200" baseline="-5999" dirty="0"/>
              <a:t>2</a:t>
            </a:r>
            <a:r>
              <a:rPr lang="en-US" sz="3200" dirty="0"/>
              <a:t>BDC–DMF–H</a:t>
            </a:r>
            <a:r>
              <a:rPr lang="en-US" sz="3200" baseline="-5999" dirty="0"/>
              <a:t>2</a:t>
            </a:r>
            <a:r>
              <a:rPr lang="en-US" sz="3200" dirty="0"/>
              <a:t>O</a:t>
            </a:r>
          </a:p>
        </p:txBody>
      </p:sp>
      <p:sp>
        <p:nvSpPr>
          <p:cNvPr id="213" name="Номер слайда 3"/>
          <p:cNvSpPr txBox="1">
            <a:spLocks noGrp="1"/>
          </p:cNvSpPr>
          <p:nvPr>
            <p:ph type="sldNum" sz="quarter" idx="4294967295"/>
          </p:nvPr>
        </p:nvSpPr>
        <p:spPr>
          <a:xfrm>
            <a:off x="8474299" y="6211888"/>
            <a:ext cx="669701" cy="41592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defRPr sz="2500"/>
            </a:lvl1pPr>
          </a:lstStyle>
          <a:p>
            <a:fld id="{86CB4B4D-7CA3-9044-876B-883B54F8677D}" type="slidenum">
              <a:rPr sz="1800"/>
              <a:t>8</a:t>
            </a:fld>
            <a:endParaRPr sz="1800" dirty="0"/>
          </a:p>
        </p:txBody>
      </p:sp>
      <p:grpSp>
        <p:nvGrpSpPr>
          <p:cNvPr id="216" name="Сгруппировать"/>
          <p:cNvGrpSpPr/>
          <p:nvPr/>
        </p:nvGrpSpPr>
        <p:grpSpPr>
          <a:xfrm>
            <a:off x="5974431" y="2730322"/>
            <a:ext cx="2911991" cy="2054930"/>
            <a:chOff x="-49323" y="0"/>
            <a:chExt cx="2133600" cy="1403324"/>
          </a:xfrm>
        </p:grpSpPr>
        <p:pic>
          <p:nvPicPr>
            <p:cNvPr id="214" name="unknown.jpeg" descr="unknown.jpeg"/>
            <p:cNvPicPr>
              <a:picLocks noChangeAspect="1"/>
            </p:cNvPicPr>
            <p:nvPr/>
          </p:nvPicPr>
          <p:blipFill>
            <a:blip r:embed="rId4">
              <a:extLst/>
            </a:blip>
            <a:stretch>
              <a:fillRect/>
            </a:stretch>
          </p:blipFill>
          <p:spPr>
            <a:xfrm>
              <a:off x="260311" y="0"/>
              <a:ext cx="1612978" cy="1207045"/>
            </a:xfrm>
            <a:prstGeom prst="rect">
              <a:avLst/>
            </a:prstGeom>
            <a:ln w="12700" cap="flat">
              <a:noFill/>
              <a:miter lim="400000"/>
            </a:ln>
            <a:effectLst/>
          </p:spPr>
        </p:pic>
        <p:sp>
          <p:nvSpPr>
            <p:cNvPr id="215" name="Caption"/>
            <p:cNvSpPr/>
            <p:nvPr/>
          </p:nvSpPr>
          <p:spPr>
            <a:xfrm>
              <a:off x="-49323" y="1213964"/>
              <a:ext cx="2133600" cy="189360"/>
            </a:xfrm>
            <a:prstGeom prst="roundRect">
              <a:avLst>
                <a:gd name="adj" fmla="val 0"/>
              </a:avLst>
            </a:prstGeom>
            <a:solidFill>
              <a:srgbClr val="000000">
                <a:alpha val="0"/>
              </a:srgbClr>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noAutofit/>
            </a:bodyPr>
            <a:lstStyle/>
            <a:p>
              <a:pPr algn="ctr" defTabSz="457200">
                <a:lnSpc>
                  <a:spcPct val="150000"/>
                </a:lnSpc>
                <a:defRPr sz="1400" i="1">
                  <a:latin typeface="+mj-lt"/>
                  <a:ea typeface="+mj-ea"/>
                  <a:cs typeface="+mj-cs"/>
                  <a:sym typeface="Calibri"/>
                </a:defRPr>
              </a:pPr>
              <a:r>
                <a:rPr dirty="0"/>
                <a:t>(</a:t>
              </a:r>
              <a:r>
                <a:rPr dirty="0" err="1"/>
                <a:t>CuOH</a:t>
              </a:r>
              <a:r>
                <a:rPr dirty="0"/>
                <a:t>)</a:t>
              </a:r>
              <a:r>
                <a:rPr baseline="-5999" dirty="0"/>
                <a:t>2</a:t>
              </a:r>
              <a:r>
                <a:rPr dirty="0"/>
                <a:t>(</a:t>
              </a:r>
              <a:r>
                <a:rPr lang="en-US" dirty="0"/>
                <a:t>BDC</a:t>
              </a:r>
              <a:r>
                <a:rPr dirty="0"/>
                <a:t>)</a:t>
              </a:r>
            </a:p>
          </p:txBody>
        </p:sp>
      </p:grpSp>
      <p:sp>
        <p:nvSpPr>
          <p:cNvPr id="223" name="Овал"/>
          <p:cNvSpPr/>
          <p:nvPr/>
        </p:nvSpPr>
        <p:spPr>
          <a:xfrm>
            <a:off x="7495847" y="2616392"/>
            <a:ext cx="400580" cy="375773"/>
          </a:xfrm>
          <a:prstGeom prst="ellipse">
            <a:avLst/>
          </a:prstGeom>
          <a:solidFill>
            <a:srgbClr val="FFFFFF"/>
          </a:solidFill>
          <a:ln w="12700">
            <a:miter lim="400000"/>
          </a:ln>
        </p:spPr>
        <p:txBody>
          <a:bodyPr lIns="45718" tIns="45718" rIns="45718" bIns="45718" anchor="ctr"/>
          <a:lstStyle/>
          <a:p>
            <a:endParaRPr/>
          </a:p>
        </p:txBody>
      </p:sp>
      <p:sp>
        <p:nvSpPr>
          <p:cNvPr id="224" name="Овал"/>
          <p:cNvSpPr/>
          <p:nvPr/>
        </p:nvSpPr>
        <p:spPr>
          <a:xfrm>
            <a:off x="7954139" y="1238381"/>
            <a:ext cx="400580" cy="375772"/>
          </a:xfrm>
          <a:prstGeom prst="ellipse">
            <a:avLst/>
          </a:prstGeom>
          <a:solidFill>
            <a:srgbClr val="FFFFFF"/>
          </a:solidFill>
          <a:ln w="12700">
            <a:miter lim="400000"/>
          </a:ln>
        </p:spPr>
        <p:txBody>
          <a:bodyPr lIns="45718" tIns="45718" rIns="45718" bIns="45718" anchor="ctr"/>
          <a:lstStyle/>
          <a:p>
            <a:endParaRPr/>
          </a:p>
        </p:txBody>
      </p:sp>
      <p:sp>
        <p:nvSpPr>
          <p:cNvPr id="225" name="Cu(NO3)2–H2TPA–DMF–H2O"/>
          <p:cNvSpPr/>
          <p:nvPr/>
        </p:nvSpPr>
        <p:spPr>
          <a:xfrm>
            <a:off x="463385" y="1131478"/>
            <a:ext cx="5013301" cy="276488"/>
          </a:xfrm>
          <a:prstGeom prst="roundRect">
            <a:avLst>
              <a:gd name="adj" fmla="val 0"/>
            </a:avLst>
          </a:prstGeom>
          <a:solidFill>
            <a:srgbClr val="000000">
              <a:alpha val="0"/>
            </a:srgbClr>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Autofit/>
          </a:bodyPr>
          <a:lstStyle/>
          <a:p>
            <a:pPr>
              <a:defRPr sz="1400">
                <a:latin typeface="+mj-lt"/>
                <a:ea typeface="+mj-ea"/>
                <a:cs typeface="+mj-cs"/>
                <a:sym typeface="Calibri"/>
              </a:defRPr>
            </a:pPr>
            <a:endParaRPr dirty="0"/>
          </a:p>
        </p:txBody>
      </p:sp>
      <p:sp>
        <p:nvSpPr>
          <p:cNvPr id="228" name="1 — фаза неизвестного состава 2 — (CuOH)2TPA 3 — фаза неизвестного состава 5 — [Cu(TPA)(DMF)]n  6 — [Cu(TPA)(NHMe2)2]n 7 — Cu"/>
          <p:cNvSpPr txBox="1"/>
          <p:nvPr/>
        </p:nvSpPr>
        <p:spPr>
          <a:xfrm>
            <a:off x="336894" y="5252499"/>
            <a:ext cx="1903722" cy="138499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p>
            <a:pPr>
              <a:defRPr sz="1400">
                <a:latin typeface="+mj-lt"/>
                <a:ea typeface="+mj-ea"/>
                <a:cs typeface="+mj-cs"/>
                <a:sym typeface="Calibri"/>
              </a:defRPr>
            </a:pPr>
            <a:r>
              <a:rPr dirty="0"/>
              <a:t>1 — </a:t>
            </a:r>
            <a:r>
              <a:rPr lang="en-US" dirty="0"/>
              <a:t>(Cu</a:t>
            </a:r>
            <a:r>
              <a:rPr lang="en-US" baseline="-25000" dirty="0"/>
              <a:t>2</a:t>
            </a:r>
            <a:r>
              <a:rPr lang="en-US" dirty="0"/>
              <a:t>(OH)</a:t>
            </a:r>
            <a:r>
              <a:rPr lang="en-US" baseline="-25000" dirty="0"/>
              <a:t>3</a:t>
            </a:r>
            <a:r>
              <a:rPr lang="en-US" dirty="0"/>
              <a:t>)</a:t>
            </a:r>
            <a:r>
              <a:rPr lang="en-US" baseline="-25000" dirty="0"/>
              <a:t>2</a:t>
            </a:r>
            <a:r>
              <a:rPr lang="en-US" dirty="0"/>
              <a:t>(BDC)</a:t>
            </a:r>
          </a:p>
          <a:p>
            <a:pPr>
              <a:defRPr sz="1400">
                <a:latin typeface="+mj-lt"/>
                <a:ea typeface="+mj-ea"/>
                <a:cs typeface="+mj-cs"/>
                <a:sym typeface="Calibri"/>
              </a:defRPr>
            </a:pPr>
            <a:r>
              <a:rPr dirty="0"/>
              <a:t>2 — (</a:t>
            </a:r>
            <a:r>
              <a:rPr dirty="0" err="1"/>
              <a:t>CuOH</a:t>
            </a:r>
            <a:r>
              <a:rPr dirty="0"/>
              <a:t>)</a:t>
            </a:r>
            <a:r>
              <a:rPr baseline="-5999" dirty="0"/>
              <a:t>2</a:t>
            </a:r>
            <a:r>
              <a:rPr lang="en-US" dirty="0"/>
              <a:t>(BDC)</a:t>
            </a:r>
            <a:r>
              <a:rPr dirty="0"/>
              <a:t/>
            </a:r>
            <a:br>
              <a:rPr dirty="0"/>
            </a:br>
            <a:r>
              <a:rPr dirty="0"/>
              <a:t>3 — </a:t>
            </a:r>
            <a:r>
              <a:rPr lang="en-US" dirty="0"/>
              <a:t>Cu(BDC)·3H</a:t>
            </a:r>
            <a:r>
              <a:rPr lang="en-US" baseline="-25000" dirty="0"/>
              <a:t>2</a:t>
            </a:r>
            <a:r>
              <a:rPr lang="en-US" dirty="0"/>
              <a:t>O</a:t>
            </a:r>
          </a:p>
          <a:p>
            <a:pPr>
              <a:defRPr sz="1400">
                <a:latin typeface="+mj-lt"/>
                <a:ea typeface="+mj-ea"/>
                <a:cs typeface="+mj-cs"/>
                <a:sym typeface="Calibri"/>
              </a:defRPr>
            </a:pPr>
            <a:r>
              <a:rPr lang="en-US" dirty="0"/>
              <a:t>4</a:t>
            </a:r>
            <a:r>
              <a:rPr dirty="0"/>
              <a:t> — [Cu(</a:t>
            </a:r>
            <a:r>
              <a:rPr lang="en-US" sz="1400" dirty="0">
                <a:sym typeface="Calibri"/>
              </a:rPr>
              <a:t>BDC</a:t>
            </a:r>
            <a:r>
              <a:rPr dirty="0"/>
              <a:t>)(DMF)]</a:t>
            </a:r>
            <a:r>
              <a:rPr baseline="-5999" dirty="0"/>
              <a:t>n </a:t>
            </a:r>
            <a:r>
              <a:rPr dirty="0"/>
              <a:t/>
            </a:r>
            <a:br>
              <a:rPr dirty="0"/>
            </a:br>
            <a:r>
              <a:rPr lang="en-US" dirty="0"/>
              <a:t>5</a:t>
            </a:r>
            <a:r>
              <a:rPr dirty="0"/>
              <a:t> — [Cu(</a:t>
            </a:r>
            <a:r>
              <a:rPr lang="en-US" sz="1400" dirty="0">
                <a:sym typeface="Calibri"/>
              </a:rPr>
              <a:t>BDC</a:t>
            </a:r>
            <a:r>
              <a:rPr dirty="0"/>
              <a:t>)(NHMe</a:t>
            </a:r>
            <a:r>
              <a:rPr baseline="-5999" dirty="0"/>
              <a:t>2</a:t>
            </a:r>
            <a:r>
              <a:rPr dirty="0"/>
              <a:t>)</a:t>
            </a:r>
            <a:r>
              <a:rPr baseline="-5999" dirty="0"/>
              <a:t>2</a:t>
            </a:r>
            <a:r>
              <a:rPr dirty="0"/>
              <a:t>]</a:t>
            </a:r>
            <a:r>
              <a:rPr baseline="-5999" dirty="0"/>
              <a:t>n</a:t>
            </a:r>
            <a:r>
              <a:rPr dirty="0"/>
              <a:t/>
            </a:r>
            <a:br>
              <a:rPr dirty="0"/>
            </a:br>
            <a:r>
              <a:rPr lang="en-US" dirty="0"/>
              <a:t>6</a:t>
            </a:r>
            <a:r>
              <a:rPr dirty="0"/>
              <a:t> — Cu</a:t>
            </a:r>
          </a:p>
        </p:txBody>
      </p:sp>
      <p:sp>
        <p:nvSpPr>
          <p:cNvPr id="3" name="TextBox 2"/>
          <p:cNvSpPr txBox="1"/>
          <p:nvPr/>
        </p:nvSpPr>
        <p:spPr>
          <a:xfrm>
            <a:off x="3535395" y="1069104"/>
            <a:ext cx="289630" cy="338554"/>
          </a:xfrm>
          <a:prstGeom prst="rect">
            <a:avLst/>
          </a:prstGeom>
          <a:solidFill>
            <a:schemeClr val="bg1"/>
          </a:solidFill>
        </p:spPr>
        <p:txBody>
          <a:bodyPr wrap="square" rtlCol="0">
            <a:spAutoFit/>
          </a:bodyPr>
          <a:lstStyle/>
          <a:p>
            <a:r>
              <a:rPr lang="en-US" sz="1600" dirty="0"/>
              <a:t>4</a:t>
            </a:r>
            <a:endParaRPr lang="ru-RU" sz="1600" dirty="0"/>
          </a:p>
        </p:txBody>
      </p:sp>
      <p:sp>
        <p:nvSpPr>
          <p:cNvPr id="21" name="TextBox 20"/>
          <p:cNvSpPr txBox="1"/>
          <p:nvPr/>
        </p:nvSpPr>
        <p:spPr>
          <a:xfrm>
            <a:off x="4255177" y="1069104"/>
            <a:ext cx="289630" cy="338554"/>
          </a:xfrm>
          <a:prstGeom prst="rect">
            <a:avLst/>
          </a:prstGeom>
          <a:solidFill>
            <a:schemeClr val="bg1"/>
          </a:solidFill>
        </p:spPr>
        <p:txBody>
          <a:bodyPr wrap="square" rtlCol="0">
            <a:spAutoFit/>
          </a:bodyPr>
          <a:lstStyle/>
          <a:p>
            <a:r>
              <a:rPr lang="en-US" sz="1600" dirty="0"/>
              <a:t>5</a:t>
            </a:r>
            <a:endParaRPr lang="ru-RU" sz="1600" dirty="0"/>
          </a:p>
        </p:txBody>
      </p:sp>
      <p:sp>
        <p:nvSpPr>
          <p:cNvPr id="22" name="TextBox 21"/>
          <p:cNvSpPr txBox="1"/>
          <p:nvPr/>
        </p:nvSpPr>
        <p:spPr>
          <a:xfrm>
            <a:off x="4969989" y="1054698"/>
            <a:ext cx="289630" cy="338554"/>
          </a:xfrm>
          <a:prstGeom prst="rect">
            <a:avLst/>
          </a:prstGeom>
          <a:solidFill>
            <a:schemeClr val="bg1"/>
          </a:solidFill>
        </p:spPr>
        <p:txBody>
          <a:bodyPr wrap="square" rtlCol="0">
            <a:spAutoFit/>
          </a:bodyPr>
          <a:lstStyle/>
          <a:p>
            <a:r>
              <a:rPr lang="en-US" sz="1600" dirty="0"/>
              <a:t>6</a:t>
            </a:r>
            <a:endParaRPr lang="ru-RU" sz="1600" dirty="0"/>
          </a:p>
        </p:txBody>
      </p:sp>
    </p:spTree>
    <p:extLst>
      <p:ext uri="{BB962C8B-B14F-4D97-AF65-F5344CB8AC3E}">
        <p14:creationId xmlns:p14="http://schemas.microsoft.com/office/powerpoint/2010/main" val="760677442"/>
      </p:ext>
    </p:extLst>
  </p:cSld>
  <p:clrMapOvr>
    <a:masterClrMapping/>
  </p:clrMapOvr>
  <mc:AlternateContent xmlns:mc="http://schemas.openxmlformats.org/markup-compatibility/2006" xmlns:p14="http://schemas.microsoft.com/office/powerpoint/2010/main">
    <mc:Choice Requires="p14">
      <p:transition spd="slow" p14:dur="2000" advTm="37642"/>
    </mc:Choice>
    <mc:Fallback xmlns="">
      <p:transition spd="slow" advTm="37642"/>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3"/>
          <a:stretch>
            <a:fillRect/>
          </a:stretch>
        </p:blipFill>
        <p:spPr>
          <a:xfrm>
            <a:off x="276901" y="1159226"/>
            <a:ext cx="5429250" cy="3914775"/>
          </a:xfrm>
          <a:prstGeom prst="rect">
            <a:avLst/>
          </a:prstGeom>
        </p:spPr>
      </p:pic>
      <p:sp>
        <p:nvSpPr>
          <p:cNvPr id="212" name="Заголовок 1"/>
          <p:cNvSpPr txBox="1">
            <a:spLocks noGrp="1"/>
          </p:cNvSpPr>
          <p:nvPr>
            <p:ph type="title"/>
          </p:nvPr>
        </p:nvSpPr>
        <p:spPr>
          <a:xfrm>
            <a:off x="179512" y="404664"/>
            <a:ext cx="5089174" cy="576064"/>
          </a:xfrm>
          <a:prstGeom prst="rect">
            <a:avLst/>
          </a:prstGeom>
        </p:spPr>
        <p:txBody>
          <a:bodyPr>
            <a:noAutofit/>
          </a:bodyPr>
          <a:lstStyle/>
          <a:p>
            <a:pPr>
              <a:defRPr sz="1400">
                <a:latin typeface="+mj-lt"/>
                <a:ea typeface="+mj-ea"/>
                <a:cs typeface="+mj-cs"/>
                <a:sym typeface="Calibri"/>
              </a:defRPr>
            </a:pPr>
            <a:r>
              <a:rPr lang="en-US" sz="3200" dirty="0"/>
              <a:t>Cu(NO</a:t>
            </a:r>
            <a:r>
              <a:rPr lang="en-US" sz="3200" baseline="-5999" dirty="0"/>
              <a:t>3</a:t>
            </a:r>
            <a:r>
              <a:rPr lang="en-US" sz="3200" dirty="0"/>
              <a:t>)</a:t>
            </a:r>
            <a:r>
              <a:rPr lang="en-US" sz="3200" baseline="-5999" dirty="0"/>
              <a:t>2</a:t>
            </a:r>
            <a:r>
              <a:rPr lang="en-US" sz="3200" dirty="0"/>
              <a:t>–H</a:t>
            </a:r>
            <a:r>
              <a:rPr lang="en-US" sz="3200" baseline="-5999" dirty="0"/>
              <a:t>2</a:t>
            </a:r>
            <a:r>
              <a:rPr lang="en-US" sz="3200" dirty="0"/>
              <a:t>BDC–DMF–H</a:t>
            </a:r>
            <a:r>
              <a:rPr lang="en-US" sz="3200" baseline="-5999" dirty="0"/>
              <a:t>2</a:t>
            </a:r>
            <a:r>
              <a:rPr lang="en-US" sz="3200" dirty="0"/>
              <a:t>O</a:t>
            </a:r>
          </a:p>
        </p:txBody>
      </p:sp>
      <p:sp>
        <p:nvSpPr>
          <p:cNvPr id="213" name="Номер слайда 3"/>
          <p:cNvSpPr txBox="1">
            <a:spLocks noGrp="1"/>
          </p:cNvSpPr>
          <p:nvPr>
            <p:ph type="sldNum" sz="quarter" idx="4294967295"/>
          </p:nvPr>
        </p:nvSpPr>
        <p:spPr>
          <a:xfrm>
            <a:off x="8474299" y="6211888"/>
            <a:ext cx="669701" cy="41592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defRPr sz="2500"/>
            </a:lvl1pPr>
          </a:lstStyle>
          <a:p>
            <a:fld id="{86CB4B4D-7CA3-9044-876B-883B54F8677D}" type="slidenum">
              <a:rPr sz="1800"/>
              <a:t>9</a:t>
            </a:fld>
            <a:endParaRPr sz="1800" dirty="0"/>
          </a:p>
        </p:txBody>
      </p:sp>
      <p:sp>
        <p:nvSpPr>
          <p:cNvPr id="223" name="Овал"/>
          <p:cNvSpPr/>
          <p:nvPr/>
        </p:nvSpPr>
        <p:spPr>
          <a:xfrm>
            <a:off x="7495847" y="2616392"/>
            <a:ext cx="400580" cy="375773"/>
          </a:xfrm>
          <a:prstGeom prst="ellipse">
            <a:avLst/>
          </a:prstGeom>
          <a:solidFill>
            <a:srgbClr val="FFFFFF"/>
          </a:solidFill>
          <a:ln w="12700">
            <a:miter lim="400000"/>
          </a:ln>
        </p:spPr>
        <p:txBody>
          <a:bodyPr lIns="45718" tIns="45718" rIns="45718" bIns="45718" anchor="ctr"/>
          <a:lstStyle/>
          <a:p>
            <a:endParaRPr/>
          </a:p>
        </p:txBody>
      </p:sp>
      <p:sp>
        <p:nvSpPr>
          <p:cNvPr id="224" name="Овал"/>
          <p:cNvSpPr/>
          <p:nvPr/>
        </p:nvSpPr>
        <p:spPr>
          <a:xfrm>
            <a:off x="7954139" y="1238381"/>
            <a:ext cx="400580" cy="375772"/>
          </a:xfrm>
          <a:prstGeom prst="ellipse">
            <a:avLst/>
          </a:prstGeom>
          <a:solidFill>
            <a:srgbClr val="FFFFFF"/>
          </a:solidFill>
          <a:ln w="12700">
            <a:miter lim="400000"/>
          </a:ln>
        </p:spPr>
        <p:txBody>
          <a:bodyPr lIns="45718" tIns="45718" rIns="45718" bIns="45718" anchor="ctr"/>
          <a:lstStyle/>
          <a:p>
            <a:endParaRPr/>
          </a:p>
        </p:txBody>
      </p:sp>
      <p:sp>
        <p:nvSpPr>
          <p:cNvPr id="225" name="Cu(NO3)2–H2TPA–DMF–H2O"/>
          <p:cNvSpPr/>
          <p:nvPr/>
        </p:nvSpPr>
        <p:spPr>
          <a:xfrm>
            <a:off x="463385" y="1131478"/>
            <a:ext cx="5013301" cy="276488"/>
          </a:xfrm>
          <a:prstGeom prst="roundRect">
            <a:avLst>
              <a:gd name="adj" fmla="val 0"/>
            </a:avLst>
          </a:prstGeom>
          <a:solidFill>
            <a:srgbClr val="000000">
              <a:alpha val="0"/>
            </a:srgbClr>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Autofit/>
          </a:bodyPr>
          <a:lstStyle/>
          <a:p>
            <a:pPr>
              <a:defRPr sz="1400">
                <a:latin typeface="+mj-lt"/>
                <a:ea typeface="+mj-ea"/>
                <a:cs typeface="+mj-cs"/>
                <a:sym typeface="Calibri"/>
              </a:defRPr>
            </a:pPr>
            <a:endParaRPr dirty="0"/>
          </a:p>
        </p:txBody>
      </p:sp>
      <p:sp>
        <p:nvSpPr>
          <p:cNvPr id="228" name="1 — фаза неизвестного состава 2 — (CuOH)2TPA 3 — фаза неизвестного состава 5 — [Cu(TPA)(DMF)]n  6 — [Cu(TPA)(NHMe2)2]n 7 — Cu"/>
          <p:cNvSpPr txBox="1"/>
          <p:nvPr/>
        </p:nvSpPr>
        <p:spPr>
          <a:xfrm>
            <a:off x="336894" y="5252499"/>
            <a:ext cx="1903722" cy="138499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p>
            <a:pPr>
              <a:defRPr sz="1400">
                <a:latin typeface="+mj-lt"/>
                <a:ea typeface="+mj-ea"/>
                <a:cs typeface="+mj-cs"/>
                <a:sym typeface="Calibri"/>
              </a:defRPr>
            </a:pPr>
            <a:r>
              <a:rPr dirty="0"/>
              <a:t>1 — </a:t>
            </a:r>
            <a:r>
              <a:rPr lang="en-US" dirty="0"/>
              <a:t>(Cu</a:t>
            </a:r>
            <a:r>
              <a:rPr lang="en-US" baseline="-25000" dirty="0"/>
              <a:t>2</a:t>
            </a:r>
            <a:r>
              <a:rPr lang="en-US" dirty="0"/>
              <a:t>(OH)</a:t>
            </a:r>
            <a:r>
              <a:rPr lang="en-US" baseline="-25000" dirty="0"/>
              <a:t>3</a:t>
            </a:r>
            <a:r>
              <a:rPr lang="en-US" dirty="0"/>
              <a:t>)</a:t>
            </a:r>
            <a:r>
              <a:rPr lang="en-US" baseline="-25000" dirty="0"/>
              <a:t>2</a:t>
            </a:r>
            <a:r>
              <a:rPr lang="en-US" dirty="0"/>
              <a:t>(BDC)</a:t>
            </a:r>
          </a:p>
          <a:p>
            <a:pPr>
              <a:defRPr sz="1400">
                <a:latin typeface="+mj-lt"/>
                <a:ea typeface="+mj-ea"/>
                <a:cs typeface="+mj-cs"/>
                <a:sym typeface="Calibri"/>
              </a:defRPr>
            </a:pPr>
            <a:r>
              <a:rPr dirty="0"/>
              <a:t>2 — (</a:t>
            </a:r>
            <a:r>
              <a:rPr dirty="0" err="1"/>
              <a:t>CuOH</a:t>
            </a:r>
            <a:r>
              <a:rPr dirty="0"/>
              <a:t>)</a:t>
            </a:r>
            <a:r>
              <a:rPr baseline="-5999" dirty="0"/>
              <a:t>2</a:t>
            </a:r>
            <a:r>
              <a:rPr lang="en-US" dirty="0"/>
              <a:t>(BDC)</a:t>
            </a:r>
            <a:r>
              <a:rPr dirty="0"/>
              <a:t/>
            </a:r>
            <a:br>
              <a:rPr dirty="0"/>
            </a:br>
            <a:r>
              <a:rPr dirty="0"/>
              <a:t>3 — </a:t>
            </a:r>
            <a:r>
              <a:rPr lang="en-US" dirty="0"/>
              <a:t>Cu(BDC)</a:t>
            </a:r>
            <a:r>
              <a:rPr lang="en-US" sz="1400" dirty="0">
                <a:sym typeface="Calibri"/>
              </a:rPr>
              <a:t> ·3H</a:t>
            </a:r>
            <a:r>
              <a:rPr lang="en-US" sz="1400" baseline="-25000" dirty="0">
                <a:sym typeface="Calibri"/>
              </a:rPr>
              <a:t>2</a:t>
            </a:r>
            <a:r>
              <a:rPr lang="en-US" sz="1400" dirty="0">
                <a:sym typeface="Calibri"/>
              </a:rPr>
              <a:t>O</a:t>
            </a:r>
          </a:p>
          <a:p>
            <a:pPr>
              <a:defRPr sz="1400">
                <a:latin typeface="+mj-lt"/>
                <a:ea typeface="+mj-ea"/>
                <a:cs typeface="+mj-cs"/>
                <a:sym typeface="Calibri"/>
              </a:defRPr>
            </a:pPr>
            <a:r>
              <a:rPr lang="en-US" dirty="0"/>
              <a:t>4</a:t>
            </a:r>
            <a:r>
              <a:rPr dirty="0"/>
              <a:t> — [Cu(</a:t>
            </a:r>
            <a:r>
              <a:rPr lang="en-US" sz="1400" dirty="0">
                <a:sym typeface="Calibri"/>
              </a:rPr>
              <a:t>BDC</a:t>
            </a:r>
            <a:r>
              <a:rPr dirty="0"/>
              <a:t>)(DMF)]</a:t>
            </a:r>
            <a:r>
              <a:rPr baseline="-5999" dirty="0"/>
              <a:t>n </a:t>
            </a:r>
            <a:r>
              <a:rPr dirty="0"/>
              <a:t/>
            </a:r>
            <a:br>
              <a:rPr dirty="0"/>
            </a:br>
            <a:r>
              <a:rPr lang="en-US" dirty="0"/>
              <a:t>5</a:t>
            </a:r>
            <a:r>
              <a:rPr dirty="0"/>
              <a:t> — [Cu(</a:t>
            </a:r>
            <a:r>
              <a:rPr lang="en-US" sz="1400" dirty="0">
                <a:sym typeface="Calibri"/>
              </a:rPr>
              <a:t>BDC</a:t>
            </a:r>
            <a:r>
              <a:rPr dirty="0"/>
              <a:t>)(NHMe</a:t>
            </a:r>
            <a:r>
              <a:rPr baseline="-5999" dirty="0"/>
              <a:t>2</a:t>
            </a:r>
            <a:r>
              <a:rPr dirty="0"/>
              <a:t>)</a:t>
            </a:r>
            <a:r>
              <a:rPr baseline="-5999" dirty="0"/>
              <a:t>2</a:t>
            </a:r>
            <a:r>
              <a:rPr dirty="0"/>
              <a:t>]</a:t>
            </a:r>
            <a:r>
              <a:rPr baseline="-5999" dirty="0"/>
              <a:t>n</a:t>
            </a:r>
            <a:r>
              <a:rPr dirty="0"/>
              <a:t/>
            </a:r>
            <a:br>
              <a:rPr dirty="0"/>
            </a:br>
            <a:r>
              <a:rPr lang="en-US" dirty="0"/>
              <a:t>6</a:t>
            </a:r>
            <a:r>
              <a:rPr dirty="0"/>
              <a:t> — Cu</a:t>
            </a:r>
          </a:p>
        </p:txBody>
      </p:sp>
      <p:sp>
        <p:nvSpPr>
          <p:cNvPr id="3" name="TextBox 2"/>
          <p:cNvSpPr txBox="1"/>
          <p:nvPr/>
        </p:nvSpPr>
        <p:spPr>
          <a:xfrm>
            <a:off x="3540130" y="1087710"/>
            <a:ext cx="289630" cy="338554"/>
          </a:xfrm>
          <a:prstGeom prst="rect">
            <a:avLst/>
          </a:prstGeom>
          <a:solidFill>
            <a:schemeClr val="bg1"/>
          </a:solidFill>
        </p:spPr>
        <p:txBody>
          <a:bodyPr wrap="square" rtlCol="0">
            <a:spAutoFit/>
          </a:bodyPr>
          <a:lstStyle/>
          <a:p>
            <a:r>
              <a:rPr lang="en-US" sz="1600" dirty="0"/>
              <a:t>4</a:t>
            </a:r>
            <a:endParaRPr lang="ru-RU" sz="1600" dirty="0"/>
          </a:p>
        </p:txBody>
      </p:sp>
      <p:sp>
        <p:nvSpPr>
          <p:cNvPr id="21" name="TextBox 20"/>
          <p:cNvSpPr txBox="1"/>
          <p:nvPr/>
        </p:nvSpPr>
        <p:spPr>
          <a:xfrm>
            <a:off x="4218778" y="1100445"/>
            <a:ext cx="289630" cy="338554"/>
          </a:xfrm>
          <a:prstGeom prst="rect">
            <a:avLst/>
          </a:prstGeom>
          <a:solidFill>
            <a:schemeClr val="bg1"/>
          </a:solidFill>
        </p:spPr>
        <p:txBody>
          <a:bodyPr wrap="square" rtlCol="0">
            <a:spAutoFit/>
          </a:bodyPr>
          <a:lstStyle/>
          <a:p>
            <a:r>
              <a:rPr lang="en-US" sz="1600" dirty="0"/>
              <a:t>5</a:t>
            </a:r>
            <a:endParaRPr lang="ru-RU" sz="1600" dirty="0"/>
          </a:p>
        </p:txBody>
      </p:sp>
      <p:sp>
        <p:nvSpPr>
          <p:cNvPr id="22" name="TextBox 21"/>
          <p:cNvSpPr txBox="1"/>
          <p:nvPr/>
        </p:nvSpPr>
        <p:spPr>
          <a:xfrm>
            <a:off x="4875436" y="1100445"/>
            <a:ext cx="289630" cy="338554"/>
          </a:xfrm>
          <a:prstGeom prst="rect">
            <a:avLst/>
          </a:prstGeom>
          <a:solidFill>
            <a:schemeClr val="bg1"/>
          </a:solidFill>
        </p:spPr>
        <p:txBody>
          <a:bodyPr wrap="square" rtlCol="0">
            <a:spAutoFit/>
          </a:bodyPr>
          <a:lstStyle/>
          <a:p>
            <a:r>
              <a:rPr lang="en-US" sz="1600" dirty="0"/>
              <a:t>6</a:t>
            </a:r>
            <a:endParaRPr lang="ru-RU" sz="1600" dirty="0"/>
          </a:p>
        </p:txBody>
      </p:sp>
      <p:grpSp>
        <p:nvGrpSpPr>
          <p:cNvPr id="16" name="Сгруппировать"/>
          <p:cNvGrpSpPr/>
          <p:nvPr/>
        </p:nvGrpSpPr>
        <p:grpSpPr>
          <a:xfrm>
            <a:off x="6082388" y="1438999"/>
            <a:ext cx="2868429" cy="2984093"/>
            <a:chOff x="0" y="0"/>
            <a:chExt cx="2561387" cy="2612956"/>
          </a:xfrm>
        </p:grpSpPr>
        <p:pic>
          <p:nvPicPr>
            <p:cNvPr id="17" name="Рисунок 3" descr="Рисунок 3"/>
            <p:cNvPicPr>
              <a:picLocks noChangeAspect="1"/>
            </p:cNvPicPr>
            <p:nvPr/>
          </p:nvPicPr>
          <p:blipFill>
            <a:blip r:embed="rId4">
              <a:extLst/>
            </a:blip>
            <a:stretch>
              <a:fillRect/>
            </a:stretch>
          </p:blipFill>
          <p:spPr>
            <a:xfrm>
              <a:off x="0" y="0"/>
              <a:ext cx="2561388" cy="2220398"/>
            </a:xfrm>
            <a:prstGeom prst="rect">
              <a:avLst/>
            </a:prstGeom>
            <a:ln w="12700" cap="flat">
              <a:noFill/>
              <a:miter lim="400000"/>
            </a:ln>
            <a:effectLst/>
          </p:spPr>
        </p:pic>
        <p:sp>
          <p:nvSpPr>
            <p:cNvPr id="18" name="Caption"/>
            <p:cNvSpPr/>
            <p:nvPr/>
          </p:nvSpPr>
          <p:spPr>
            <a:xfrm>
              <a:off x="0" y="2321997"/>
              <a:ext cx="2561388" cy="290960"/>
            </a:xfrm>
            <a:prstGeom prst="roundRect">
              <a:avLst>
                <a:gd name="adj" fmla="val 0"/>
              </a:avLst>
            </a:prstGeom>
            <a:solidFill>
              <a:srgbClr val="000000">
                <a:alpha val="0"/>
              </a:srgbClr>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Autofit/>
            </a:bodyPr>
            <a:lstStyle/>
            <a:p>
              <a:pPr algn="ctr">
                <a:defRPr sz="1400" i="1">
                  <a:latin typeface="+mj-lt"/>
                  <a:ea typeface="+mj-ea"/>
                  <a:cs typeface="+mj-cs"/>
                  <a:sym typeface="Calibri"/>
                </a:defRPr>
              </a:pPr>
              <a:r>
                <a:rPr dirty="0"/>
                <a:t>[Cu(</a:t>
              </a:r>
              <a:r>
                <a:rPr lang="en-US" dirty="0"/>
                <a:t>BDC</a:t>
              </a:r>
              <a:r>
                <a:rPr dirty="0"/>
                <a:t>)(DMF)]</a:t>
              </a:r>
              <a:r>
                <a:rPr baseline="-5999" dirty="0"/>
                <a:t>n</a:t>
              </a:r>
              <a:endParaRPr dirty="0"/>
            </a:p>
          </p:txBody>
        </p:sp>
      </p:grpSp>
    </p:spTree>
    <p:extLst>
      <p:ext uri="{BB962C8B-B14F-4D97-AF65-F5344CB8AC3E}">
        <p14:creationId xmlns:p14="http://schemas.microsoft.com/office/powerpoint/2010/main" val="1167893581"/>
      </p:ext>
    </p:extLst>
  </p:cSld>
  <p:clrMapOvr>
    <a:masterClrMapping/>
  </p:clrMapOvr>
  <mc:AlternateContent xmlns:mc="http://schemas.openxmlformats.org/markup-compatibility/2006" xmlns:p14="http://schemas.microsoft.com/office/powerpoint/2010/main">
    <mc:Choice Requires="p14">
      <p:transition spd="slow" p14:dur="2000" advTm="37642"/>
    </mc:Choice>
    <mc:Fallback xmlns="">
      <p:transition spd="slow" advTm="37642"/>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ption"/>
          <p:cNvSpPr/>
          <p:nvPr/>
        </p:nvSpPr>
        <p:spPr>
          <a:xfrm>
            <a:off x="418032" y="5134850"/>
            <a:ext cx="5750949" cy="1214437"/>
          </a:xfrm>
          <a:prstGeom prst="roundRect">
            <a:avLst>
              <a:gd name="adj" fmla="val 0"/>
            </a:avLst>
          </a:prstGeom>
          <a:solidFill>
            <a:srgbClr val="000000">
              <a:alpha val="0"/>
            </a:srgbClr>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noAutofit/>
          </a:bodyPr>
          <a:lstStyle>
            <a:lvl1pPr indent="457200" algn="ctr" defTabSz="457200">
              <a:lnSpc>
                <a:spcPct val="150000"/>
              </a:lnSpc>
              <a:defRPr sz="1400" i="1">
                <a:latin typeface="+mj-lt"/>
                <a:ea typeface="+mj-ea"/>
                <a:cs typeface="+mj-cs"/>
                <a:sym typeface="Calibri"/>
              </a:defRPr>
            </a:lvl1pPr>
          </a:lstStyle>
          <a:p>
            <a:r>
              <a:rPr lang="en-US" sz="1800" i="0" dirty="0"/>
              <a:t>Powder patterns for compound obtained at 100 °С, 36 h (red) and literature data for [Cu(BDC)(DMF)]</a:t>
            </a:r>
            <a:r>
              <a:rPr lang="en-US" sz="1800" i="0" baseline="-5999" dirty="0"/>
              <a:t>n</a:t>
            </a:r>
            <a:r>
              <a:rPr lang="en-US" sz="1800" i="0" dirty="0"/>
              <a:t> (blue)</a:t>
            </a:r>
            <a:endParaRPr sz="1800" i="0" dirty="0"/>
          </a:p>
        </p:txBody>
      </p:sp>
      <p:sp>
        <p:nvSpPr>
          <p:cNvPr id="8" name="Квадрат"/>
          <p:cNvSpPr/>
          <p:nvPr/>
        </p:nvSpPr>
        <p:spPr>
          <a:xfrm>
            <a:off x="3085989" y="1737400"/>
            <a:ext cx="1270001" cy="1270001"/>
          </a:xfrm>
          <a:prstGeom prst="rect">
            <a:avLst/>
          </a:prstGeom>
          <a:solidFill>
            <a:srgbClr val="FFFFFF"/>
          </a:solidFill>
          <a:ln w="12700">
            <a:miter lim="400000"/>
          </a:ln>
        </p:spPr>
        <p:txBody>
          <a:bodyPr lIns="45718" tIns="45718" rIns="45718" bIns="45718" anchor="ctr"/>
          <a:lstStyle/>
          <a:p>
            <a:endParaRPr/>
          </a:p>
        </p:txBody>
      </p:sp>
      <p:sp>
        <p:nvSpPr>
          <p:cNvPr id="9" name="Заголовок 1"/>
          <p:cNvSpPr txBox="1">
            <a:spLocks noGrp="1"/>
          </p:cNvSpPr>
          <p:nvPr>
            <p:ph type="title"/>
          </p:nvPr>
        </p:nvSpPr>
        <p:spPr>
          <a:xfrm>
            <a:off x="179512" y="404664"/>
            <a:ext cx="5089174" cy="576064"/>
          </a:xfrm>
          <a:prstGeom prst="rect">
            <a:avLst/>
          </a:prstGeom>
        </p:spPr>
        <p:txBody>
          <a:bodyPr>
            <a:noAutofit/>
          </a:bodyPr>
          <a:lstStyle/>
          <a:p>
            <a:pPr>
              <a:defRPr sz="1400">
                <a:latin typeface="+mj-lt"/>
                <a:ea typeface="+mj-ea"/>
                <a:cs typeface="+mj-cs"/>
                <a:sym typeface="Calibri"/>
              </a:defRPr>
            </a:pPr>
            <a:r>
              <a:rPr lang="en-US" sz="3200" dirty="0"/>
              <a:t>Cu(NO</a:t>
            </a:r>
            <a:r>
              <a:rPr lang="en-US" sz="3200" baseline="-5999" dirty="0"/>
              <a:t>3</a:t>
            </a:r>
            <a:r>
              <a:rPr lang="en-US" sz="3200" dirty="0"/>
              <a:t>)</a:t>
            </a:r>
            <a:r>
              <a:rPr lang="en-US" sz="3200" baseline="-5999" dirty="0"/>
              <a:t>2</a:t>
            </a:r>
            <a:r>
              <a:rPr lang="en-US" sz="3200" dirty="0"/>
              <a:t>–H</a:t>
            </a:r>
            <a:r>
              <a:rPr lang="en-US" sz="3200" baseline="-5999" dirty="0"/>
              <a:t>2</a:t>
            </a:r>
            <a:r>
              <a:rPr lang="en-US" sz="3200" dirty="0"/>
              <a:t>BDC–DMF–H</a:t>
            </a:r>
            <a:r>
              <a:rPr lang="en-US" sz="3200" baseline="-5999" dirty="0"/>
              <a:t>2</a:t>
            </a:r>
            <a:r>
              <a:rPr lang="en-US" sz="3200" dirty="0"/>
              <a:t>O</a:t>
            </a:r>
          </a:p>
        </p:txBody>
      </p:sp>
      <p:pic>
        <p:nvPicPr>
          <p:cNvPr id="10" name="Рисунок 9"/>
          <p:cNvPicPr>
            <a:picLocks noChangeAspect="1"/>
          </p:cNvPicPr>
          <p:nvPr/>
        </p:nvPicPr>
        <p:blipFill>
          <a:blip r:embed="rId2"/>
          <a:stretch>
            <a:fillRect/>
          </a:stretch>
        </p:blipFill>
        <p:spPr>
          <a:xfrm>
            <a:off x="560164" y="1296275"/>
            <a:ext cx="5705475" cy="3838575"/>
          </a:xfrm>
          <a:prstGeom prst="rect">
            <a:avLst/>
          </a:prstGeom>
        </p:spPr>
      </p:pic>
      <p:sp>
        <p:nvSpPr>
          <p:cNvPr id="6" name="Номер слайда 3"/>
          <p:cNvSpPr txBox="1">
            <a:spLocks/>
          </p:cNvSpPr>
          <p:nvPr/>
        </p:nvSpPr>
        <p:spPr>
          <a:xfrm>
            <a:off x="8474299" y="6211888"/>
            <a:ext cx="669701" cy="41592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vert="horz" lIns="91440" tIns="45720" rIns="91440" bIns="45720" rtlCol="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chemeClr val="tx1">
                    <a:tint val="75000"/>
                  </a:schemeClr>
                </a:solidFill>
                <a:effectLst/>
                <a:uFillTx/>
                <a:latin typeface="+mn-lt"/>
                <a:ea typeface="+mn-ea"/>
                <a:cs typeface="+mn-cs"/>
                <a:sym typeface="Helvetica"/>
              </a:defRPr>
            </a:lvl1pPr>
            <a:lvl2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2pPr>
            <a:lvl3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3pPr>
            <a:lvl4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4pPr>
            <a:lvl5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5pPr>
            <a:lvl6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6pPr>
            <a:lvl7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7pPr>
            <a:lvl8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8pPr>
            <a:lvl9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9pPr>
          </a:lstStyle>
          <a:p>
            <a:r>
              <a:rPr lang="en-US" sz="1800" dirty="0"/>
              <a:t>10</a:t>
            </a:r>
            <a:endParaRPr lang="ru-RU" sz="1800" dirty="0"/>
          </a:p>
        </p:txBody>
      </p:sp>
    </p:spTree>
    <p:extLst>
      <p:ext uri="{BB962C8B-B14F-4D97-AF65-F5344CB8AC3E}">
        <p14:creationId xmlns:p14="http://schemas.microsoft.com/office/powerpoint/2010/main" val="1289775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p:cNvPicPr>
            <a:picLocks noChangeAspect="1"/>
          </p:cNvPicPr>
          <p:nvPr/>
        </p:nvPicPr>
        <p:blipFill>
          <a:blip r:embed="rId3"/>
          <a:stretch>
            <a:fillRect/>
          </a:stretch>
        </p:blipFill>
        <p:spPr>
          <a:xfrm>
            <a:off x="179512" y="1134071"/>
            <a:ext cx="5438775" cy="4010025"/>
          </a:xfrm>
          <a:prstGeom prst="rect">
            <a:avLst/>
          </a:prstGeom>
        </p:spPr>
      </p:pic>
      <p:sp>
        <p:nvSpPr>
          <p:cNvPr id="212" name="Заголовок 1"/>
          <p:cNvSpPr txBox="1">
            <a:spLocks noGrp="1"/>
          </p:cNvSpPr>
          <p:nvPr>
            <p:ph type="title"/>
          </p:nvPr>
        </p:nvSpPr>
        <p:spPr>
          <a:xfrm>
            <a:off x="179512" y="404664"/>
            <a:ext cx="5089174" cy="576064"/>
          </a:xfrm>
          <a:prstGeom prst="rect">
            <a:avLst/>
          </a:prstGeom>
        </p:spPr>
        <p:txBody>
          <a:bodyPr>
            <a:noAutofit/>
          </a:bodyPr>
          <a:lstStyle/>
          <a:p>
            <a:pPr>
              <a:defRPr sz="1400">
                <a:latin typeface="+mj-lt"/>
                <a:ea typeface="+mj-ea"/>
                <a:cs typeface="+mj-cs"/>
                <a:sym typeface="Calibri"/>
              </a:defRPr>
            </a:pPr>
            <a:r>
              <a:rPr lang="en-US" sz="3200" dirty="0"/>
              <a:t>Cu(NO</a:t>
            </a:r>
            <a:r>
              <a:rPr lang="en-US" sz="3200" baseline="-5999" dirty="0"/>
              <a:t>3</a:t>
            </a:r>
            <a:r>
              <a:rPr lang="en-US" sz="3200" dirty="0"/>
              <a:t>)</a:t>
            </a:r>
            <a:r>
              <a:rPr lang="en-US" sz="3200" baseline="-5999" dirty="0"/>
              <a:t>2</a:t>
            </a:r>
            <a:r>
              <a:rPr lang="en-US" sz="3200" dirty="0"/>
              <a:t>–H</a:t>
            </a:r>
            <a:r>
              <a:rPr lang="en-US" sz="3200" baseline="-5999" dirty="0"/>
              <a:t>2</a:t>
            </a:r>
            <a:r>
              <a:rPr lang="en-US" sz="3200" dirty="0"/>
              <a:t>BDC–DMF–H</a:t>
            </a:r>
            <a:r>
              <a:rPr lang="en-US" sz="3200" baseline="-5999" dirty="0"/>
              <a:t>2</a:t>
            </a:r>
            <a:r>
              <a:rPr lang="en-US" sz="3200" dirty="0"/>
              <a:t>O</a:t>
            </a:r>
          </a:p>
        </p:txBody>
      </p:sp>
      <p:sp>
        <p:nvSpPr>
          <p:cNvPr id="213" name="Номер слайда 3"/>
          <p:cNvSpPr txBox="1">
            <a:spLocks noGrp="1"/>
          </p:cNvSpPr>
          <p:nvPr>
            <p:ph type="sldNum" sz="quarter" idx="4294967295"/>
          </p:nvPr>
        </p:nvSpPr>
        <p:spPr>
          <a:xfrm>
            <a:off x="8474299" y="6211888"/>
            <a:ext cx="669701" cy="41592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defRPr sz="2500"/>
            </a:lvl1pPr>
          </a:lstStyle>
          <a:p>
            <a:fld id="{86CB4B4D-7CA3-9044-876B-883B54F8677D}" type="slidenum">
              <a:rPr sz="1800"/>
              <a:t>11</a:t>
            </a:fld>
            <a:endParaRPr sz="1800" dirty="0"/>
          </a:p>
        </p:txBody>
      </p:sp>
      <p:grpSp>
        <p:nvGrpSpPr>
          <p:cNvPr id="222" name="Сгруппировать"/>
          <p:cNvGrpSpPr/>
          <p:nvPr/>
        </p:nvGrpSpPr>
        <p:grpSpPr>
          <a:xfrm>
            <a:off x="5827811" y="2062513"/>
            <a:ext cx="2968802" cy="2882974"/>
            <a:chOff x="0" y="0"/>
            <a:chExt cx="2561431" cy="2484530"/>
          </a:xfrm>
        </p:grpSpPr>
        <p:pic>
          <p:nvPicPr>
            <p:cNvPr id="220" name="Рисунок 4" descr="Рисунок 4"/>
            <p:cNvPicPr>
              <a:picLocks noChangeAspect="1"/>
            </p:cNvPicPr>
            <p:nvPr/>
          </p:nvPicPr>
          <p:blipFill>
            <a:blip r:embed="rId4">
              <a:extLst/>
            </a:blip>
            <a:srcRect l="24463" t="2889" r="24463" b="2889"/>
            <a:stretch>
              <a:fillRect/>
            </a:stretch>
          </p:blipFill>
          <p:spPr>
            <a:xfrm>
              <a:off x="0" y="0"/>
              <a:ext cx="2561251" cy="2091972"/>
            </a:xfrm>
            <a:prstGeom prst="rect">
              <a:avLst/>
            </a:prstGeom>
            <a:ln w="12700" cap="flat">
              <a:noFill/>
              <a:miter lim="400000"/>
            </a:ln>
            <a:effectLst/>
          </p:spPr>
        </p:pic>
        <p:sp>
          <p:nvSpPr>
            <p:cNvPr id="221" name="Caption"/>
            <p:cNvSpPr/>
            <p:nvPr/>
          </p:nvSpPr>
          <p:spPr>
            <a:xfrm>
              <a:off x="0" y="2193571"/>
              <a:ext cx="2561432" cy="290960"/>
            </a:xfrm>
            <a:prstGeom prst="roundRect">
              <a:avLst>
                <a:gd name="adj" fmla="val 0"/>
              </a:avLst>
            </a:prstGeom>
            <a:solidFill>
              <a:srgbClr val="000000">
                <a:alpha val="0"/>
              </a:srgbClr>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Autofit/>
            </a:bodyPr>
            <a:lstStyle/>
            <a:p>
              <a:pPr algn="ctr">
                <a:defRPr sz="1400" i="1">
                  <a:latin typeface="+mj-lt"/>
                  <a:ea typeface="+mj-ea"/>
                  <a:cs typeface="+mj-cs"/>
                  <a:sym typeface="Calibri"/>
                </a:defRPr>
              </a:pPr>
              <a:r>
                <a:rPr lang="en-US" dirty="0"/>
                <a:t>[</a:t>
              </a:r>
              <a:r>
                <a:rPr dirty="0"/>
                <a:t>Cu(</a:t>
              </a:r>
              <a:r>
                <a:rPr lang="en-US" dirty="0"/>
                <a:t>BDC</a:t>
              </a:r>
              <a:r>
                <a:rPr dirty="0"/>
                <a:t>)(NHMe</a:t>
              </a:r>
              <a:r>
                <a:rPr baseline="-5999" dirty="0"/>
                <a:t>2</a:t>
              </a:r>
              <a:r>
                <a:rPr dirty="0"/>
                <a:t>)</a:t>
              </a:r>
              <a:r>
                <a:rPr baseline="-5999" dirty="0"/>
                <a:t>2</a:t>
              </a:r>
              <a:r>
                <a:rPr lang="en-US" dirty="0"/>
                <a:t>]</a:t>
              </a:r>
              <a:r>
                <a:rPr lang="en-US" baseline="-5999" dirty="0"/>
                <a:t>n</a:t>
              </a:r>
              <a:endParaRPr dirty="0"/>
            </a:p>
          </p:txBody>
        </p:sp>
      </p:grpSp>
      <p:sp>
        <p:nvSpPr>
          <p:cNvPr id="223" name="Овал"/>
          <p:cNvSpPr/>
          <p:nvPr/>
        </p:nvSpPr>
        <p:spPr>
          <a:xfrm>
            <a:off x="7495847" y="2616392"/>
            <a:ext cx="400580" cy="375773"/>
          </a:xfrm>
          <a:prstGeom prst="ellipse">
            <a:avLst/>
          </a:prstGeom>
          <a:solidFill>
            <a:srgbClr val="FFFFFF"/>
          </a:solidFill>
          <a:ln w="12700">
            <a:miter lim="400000"/>
          </a:ln>
        </p:spPr>
        <p:txBody>
          <a:bodyPr lIns="45718" tIns="45718" rIns="45718" bIns="45718" anchor="ctr"/>
          <a:lstStyle/>
          <a:p>
            <a:endParaRPr/>
          </a:p>
        </p:txBody>
      </p:sp>
      <p:sp>
        <p:nvSpPr>
          <p:cNvPr id="224" name="Овал"/>
          <p:cNvSpPr/>
          <p:nvPr/>
        </p:nvSpPr>
        <p:spPr>
          <a:xfrm>
            <a:off x="7954139" y="1238381"/>
            <a:ext cx="400580" cy="375772"/>
          </a:xfrm>
          <a:prstGeom prst="ellipse">
            <a:avLst/>
          </a:prstGeom>
          <a:solidFill>
            <a:srgbClr val="FFFFFF"/>
          </a:solidFill>
          <a:ln w="12700">
            <a:miter lim="400000"/>
          </a:ln>
        </p:spPr>
        <p:txBody>
          <a:bodyPr lIns="45718" tIns="45718" rIns="45718" bIns="45718" anchor="ctr"/>
          <a:lstStyle/>
          <a:p>
            <a:endParaRPr/>
          </a:p>
        </p:txBody>
      </p:sp>
      <p:sp>
        <p:nvSpPr>
          <p:cNvPr id="225" name="Cu(NO3)2–H2TPA–DMF–H2O"/>
          <p:cNvSpPr/>
          <p:nvPr/>
        </p:nvSpPr>
        <p:spPr>
          <a:xfrm>
            <a:off x="2953752" y="281265"/>
            <a:ext cx="5013301" cy="276488"/>
          </a:xfrm>
          <a:prstGeom prst="roundRect">
            <a:avLst>
              <a:gd name="adj" fmla="val 0"/>
            </a:avLst>
          </a:prstGeom>
          <a:solidFill>
            <a:srgbClr val="000000">
              <a:alpha val="0"/>
            </a:srgbClr>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Autofit/>
          </a:bodyPr>
          <a:lstStyle/>
          <a:p>
            <a:pPr>
              <a:defRPr sz="1400">
                <a:latin typeface="+mj-lt"/>
                <a:ea typeface="+mj-ea"/>
                <a:cs typeface="+mj-cs"/>
                <a:sym typeface="Calibri"/>
              </a:defRPr>
            </a:pPr>
            <a:endParaRPr dirty="0"/>
          </a:p>
        </p:txBody>
      </p:sp>
      <p:sp>
        <p:nvSpPr>
          <p:cNvPr id="228" name="1 — фаза неизвестного состава 2 — (CuOH)2TPA 3 — фаза неизвестного состава 5 — [Cu(TPA)(DMF)]n  6 — [Cu(TPA)(NHMe2)2]n 7 — Cu"/>
          <p:cNvSpPr txBox="1"/>
          <p:nvPr/>
        </p:nvSpPr>
        <p:spPr>
          <a:xfrm>
            <a:off x="336894" y="5252499"/>
            <a:ext cx="1903722" cy="138499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p>
            <a:pPr>
              <a:defRPr sz="1400">
                <a:latin typeface="+mj-lt"/>
                <a:ea typeface="+mj-ea"/>
                <a:cs typeface="+mj-cs"/>
                <a:sym typeface="Calibri"/>
              </a:defRPr>
            </a:pPr>
            <a:r>
              <a:rPr dirty="0"/>
              <a:t>1 — </a:t>
            </a:r>
            <a:r>
              <a:rPr lang="en-US" dirty="0"/>
              <a:t>(Cu</a:t>
            </a:r>
            <a:r>
              <a:rPr lang="en-US" baseline="-25000" dirty="0"/>
              <a:t>2</a:t>
            </a:r>
            <a:r>
              <a:rPr lang="en-US" dirty="0"/>
              <a:t>(OH)</a:t>
            </a:r>
            <a:r>
              <a:rPr lang="en-US" baseline="-25000" dirty="0"/>
              <a:t>3</a:t>
            </a:r>
            <a:r>
              <a:rPr lang="en-US" dirty="0"/>
              <a:t>)</a:t>
            </a:r>
            <a:r>
              <a:rPr lang="en-US" baseline="-25000" dirty="0"/>
              <a:t>2</a:t>
            </a:r>
            <a:r>
              <a:rPr lang="en-US" dirty="0"/>
              <a:t>(BDC)</a:t>
            </a:r>
          </a:p>
          <a:p>
            <a:pPr>
              <a:defRPr sz="1400">
                <a:latin typeface="+mj-lt"/>
                <a:ea typeface="+mj-ea"/>
                <a:cs typeface="+mj-cs"/>
                <a:sym typeface="Calibri"/>
              </a:defRPr>
            </a:pPr>
            <a:r>
              <a:rPr dirty="0"/>
              <a:t>2 — (</a:t>
            </a:r>
            <a:r>
              <a:rPr dirty="0" err="1"/>
              <a:t>CuOH</a:t>
            </a:r>
            <a:r>
              <a:rPr dirty="0"/>
              <a:t>)</a:t>
            </a:r>
            <a:r>
              <a:rPr baseline="-5999" dirty="0"/>
              <a:t>2</a:t>
            </a:r>
            <a:r>
              <a:rPr lang="en-US" dirty="0"/>
              <a:t>(BDC)</a:t>
            </a:r>
            <a:r>
              <a:rPr dirty="0"/>
              <a:t/>
            </a:r>
            <a:br>
              <a:rPr dirty="0"/>
            </a:br>
            <a:r>
              <a:rPr dirty="0"/>
              <a:t>3 — </a:t>
            </a:r>
            <a:r>
              <a:rPr lang="en-US" dirty="0"/>
              <a:t>Cu(BDC)</a:t>
            </a:r>
            <a:r>
              <a:rPr lang="en-US" sz="1400" dirty="0">
                <a:sym typeface="Calibri"/>
              </a:rPr>
              <a:t> ·3H</a:t>
            </a:r>
            <a:r>
              <a:rPr lang="en-US" sz="1400" baseline="-25000" dirty="0">
                <a:sym typeface="Calibri"/>
              </a:rPr>
              <a:t>2</a:t>
            </a:r>
            <a:r>
              <a:rPr lang="en-US" sz="1400" dirty="0">
                <a:sym typeface="Calibri"/>
              </a:rPr>
              <a:t>O</a:t>
            </a:r>
            <a:endParaRPr lang="en-US" dirty="0"/>
          </a:p>
          <a:p>
            <a:pPr>
              <a:defRPr sz="1400">
                <a:latin typeface="+mj-lt"/>
                <a:ea typeface="+mj-ea"/>
                <a:cs typeface="+mj-cs"/>
                <a:sym typeface="Calibri"/>
              </a:defRPr>
            </a:pPr>
            <a:r>
              <a:rPr lang="en-US" dirty="0"/>
              <a:t>4</a:t>
            </a:r>
            <a:r>
              <a:rPr dirty="0"/>
              <a:t> — [Cu(</a:t>
            </a:r>
            <a:r>
              <a:rPr lang="en-US" sz="1400" dirty="0">
                <a:sym typeface="Calibri"/>
              </a:rPr>
              <a:t>BDC</a:t>
            </a:r>
            <a:r>
              <a:rPr dirty="0"/>
              <a:t>)(DMF)]</a:t>
            </a:r>
            <a:r>
              <a:rPr baseline="-5999" dirty="0"/>
              <a:t>n </a:t>
            </a:r>
            <a:r>
              <a:rPr dirty="0"/>
              <a:t/>
            </a:r>
            <a:br>
              <a:rPr dirty="0"/>
            </a:br>
            <a:r>
              <a:rPr lang="en-US" dirty="0"/>
              <a:t>5</a:t>
            </a:r>
            <a:r>
              <a:rPr dirty="0"/>
              <a:t> — [Cu(</a:t>
            </a:r>
            <a:r>
              <a:rPr lang="en-US" sz="1400" dirty="0">
                <a:sym typeface="Calibri"/>
              </a:rPr>
              <a:t>BDC</a:t>
            </a:r>
            <a:r>
              <a:rPr dirty="0"/>
              <a:t>)(NHMe</a:t>
            </a:r>
            <a:r>
              <a:rPr baseline="-5999" dirty="0"/>
              <a:t>2</a:t>
            </a:r>
            <a:r>
              <a:rPr dirty="0"/>
              <a:t>)</a:t>
            </a:r>
            <a:r>
              <a:rPr baseline="-5999" dirty="0"/>
              <a:t>2</a:t>
            </a:r>
            <a:r>
              <a:rPr dirty="0"/>
              <a:t>]</a:t>
            </a:r>
            <a:r>
              <a:rPr baseline="-5999" dirty="0"/>
              <a:t>n</a:t>
            </a:r>
            <a:r>
              <a:rPr dirty="0"/>
              <a:t/>
            </a:r>
            <a:br>
              <a:rPr dirty="0"/>
            </a:br>
            <a:r>
              <a:rPr lang="en-US" dirty="0"/>
              <a:t>6</a:t>
            </a:r>
            <a:r>
              <a:rPr dirty="0"/>
              <a:t> — Cu</a:t>
            </a:r>
          </a:p>
        </p:txBody>
      </p:sp>
      <p:sp>
        <p:nvSpPr>
          <p:cNvPr id="3" name="TextBox 2"/>
          <p:cNvSpPr txBox="1"/>
          <p:nvPr/>
        </p:nvSpPr>
        <p:spPr>
          <a:xfrm>
            <a:off x="3420972" y="1036477"/>
            <a:ext cx="289630" cy="338554"/>
          </a:xfrm>
          <a:prstGeom prst="rect">
            <a:avLst/>
          </a:prstGeom>
          <a:solidFill>
            <a:schemeClr val="bg1"/>
          </a:solidFill>
        </p:spPr>
        <p:txBody>
          <a:bodyPr wrap="square" rtlCol="0">
            <a:spAutoFit/>
          </a:bodyPr>
          <a:lstStyle/>
          <a:p>
            <a:r>
              <a:rPr lang="en-US" sz="1600" dirty="0"/>
              <a:t>4</a:t>
            </a:r>
            <a:endParaRPr lang="ru-RU" sz="1600" dirty="0"/>
          </a:p>
        </p:txBody>
      </p:sp>
      <p:sp>
        <p:nvSpPr>
          <p:cNvPr id="21" name="TextBox 20"/>
          <p:cNvSpPr txBox="1"/>
          <p:nvPr/>
        </p:nvSpPr>
        <p:spPr>
          <a:xfrm>
            <a:off x="4095968" y="1049356"/>
            <a:ext cx="289630" cy="338554"/>
          </a:xfrm>
          <a:prstGeom prst="rect">
            <a:avLst/>
          </a:prstGeom>
          <a:solidFill>
            <a:schemeClr val="bg1"/>
          </a:solidFill>
        </p:spPr>
        <p:txBody>
          <a:bodyPr wrap="square" rtlCol="0">
            <a:spAutoFit/>
          </a:bodyPr>
          <a:lstStyle/>
          <a:p>
            <a:r>
              <a:rPr lang="en-US" sz="1600" dirty="0"/>
              <a:t>5</a:t>
            </a:r>
            <a:endParaRPr lang="ru-RU" sz="1600" dirty="0"/>
          </a:p>
        </p:txBody>
      </p:sp>
      <p:sp>
        <p:nvSpPr>
          <p:cNvPr id="22" name="TextBox 21"/>
          <p:cNvSpPr txBox="1"/>
          <p:nvPr/>
        </p:nvSpPr>
        <p:spPr>
          <a:xfrm>
            <a:off x="4791717" y="1065490"/>
            <a:ext cx="289630" cy="338554"/>
          </a:xfrm>
          <a:prstGeom prst="rect">
            <a:avLst/>
          </a:prstGeom>
          <a:solidFill>
            <a:schemeClr val="bg1"/>
          </a:solidFill>
        </p:spPr>
        <p:txBody>
          <a:bodyPr wrap="square" rtlCol="0">
            <a:spAutoFit/>
          </a:bodyPr>
          <a:lstStyle/>
          <a:p>
            <a:r>
              <a:rPr lang="en-US" sz="1600" dirty="0"/>
              <a:t>6</a:t>
            </a:r>
            <a:endParaRPr lang="ru-RU" sz="1600" dirty="0"/>
          </a:p>
        </p:txBody>
      </p:sp>
    </p:spTree>
    <p:extLst>
      <p:ext uri="{BB962C8B-B14F-4D97-AF65-F5344CB8AC3E}">
        <p14:creationId xmlns:p14="http://schemas.microsoft.com/office/powerpoint/2010/main" val="524005547"/>
      </p:ext>
    </p:extLst>
  </p:cSld>
  <p:clrMapOvr>
    <a:masterClrMapping/>
  </p:clrMapOvr>
  <mc:AlternateContent xmlns:mc="http://schemas.openxmlformats.org/markup-compatibility/2006" xmlns:p14="http://schemas.microsoft.com/office/powerpoint/2010/main">
    <mc:Choice Requires="p14">
      <p:transition spd="slow" p14:dur="2000" advTm="37642"/>
    </mc:Choice>
    <mc:Fallback xmlns="">
      <p:transition spd="slow" advTm="37642"/>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Заголовок 1"/>
          <p:cNvSpPr txBox="1">
            <a:spLocks noGrp="1"/>
          </p:cNvSpPr>
          <p:nvPr>
            <p:ph type="title"/>
          </p:nvPr>
        </p:nvSpPr>
        <p:spPr>
          <a:xfrm>
            <a:off x="179512" y="404664"/>
            <a:ext cx="5089174" cy="576064"/>
          </a:xfrm>
          <a:prstGeom prst="rect">
            <a:avLst/>
          </a:prstGeom>
        </p:spPr>
        <p:txBody>
          <a:bodyPr>
            <a:noAutofit/>
          </a:bodyPr>
          <a:lstStyle/>
          <a:p>
            <a:pPr>
              <a:defRPr sz="1400">
                <a:latin typeface="+mj-lt"/>
                <a:ea typeface="+mj-ea"/>
                <a:cs typeface="+mj-cs"/>
                <a:sym typeface="Calibri"/>
              </a:defRPr>
            </a:pPr>
            <a:r>
              <a:rPr lang="en-US" sz="3200" dirty="0"/>
              <a:t>Cu(NO</a:t>
            </a:r>
            <a:r>
              <a:rPr lang="en-US" sz="3200" baseline="-5999" dirty="0"/>
              <a:t>3</a:t>
            </a:r>
            <a:r>
              <a:rPr lang="en-US" sz="3200" dirty="0"/>
              <a:t>)</a:t>
            </a:r>
            <a:r>
              <a:rPr lang="en-US" sz="3200" baseline="-5999" dirty="0"/>
              <a:t>2</a:t>
            </a:r>
            <a:r>
              <a:rPr lang="en-US" sz="3200" dirty="0"/>
              <a:t>–H</a:t>
            </a:r>
            <a:r>
              <a:rPr lang="en-US" sz="3200" baseline="-5999" dirty="0"/>
              <a:t>2</a:t>
            </a:r>
            <a:r>
              <a:rPr lang="en-US" sz="3200" dirty="0"/>
              <a:t>BDC–DMF–H</a:t>
            </a:r>
            <a:r>
              <a:rPr lang="en-US" sz="3200" baseline="-5999" dirty="0"/>
              <a:t>2</a:t>
            </a:r>
            <a:r>
              <a:rPr lang="en-US" sz="3200" dirty="0"/>
              <a:t>O</a:t>
            </a:r>
          </a:p>
        </p:txBody>
      </p:sp>
      <p:sp>
        <p:nvSpPr>
          <p:cNvPr id="2" name="Прямоугольник 1"/>
          <p:cNvSpPr/>
          <p:nvPr/>
        </p:nvSpPr>
        <p:spPr>
          <a:xfrm>
            <a:off x="862338" y="1665709"/>
            <a:ext cx="5859738" cy="2123658"/>
          </a:xfrm>
          <a:prstGeom prst="rect">
            <a:avLst/>
          </a:prstGeom>
        </p:spPr>
        <p:txBody>
          <a:bodyPr wrap="square">
            <a:spAutoFit/>
          </a:bodyPr>
          <a:lstStyle/>
          <a:p>
            <a:r>
              <a:rPr lang="en-US" dirty="0"/>
              <a:t>[Cu(</a:t>
            </a:r>
            <a:r>
              <a:rPr lang="en-US" dirty="0">
                <a:sym typeface="Calibri"/>
              </a:rPr>
              <a:t>BDC</a:t>
            </a:r>
            <a:r>
              <a:rPr lang="en-US" dirty="0"/>
              <a:t>)(DMF)]</a:t>
            </a:r>
            <a:r>
              <a:rPr lang="en-US" baseline="-5999" dirty="0"/>
              <a:t>n              </a:t>
            </a:r>
            <a:r>
              <a:rPr lang="en-US" dirty="0"/>
              <a:t>[Cu(</a:t>
            </a:r>
            <a:r>
              <a:rPr lang="en-US" dirty="0">
                <a:sym typeface="Calibri"/>
              </a:rPr>
              <a:t>BDC</a:t>
            </a:r>
            <a:r>
              <a:rPr lang="en-US" dirty="0"/>
              <a:t>)(NHMe</a:t>
            </a:r>
            <a:r>
              <a:rPr lang="en-US" baseline="-5999" dirty="0"/>
              <a:t>2</a:t>
            </a:r>
            <a:r>
              <a:rPr lang="en-US" dirty="0"/>
              <a:t>)</a:t>
            </a:r>
            <a:r>
              <a:rPr lang="en-US" baseline="-5999" dirty="0"/>
              <a:t>2</a:t>
            </a:r>
            <a:r>
              <a:rPr lang="en-US" dirty="0"/>
              <a:t>]</a:t>
            </a:r>
            <a:r>
              <a:rPr lang="en-US" baseline="-5999" dirty="0"/>
              <a:t>n </a:t>
            </a:r>
            <a:r>
              <a:rPr lang="en-US" dirty="0"/>
              <a:t>transformation:</a:t>
            </a:r>
          </a:p>
          <a:p>
            <a:endParaRPr lang="en-US" dirty="0"/>
          </a:p>
          <a:p>
            <a:r>
              <a:rPr lang="en-US" dirty="0"/>
              <a:t>[Cu(</a:t>
            </a:r>
            <a:r>
              <a:rPr lang="en-US" dirty="0">
                <a:sym typeface="Calibri"/>
              </a:rPr>
              <a:t>BDC</a:t>
            </a:r>
            <a:r>
              <a:rPr lang="en-US" dirty="0"/>
              <a:t>)(DMF)]</a:t>
            </a:r>
            <a:r>
              <a:rPr lang="en-US" baseline="-5999" dirty="0"/>
              <a:t>n dried              </a:t>
            </a:r>
            <a:r>
              <a:rPr lang="en-US" dirty="0"/>
              <a:t>[Cu(</a:t>
            </a:r>
            <a:r>
              <a:rPr lang="en-US" dirty="0">
                <a:sym typeface="Calibri"/>
              </a:rPr>
              <a:t>BDC</a:t>
            </a:r>
            <a:r>
              <a:rPr lang="en-US" dirty="0"/>
              <a:t>)(NHMe</a:t>
            </a:r>
            <a:r>
              <a:rPr lang="en-US" baseline="-5999" dirty="0"/>
              <a:t>2</a:t>
            </a:r>
            <a:r>
              <a:rPr lang="en-US" dirty="0"/>
              <a:t>)</a:t>
            </a:r>
            <a:r>
              <a:rPr lang="en-US" baseline="-5999" dirty="0"/>
              <a:t>2</a:t>
            </a:r>
            <a:r>
              <a:rPr lang="en-US" dirty="0"/>
              <a:t>]</a:t>
            </a:r>
            <a:r>
              <a:rPr lang="en-US" baseline="-5999" dirty="0"/>
              <a:t>n</a:t>
            </a:r>
          </a:p>
          <a:p>
            <a:endParaRPr lang="en-US" baseline="-5999" dirty="0"/>
          </a:p>
          <a:p>
            <a:endParaRPr lang="en-US" baseline="-5999" dirty="0"/>
          </a:p>
          <a:p>
            <a:r>
              <a:rPr lang="en-US" dirty="0"/>
              <a:t>Cu(NO</a:t>
            </a:r>
            <a:r>
              <a:rPr lang="en-US" baseline="-5999" dirty="0"/>
              <a:t>3</a:t>
            </a:r>
            <a:r>
              <a:rPr lang="en-US" dirty="0"/>
              <a:t>)</a:t>
            </a:r>
            <a:r>
              <a:rPr lang="en-US" baseline="-5999" dirty="0"/>
              <a:t>2</a:t>
            </a:r>
            <a:r>
              <a:rPr lang="en-US" dirty="0"/>
              <a:t>∙3H</a:t>
            </a:r>
            <a:r>
              <a:rPr lang="en-US" baseline="-25000" dirty="0"/>
              <a:t>2</a:t>
            </a:r>
            <a:r>
              <a:rPr lang="en-US" dirty="0"/>
              <a:t>O + H</a:t>
            </a:r>
            <a:r>
              <a:rPr lang="en-US" baseline="-5999" dirty="0"/>
              <a:t>2</a:t>
            </a:r>
            <a:r>
              <a:rPr lang="en-US" dirty="0"/>
              <a:t>BDC + </a:t>
            </a:r>
            <a:r>
              <a:rPr lang="en-US" dirty="0" err="1"/>
              <a:t>DMF</a:t>
            </a:r>
            <a:r>
              <a:rPr lang="en-US" baseline="-25000" dirty="0" err="1"/>
              <a:t>pre</a:t>
            </a:r>
            <a:r>
              <a:rPr lang="en-US" baseline="-25000" dirty="0"/>
              <a:t>-heated               </a:t>
            </a:r>
            <a:r>
              <a:rPr lang="en-US" dirty="0"/>
              <a:t>[Cu(</a:t>
            </a:r>
            <a:r>
              <a:rPr lang="en-US" dirty="0">
                <a:sym typeface="Calibri"/>
              </a:rPr>
              <a:t>BDC</a:t>
            </a:r>
            <a:r>
              <a:rPr lang="en-US" dirty="0"/>
              <a:t>)(DMF)]</a:t>
            </a:r>
            <a:r>
              <a:rPr lang="en-US" baseline="-5999" dirty="0"/>
              <a:t>n</a:t>
            </a:r>
            <a:r>
              <a:rPr lang="en-US" baseline="-25000" dirty="0"/>
              <a:t> </a:t>
            </a:r>
          </a:p>
          <a:p>
            <a:r>
              <a:rPr lang="en-US" dirty="0"/>
              <a:t/>
            </a:r>
            <a:br>
              <a:rPr lang="en-US" dirty="0"/>
            </a:br>
            <a:r>
              <a:rPr lang="en-US" baseline="-5999" dirty="0"/>
              <a:t> </a:t>
            </a:r>
            <a:endParaRPr lang="ru-RU" dirty="0"/>
          </a:p>
        </p:txBody>
      </p:sp>
      <p:sp>
        <p:nvSpPr>
          <p:cNvPr id="3" name="Стрелка вправо 2"/>
          <p:cNvSpPr/>
          <p:nvPr/>
        </p:nvSpPr>
        <p:spPr>
          <a:xfrm>
            <a:off x="2594922" y="1845275"/>
            <a:ext cx="387178"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Стрелка вправо 10"/>
          <p:cNvSpPr/>
          <p:nvPr/>
        </p:nvSpPr>
        <p:spPr>
          <a:xfrm>
            <a:off x="2940909" y="2397215"/>
            <a:ext cx="387178"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TextBox 4"/>
          <p:cNvSpPr txBox="1"/>
          <p:nvPr/>
        </p:nvSpPr>
        <p:spPr>
          <a:xfrm>
            <a:off x="2847669" y="2127099"/>
            <a:ext cx="939114" cy="276999"/>
          </a:xfrm>
          <a:prstGeom prst="rect">
            <a:avLst/>
          </a:prstGeom>
          <a:noFill/>
        </p:spPr>
        <p:txBody>
          <a:bodyPr wrap="square" rtlCol="0">
            <a:spAutoFit/>
          </a:bodyPr>
          <a:lstStyle/>
          <a:p>
            <a:r>
              <a:rPr lang="en-US" sz="1200" dirty="0"/>
              <a:t>150 </a:t>
            </a:r>
            <a:r>
              <a:rPr lang="en-US" sz="1200" baseline="30000" dirty="0" err="1"/>
              <a:t>o</a:t>
            </a:r>
            <a:r>
              <a:rPr lang="en-US" sz="1200" dirty="0" err="1"/>
              <a:t>C</a:t>
            </a:r>
            <a:endParaRPr lang="ru-RU" sz="1200" dirty="0"/>
          </a:p>
        </p:txBody>
      </p:sp>
      <p:sp>
        <p:nvSpPr>
          <p:cNvPr id="12" name="TextBox 11"/>
          <p:cNvSpPr txBox="1"/>
          <p:nvPr/>
        </p:nvSpPr>
        <p:spPr>
          <a:xfrm>
            <a:off x="2913574" y="2494464"/>
            <a:ext cx="939114" cy="276999"/>
          </a:xfrm>
          <a:prstGeom prst="rect">
            <a:avLst/>
          </a:prstGeom>
          <a:noFill/>
        </p:spPr>
        <p:txBody>
          <a:bodyPr wrap="square" rtlCol="0">
            <a:spAutoFit/>
          </a:bodyPr>
          <a:lstStyle/>
          <a:p>
            <a:r>
              <a:rPr lang="en-US" sz="1200" dirty="0"/>
              <a:t> 48 h</a:t>
            </a:r>
            <a:endParaRPr lang="ru-RU" sz="1200" dirty="0"/>
          </a:p>
        </p:txBody>
      </p:sp>
      <p:cxnSp>
        <p:nvCxnSpPr>
          <p:cNvPr id="7" name="Прямая соединительная линия 6"/>
          <p:cNvCxnSpPr/>
          <p:nvPr/>
        </p:nvCxnSpPr>
        <p:spPr>
          <a:xfrm>
            <a:off x="2982100" y="2339546"/>
            <a:ext cx="230657" cy="137604"/>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3" name="Прямая соединительная линия 12"/>
          <p:cNvCxnSpPr/>
          <p:nvPr/>
        </p:nvCxnSpPr>
        <p:spPr>
          <a:xfrm flipH="1">
            <a:off x="3021228" y="2303539"/>
            <a:ext cx="152400" cy="182268"/>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15" name="Стрелка вправо 14"/>
          <p:cNvSpPr/>
          <p:nvPr/>
        </p:nvSpPr>
        <p:spPr>
          <a:xfrm>
            <a:off x="4534933" y="3010929"/>
            <a:ext cx="387178"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TextBox 15"/>
          <p:cNvSpPr txBox="1"/>
          <p:nvPr/>
        </p:nvSpPr>
        <p:spPr>
          <a:xfrm>
            <a:off x="4452554" y="2727538"/>
            <a:ext cx="939114" cy="276999"/>
          </a:xfrm>
          <a:prstGeom prst="rect">
            <a:avLst/>
          </a:prstGeom>
          <a:noFill/>
        </p:spPr>
        <p:txBody>
          <a:bodyPr wrap="square" rtlCol="0">
            <a:spAutoFit/>
          </a:bodyPr>
          <a:lstStyle/>
          <a:p>
            <a:r>
              <a:rPr lang="en-US" sz="1200" dirty="0"/>
              <a:t>110 </a:t>
            </a:r>
            <a:r>
              <a:rPr lang="en-US" sz="1200" baseline="30000" dirty="0" err="1"/>
              <a:t>o</a:t>
            </a:r>
            <a:r>
              <a:rPr lang="en-US" sz="1200" dirty="0" err="1"/>
              <a:t>C</a:t>
            </a:r>
            <a:endParaRPr lang="ru-RU" sz="1200" dirty="0"/>
          </a:p>
        </p:txBody>
      </p:sp>
      <p:sp>
        <p:nvSpPr>
          <p:cNvPr id="17" name="TextBox 16"/>
          <p:cNvSpPr txBox="1"/>
          <p:nvPr/>
        </p:nvSpPr>
        <p:spPr>
          <a:xfrm>
            <a:off x="4361936" y="3063040"/>
            <a:ext cx="939114" cy="276999"/>
          </a:xfrm>
          <a:prstGeom prst="rect">
            <a:avLst/>
          </a:prstGeom>
          <a:noFill/>
        </p:spPr>
        <p:txBody>
          <a:bodyPr wrap="square" rtlCol="0">
            <a:spAutoFit/>
          </a:bodyPr>
          <a:lstStyle/>
          <a:p>
            <a:r>
              <a:rPr lang="en-US" sz="1200" dirty="0"/>
              <a:t> 36-48 h</a:t>
            </a:r>
            <a:endParaRPr lang="ru-RU" sz="1200" dirty="0"/>
          </a:p>
        </p:txBody>
      </p:sp>
      <p:pic>
        <p:nvPicPr>
          <p:cNvPr id="18" name="Снимок экрана 2022-05-16 в 02.22.41.png" descr="Снимок экрана 2022-05-16 в 02.22.41.png"/>
          <p:cNvPicPr>
            <a:picLocks noChangeAspect="1"/>
          </p:cNvPicPr>
          <p:nvPr/>
        </p:nvPicPr>
        <p:blipFill>
          <a:blip r:embed="rId2">
            <a:extLst/>
          </a:blip>
          <a:srcRect l="24096" t="41995" r="47065" b="37339"/>
          <a:stretch>
            <a:fillRect/>
          </a:stretch>
        </p:blipFill>
        <p:spPr>
          <a:xfrm>
            <a:off x="905038" y="3630786"/>
            <a:ext cx="3766946" cy="1687124"/>
          </a:xfrm>
          <a:prstGeom prst="rect">
            <a:avLst/>
          </a:prstGeom>
          <a:ln w="12700">
            <a:miter lim="400000"/>
          </a:ln>
        </p:spPr>
      </p:pic>
      <p:sp>
        <p:nvSpPr>
          <p:cNvPr id="19" name="TextBox 18"/>
          <p:cNvSpPr txBox="1"/>
          <p:nvPr/>
        </p:nvSpPr>
        <p:spPr>
          <a:xfrm>
            <a:off x="2182199" y="4056766"/>
            <a:ext cx="574852" cy="338554"/>
          </a:xfrm>
          <a:prstGeom prst="rect">
            <a:avLst/>
          </a:prstGeom>
          <a:noFill/>
        </p:spPr>
        <p:txBody>
          <a:bodyPr wrap="square" rtlCol="0">
            <a:spAutoFit/>
          </a:bodyPr>
          <a:lstStyle/>
          <a:p>
            <a:r>
              <a:rPr lang="en-US" sz="1600" dirty="0"/>
              <a:t>Cu</a:t>
            </a:r>
            <a:r>
              <a:rPr lang="en-US" sz="1600" baseline="30000" dirty="0"/>
              <a:t>2+</a:t>
            </a:r>
            <a:endParaRPr lang="ru-RU" sz="1600" baseline="30000" dirty="0"/>
          </a:p>
        </p:txBody>
      </p:sp>
      <p:sp>
        <p:nvSpPr>
          <p:cNvPr id="20" name="Овал 19"/>
          <p:cNvSpPr/>
          <p:nvPr/>
        </p:nvSpPr>
        <p:spPr>
          <a:xfrm>
            <a:off x="527222" y="3314563"/>
            <a:ext cx="4312691" cy="258596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 name="Номер слайда 3"/>
          <p:cNvSpPr txBox="1">
            <a:spLocks/>
          </p:cNvSpPr>
          <p:nvPr/>
        </p:nvSpPr>
        <p:spPr>
          <a:xfrm>
            <a:off x="8474299" y="6211888"/>
            <a:ext cx="669701" cy="41592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vert="horz" lIns="91440" tIns="45720" rIns="91440" bIns="45720" rtlCol="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chemeClr val="tx1">
                    <a:tint val="75000"/>
                  </a:schemeClr>
                </a:solidFill>
                <a:effectLst/>
                <a:uFillTx/>
                <a:latin typeface="+mn-lt"/>
                <a:ea typeface="+mn-ea"/>
                <a:cs typeface="+mn-cs"/>
                <a:sym typeface="Helvetica"/>
              </a:defRPr>
            </a:lvl1pPr>
            <a:lvl2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2pPr>
            <a:lvl3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3pPr>
            <a:lvl4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4pPr>
            <a:lvl5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5pPr>
            <a:lvl6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6pPr>
            <a:lvl7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7pPr>
            <a:lvl8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8pPr>
            <a:lvl9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9pPr>
          </a:lstStyle>
          <a:p>
            <a:r>
              <a:rPr lang="en-US" sz="1800" dirty="0"/>
              <a:t>12</a:t>
            </a:r>
            <a:endParaRPr lang="ru-RU" sz="1800" dirty="0"/>
          </a:p>
        </p:txBody>
      </p:sp>
    </p:spTree>
    <p:extLst>
      <p:ext uri="{BB962C8B-B14F-4D97-AF65-F5344CB8AC3E}">
        <p14:creationId xmlns:p14="http://schemas.microsoft.com/office/powerpoint/2010/main" val="4281160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Объект 6"/>
          <p:cNvGrpSpPr/>
          <p:nvPr/>
        </p:nvGrpSpPr>
        <p:grpSpPr>
          <a:xfrm>
            <a:off x="279757" y="1010862"/>
            <a:ext cx="6624231" cy="4481112"/>
            <a:chOff x="-749643" y="0"/>
            <a:chExt cx="6624228" cy="4481109"/>
          </a:xfrm>
        </p:grpSpPr>
        <p:sp>
          <p:nvSpPr>
            <p:cNvPr id="6" name="Прямоугольник"/>
            <p:cNvSpPr/>
            <p:nvPr/>
          </p:nvSpPr>
          <p:spPr>
            <a:xfrm>
              <a:off x="0" y="0"/>
              <a:ext cx="5874585" cy="4379511"/>
            </a:xfrm>
            <a:prstGeom prst="rect">
              <a:avLst/>
            </a:prstGeom>
            <a:solidFill>
              <a:srgbClr val="FFFFFF"/>
            </a:solidFill>
            <a:ln w="12700" cap="flat">
              <a:noFill/>
              <a:miter lim="400000"/>
            </a:ln>
            <a:effectLst/>
          </p:spPr>
          <p:txBody>
            <a:bodyPr wrap="square" lIns="45719" tIns="45719" rIns="45719" bIns="45719" numCol="1" anchor="ctr">
              <a:noAutofit/>
            </a:bodyPr>
            <a:lstStyle/>
            <a:p>
              <a:pPr>
                <a:defRPr>
                  <a:latin typeface="+mj-lt"/>
                  <a:ea typeface="+mj-ea"/>
                  <a:cs typeface="+mj-cs"/>
                  <a:sym typeface="Calibri"/>
                </a:defRPr>
              </a:pPr>
              <a:endParaRPr/>
            </a:p>
          </p:txBody>
        </p:sp>
        <p:pic>
          <p:nvPicPr>
            <p:cNvPr id="7" name="image12.png" descr="image12.png"/>
            <p:cNvPicPr>
              <a:picLocks noChangeAspect="1"/>
            </p:cNvPicPr>
            <p:nvPr/>
          </p:nvPicPr>
          <p:blipFill>
            <a:blip r:embed="rId2">
              <a:extLst/>
            </a:blip>
            <a:stretch>
              <a:fillRect/>
            </a:stretch>
          </p:blipFill>
          <p:spPr>
            <a:xfrm>
              <a:off x="-749643" y="101598"/>
              <a:ext cx="5874585" cy="4379511"/>
            </a:xfrm>
            <a:prstGeom prst="rect">
              <a:avLst/>
            </a:prstGeom>
            <a:ln w="12700" cap="flat">
              <a:noFill/>
              <a:miter lim="400000"/>
            </a:ln>
            <a:effectLst/>
          </p:spPr>
        </p:pic>
      </p:grpSp>
      <p:sp>
        <p:nvSpPr>
          <p:cNvPr id="8" name="Заголовок 1"/>
          <p:cNvSpPr txBox="1">
            <a:spLocks noGrp="1"/>
          </p:cNvSpPr>
          <p:nvPr>
            <p:ph type="title"/>
          </p:nvPr>
        </p:nvSpPr>
        <p:spPr>
          <a:xfrm>
            <a:off x="204225" y="434798"/>
            <a:ext cx="5089174" cy="576064"/>
          </a:xfrm>
          <a:prstGeom prst="rect">
            <a:avLst/>
          </a:prstGeom>
        </p:spPr>
        <p:txBody>
          <a:bodyPr>
            <a:noAutofit/>
          </a:bodyPr>
          <a:lstStyle/>
          <a:p>
            <a:pPr>
              <a:defRPr sz="1400">
                <a:latin typeface="+mj-lt"/>
                <a:ea typeface="+mj-ea"/>
                <a:cs typeface="+mj-cs"/>
                <a:sym typeface="Calibri"/>
              </a:defRPr>
            </a:pPr>
            <a:r>
              <a:rPr lang="en-US" sz="3200" dirty="0"/>
              <a:t>Cu(NO</a:t>
            </a:r>
            <a:r>
              <a:rPr lang="en-US" sz="3200" baseline="-5999" dirty="0"/>
              <a:t>3</a:t>
            </a:r>
            <a:r>
              <a:rPr lang="en-US" sz="3200" dirty="0"/>
              <a:t>)</a:t>
            </a:r>
            <a:r>
              <a:rPr lang="en-US" sz="3200" baseline="-5999" dirty="0"/>
              <a:t>2</a:t>
            </a:r>
            <a:r>
              <a:rPr lang="en-US" sz="3200" dirty="0"/>
              <a:t>–H</a:t>
            </a:r>
            <a:r>
              <a:rPr lang="en-US" sz="3200" baseline="-5999" dirty="0"/>
              <a:t>2</a:t>
            </a:r>
            <a:r>
              <a:rPr lang="en-US" sz="3200" dirty="0"/>
              <a:t>BDC–DMF–H</a:t>
            </a:r>
            <a:r>
              <a:rPr lang="en-US" sz="3200" baseline="-5999" dirty="0"/>
              <a:t>2</a:t>
            </a:r>
            <a:r>
              <a:rPr lang="en-US" sz="3200" dirty="0"/>
              <a:t>O</a:t>
            </a:r>
          </a:p>
        </p:txBody>
      </p:sp>
      <p:sp>
        <p:nvSpPr>
          <p:cNvPr id="2" name="TextBox 1"/>
          <p:cNvSpPr txBox="1"/>
          <p:nvPr/>
        </p:nvSpPr>
        <p:spPr>
          <a:xfrm>
            <a:off x="2916195" y="1359243"/>
            <a:ext cx="1622854" cy="576649"/>
          </a:xfrm>
          <a:prstGeom prst="rect">
            <a:avLst/>
          </a:prstGeom>
          <a:solidFill>
            <a:schemeClr val="bg1"/>
          </a:solidFill>
        </p:spPr>
        <p:txBody>
          <a:bodyPr wrap="square" rtlCol="0">
            <a:spAutoFit/>
          </a:bodyPr>
          <a:lstStyle/>
          <a:p>
            <a:endParaRPr lang="ru-RU" dirty="0"/>
          </a:p>
        </p:txBody>
      </p:sp>
      <p:sp>
        <p:nvSpPr>
          <p:cNvPr id="9" name="Номер слайда 3"/>
          <p:cNvSpPr txBox="1">
            <a:spLocks/>
          </p:cNvSpPr>
          <p:nvPr/>
        </p:nvSpPr>
        <p:spPr>
          <a:xfrm>
            <a:off x="8379049" y="6192838"/>
            <a:ext cx="669701" cy="41592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vert="horz" lIns="91440" tIns="45720" rIns="91440" bIns="45720" rtlCol="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chemeClr val="tx1">
                    <a:tint val="75000"/>
                  </a:schemeClr>
                </a:solidFill>
                <a:effectLst/>
                <a:uFillTx/>
                <a:latin typeface="+mn-lt"/>
                <a:ea typeface="+mn-ea"/>
                <a:cs typeface="+mn-cs"/>
                <a:sym typeface="Helvetica"/>
              </a:defRPr>
            </a:lvl1pPr>
            <a:lvl2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2pPr>
            <a:lvl3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3pPr>
            <a:lvl4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4pPr>
            <a:lvl5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5pPr>
            <a:lvl6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6pPr>
            <a:lvl7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7pPr>
            <a:lvl8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8pPr>
            <a:lvl9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9pPr>
          </a:lstStyle>
          <a:p>
            <a:r>
              <a:rPr lang="en-US" sz="1800" dirty="0"/>
              <a:t>13</a:t>
            </a:r>
            <a:endParaRPr lang="ru-RU" sz="1800" dirty="0"/>
          </a:p>
        </p:txBody>
      </p:sp>
      <p:sp>
        <p:nvSpPr>
          <p:cNvPr id="10" name="TextBox 9"/>
          <p:cNvSpPr txBox="1"/>
          <p:nvPr/>
        </p:nvSpPr>
        <p:spPr>
          <a:xfrm>
            <a:off x="515156" y="5593572"/>
            <a:ext cx="6903076" cy="1200329"/>
          </a:xfrm>
          <a:prstGeom prst="rect">
            <a:avLst/>
          </a:prstGeom>
          <a:noFill/>
        </p:spPr>
        <p:txBody>
          <a:bodyPr wrap="square" rtlCol="0">
            <a:spAutoFit/>
          </a:bodyPr>
          <a:lstStyle/>
          <a:p>
            <a:r>
              <a:rPr lang="en-US" dirty="0"/>
              <a:t>Powder patterns of compound obtained at 140 °</a:t>
            </a:r>
            <a:r>
              <a:rPr lang="ru-RU" dirty="0"/>
              <a:t>С </a:t>
            </a:r>
            <a:r>
              <a:rPr lang="en-US" dirty="0"/>
              <a:t>after 36 h hydrothermal treatment (red), [Cu(BDC)(DMF)]</a:t>
            </a:r>
            <a:r>
              <a:rPr lang="en-US" baseline="-25000" dirty="0"/>
              <a:t>n</a:t>
            </a:r>
            <a:r>
              <a:rPr lang="en-US" dirty="0"/>
              <a:t> (green) and [Cu(BDC)(NHMe</a:t>
            </a:r>
            <a:r>
              <a:rPr lang="en-US" baseline="-5999" dirty="0"/>
              <a:t>2</a:t>
            </a:r>
            <a:r>
              <a:rPr lang="en-US" dirty="0"/>
              <a:t>)</a:t>
            </a:r>
            <a:r>
              <a:rPr lang="en-US" baseline="-5999" dirty="0"/>
              <a:t>2</a:t>
            </a:r>
            <a:r>
              <a:rPr lang="en-US" dirty="0"/>
              <a:t>]</a:t>
            </a:r>
            <a:r>
              <a:rPr lang="en-US" baseline="-25000" dirty="0">
                <a:sym typeface="Calibri"/>
              </a:rPr>
              <a:t>n</a:t>
            </a:r>
            <a:r>
              <a:rPr lang="en-US" dirty="0"/>
              <a:t> (blue)</a:t>
            </a:r>
          </a:p>
          <a:p>
            <a:endParaRPr lang="ru-RU" dirty="0"/>
          </a:p>
        </p:txBody>
      </p:sp>
    </p:spTree>
    <p:extLst>
      <p:ext uri="{BB962C8B-B14F-4D97-AF65-F5344CB8AC3E}">
        <p14:creationId xmlns:p14="http://schemas.microsoft.com/office/powerpoint/2010/main" val="14161177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a:extLst>
              <a:ext uri="{FF2B5EF4-FFF2-40B4-BE49-F238E27FC236}">
                <a16:creationId xmlns:a16="http://schemas.microsoft.com/office/drawing/2014/main" xmlns="" id="{42765984-6981-783F-8E53-48F4240A3285}"/>
              </a:ext>
            </a:extLst>
          </p:cNvPr>
          <p:cNvGraphicFramePr>
            <a:graphicFrameLocks noGrp="1"/>
          </p:cNvGraphicFramePr>
          <p:nvPr>
            <p:extLst>
              <p:ext uri="{D42A27DB-BD31-4B8C-83A1-F6EECF244321}">
                <p14:modId xmlns:p14="http://schemas.microsoft.com/office/powerpoint/2010/main" val="1477112492"/>
              </p:ext>
            </p:extLst>
          </p:nvPr>
        </p:nvGraphicFramePr>
        <p:xfrm>
          <a:off x="209838" y="1400432"/>
          <a:ext cx="4375970" cy="2309269"/>
        </p:xfrm>
        <a:graphic>
          <a:graphicData uri="http://schemas.openxmlformats.org/drawingml/2006/table">
            <a:tbl>
              <a:tblPr firstRow="1" firstCol="1" bandRow="1">
                <a:tableStyleId>{2D5ABB26-0587-4C30-8999-92F81FD0307C}</a:tableStyleId>
              </a:tblPr>
              <a:tblGrid>
                <a:gridCol w="1548311">
                  <a:extLst>
                    <a:ext uri="{9D8B030D-6E8A-4147-A177-3AD203B41FA5}">
                      <a16:colId xmlns:a16="http://schemas.microsoft.com/office/drawing/2014/main" xmlns="" val="1487834108"/>
                    </a:ext>
                  </a:extLst>
                </a:gridCol>
                <a:gridCol w="2827659">
                  <a:extLst>
                    <a:ext uri="{9D8B030D-6E8A-4147-A177-3AD203B41FA5}">
                      <a16:colId xmlns:a16="http://schemas.microsoft.com/office/drawing/2014/main" xmlns="" val="15040541"/>
                    </a:ext>
                  </a:extLst>
                </a:gridCol>
              </a:tblGrid>
              <a:tr h="518674">
                <a:tc>
                  <a:txBody>
                    <a:bodyPr/>
                    <a:lstStyle/>
                    <a:p>
                      <a:pPr algn="just">
                        <a:lnSpc>
                          <a:spcPct val="150000"/>
                        </a:lnSpc>
                        <a:spcAft>
                          <a:spcPts val="800"/>
                        </a:spcAft>
                      </a:pPr>
                      <a:r>
                        <a:rPr lang="en-US" sz="1500" dirty="0">
                          <a:effectLst/>
                        </a:rPr>
                        <a:t>Temperature</a:t>
                      </a:r>
                      <a:r>
                        <a:rPr lang="ru-RU" sz="1500" dirty="0">
                          <a:effectLst/>
                        </a:rPr>
                        <a:t>, </a:t>
                      </a:r>
                      <a:r>
                        <a:rPr lang="ru-RU" sz="1500" baseline="30000" dirty="0" err="1">
                          <a:effectLst/>
                        </a:rPr>
                        <a:t>o</a:t>
                      </a:r>
                      <a:r>
                        <a:rPr lang="ru-RU" sz="1500" dirty="0" err="1">
                          <a:effectLst/>
                        </a:rPr>
                        <a:t>C</a:t>
                      </a:r>
                      <a:endParaRPr lang="ru-RU"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just" defTabSz="914400" rtl="0" eaLnBrk="1" fontAlgn="auto" latinLnBrk="0" hangingPunct="1">
                        <a:lnSpc>
                          <a:spcPct val="150000"/>
                        </a:lnSpc>
                        <a:spcBef>
                          <a:spcPts val="0"/>
                        </a:spcBef>
                        <a:spcAft>
                          <a:spcPts val="800"/>
                        </a:spcAft>
                        <a:buClrTx/>
                        <a:buSzTx/>
                        <a:buFontTx/>
                        <a:buNone/>
                        <a:tabLst/>
                        <a:defRPr/>
                      </a:pPr>
                      <a:r>
                        <a:rPr lang="en-US" sz="1500" dirty="0"/>
                        <a:t>Duration of synthesis</a:t>
                      </a:r>
                      <a:r>
                        <a:rPr lang="ru-RU" sz="1500" dirty="0"/>
                        <a:t> 36 </a:t>
                      </a:r>
                      <a:r>
                        <a:rPr lang="en-US" sz="1500" dirty="0"/>
                        <a:t>h</a:t>
                      </a:r>
                      <a:endParaRPr lang="ru-RU" sz="1500" dirty="0"/>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361652270"/>
                  </a:ext>
                </a:extLst>
              </a:tr>
              <a:tr h="592586">
                <a:tc>
                  <a:txBody>
                    <a:bodyPr/>
                    <a:lstStyle/>
                    <a:p>
                      <a:pPr algn="just">
                        <a:lnSpc>
                          <a:spcPct val="150000"/>
                        </a:lnSpc>
                        <a:spcAft>
                          <a:spcPts val="800"/>
                        </a:spcAft>
                      </a:pPr>
                      <a:r>
                        <a:rPr lang="ru-RU" sz="1500" dirty="0">
                          <a:effectLst/>
                        </a:rPr>
                        <a:t>100-130</a:t>
                      </a:r>
                      <a:endParaRPr lang="ru-RU"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800"/>
                        </a:spcAft>
                      </a:pPr>
                      <a:r>
                        <a:rPr lang="ru-RU" sz="1500" dirty="0">
                          <a:effectLst/>
                        </a:rPr>
                        <a:t>[</a:t>
                      </a:r>
                      <a:r>
                        <a:rPr lang="ru-RU" sz="1500" dirty="0" err="1">
                          <a:effectLst/>
                        </a:rPr>
                        <a:t>Cu</a:t>
                      </a:r>
                      <a:r>
                        <a:rPr lang="ru-RU" sz="1500" dirty="0">
                          <a:effectLst/>
                        </a:rPr>
                        <a:t>(</a:t>
                      </a:r>
                      <a:r>
                        <a:rPr lang="en-US" sz="1500" dirty="0">
                          <a:effectLst/>
                        </a:rPr>
                        <a:t>BDC</a:t>
                      </a:r>
                      <a:r>
                        <a:rPr lang="ru-RU" sz="1500" dirty="0">
                          <a:effectLst/>
                        </a:rPr>
                        <a:t>)(DMF)]</a:t>
                      </a:r>
                      <a:r>
                        <a:rPr lang="ru-RU" sz="1500" baseline="-25000" dirty="0">
                          <a:effectLst/>
                        </a:rPr>
                        <a:t>n</a:t>
                      </a:r>
                      <a:endParaRPr lang="ru-RU" sz="1500" baseline="-250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75313910"/>
                  </a:ext>
                </a:extLst>
              </a:tr>
              <a:tr h="547642">
                <a:tc>
                  <a:txBody>
                    <a:bodyPr/>
                    <a:lstStyle/>
                    <a:p>
                      <a:pPr algn="just">
                        <a:lnSpc>
                          <a:spcPct val="150000"/>
                        </a:lnSpc>
                        <a:spcAft>
                          <a:spcPts val="800"/>
                        </a:spcAft>
                      </a:pPr>
                      <a:r>
                        <a:rPr lang="ru-RU" sz="1500" dirty="0">
                          <a:effectLst/>
                        </a:rPr>
                        <a:t>140</a:t>
                      </a:r>
                      <a:endParaRPr lang="ru-RU"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50000"/>
                        </a:lnSpc>
                        <a:spcAft>
                          <a:spcPts val="800"/>
                        </a:spcAft>
                      </a:pPr>
                      <a:r>
                        <a:rPr lang="en-US" sz="1500" dirty="0">
                          <a:effectLst/>
                        </a:rPr>
                        <a:t>Mixture of</a:t>
                      </a:r>
                      <a:r>
                        <a:rPr lang="ru-RU" sz="1500" dirty="0">
                          <a:effectLst/>
                        </a:rPr>
                        <a:t> [</a:t>
                      </a:r>
                      <a:r>
                        <a:rPr lang="ru-RU" sz="1500" dirty="0" err="1">
                          <a:effectLst/>
                        </a:rPr>
                        <a:t>Cu</a:t>
                      </a:r>
                      <a:r>
                        <a:rPr lang="ru-RU" sz="1500" dirty="0">
                          <a:effectLst/>
                        </a:rPr>
                        <a:t>(</a:t>
                      </a:r>
                      <a:r>
                        <a:rPr lang="en-US" sz="1500" dirty="0">
                          <a:effectLst/>
                        </a:rPr>
                        <a:t>BDC</a:t>
                      </a:r>
                      <a:r>
                        <a:rPr lang="ru-RU" sz="1500" dirty="0">
                          <a:effectLst/>
                        </a:rPr>
                        <a:t>)(DMF)]</a:t>
                      </a:r>
                      <a:r>
                        <a:rPr lang="ru-RU" sz="1500" baseline="-25000" dirty="0">
                          <a:effectLst/>
                        </a:rPr>
                        <a:t>n</a:t>
                      </a:r>
                      <a:r>
                        <a:rPr lang="ru-RU" sz="1500" dirty="0">
                          <a:effectLst/>
                        </a:rPr>
                        <a:t> </a:t>
                      </a:r>
                      <a:r>
                        <a:rPr lang="en-US" sz="1500" dirty="0">
                          <a:effectLst/>
                        </a:rPr>
                        <a:t>and</a:t>
                      </a:r>
                      <a:r>
                        <a:rPr lang="ru-RU" sz="1500" dirty="0">
                          <a:effectLst/>
                        </a:rPr>
                        <a:t> </a:t>
                      </a:r>
                      <a:r>
                        <a:rPr lang="ru-RU" sz="1500" dirty="0">
                          <a:solidFill>
                            <a:schemeClr val="tx1"/>
                          </a:solidFill>
                          <a:effectLst/>
                        </a:rPr>
                        <a:t>[</a:t>
                      </a:r>
                      <a:r>
                        <a:rPr lang="ru-RU" sz="1500" dirty="0" err="1">
                          <a:solidFill>
                            <a:schemeClr val="tx1"/>
                          </a:solidFill>
                          <a:effectLst/>
                        </a:rPr>
                        <a:t>Cu</a:t>
                      </a:r>
                      <a:r>
                        <a:rPr lang="ru-RU" sz="1500" dirty="0">
                          <a:solidFill>
                            <a:schemeClr val="tx1"/>
                          </a:solidFill>
                          <a:effectLst/>
                        </a:rPr>
                        <a:t>(</a:t>
                      </a:r>
                      <a:r>
                        <a:rPr lang="en-US" sz="1500" dirty="0">
                          <a:solidFill>
                            <a:schemeClr val="tx1"/>
                          </a:solidFill>
                          <a:effectLst/>
                        </a:rPr>
                        <a:t>BDC</a:t>
                      </a:r>
                      <a:r>
                        <a:rPr lang="ru-RU" sz="1500" dirty="0">
                          <a:solidFill>
                            <a:schemeClr val="tx1"/>
                          </a:solidFill>
                          <a:effectLst/>
                        </a:rPr>
                        <a:t>)(NHMe</a:t>
                      </a:r>
                      <a:r>
                        <a:rPr lang="ru-RU" sz="1500" baseline="-25000" dirty="0">
                          <a:solidFill>
                            <a:schemeClr val="tx1"/>
                          </a:solidFill>
                          <a:effectLst/>
                        </a:rPr>
                        <a:t>2</a:t>
                      </a:r>
                      <a:r>
                        <a:rPr lang="ru-RU" sz="1500" dirty="0">
                          <a:solidFill>
                            <a:schemeClr val="tx1"/>
                          </a:solidFill>
                          <a:effectLst/>
                        </a:rPr>
                        <a:t>)</a:t>
                      </a:r>
                      <a:r>
                        <a:rPr lang="ru-RU" sz="1500" baseline="-25000" dirty="0">
                          <a:solidFill>
                            <a:schemeClr val="tx1"/>
                          </a:solidFill>
                          <a:effectLst/>
                        </a:rPr>
                        <a:t>2</a:t>
                      </a:r>
                      <a:r>
                        <a:rPr lang="ru-RU" sz="1500" dirty="0">
                          <a:solidFill>
                            <a:schemeClr val="tx1"/>
                          </a:solidFill>
                          <a:effectLst/>
                        </a:rPr>
                        <a:t>]</a:t>
                      </a:r>
                      <a:r>
                        <a:rPr lang="ru-RU" sz="1500" baseline="-25000" dirty="0">
                          <a:solidFill>
                            <a:schemeClr val="tx1"/>
                          </a:solidFill>
                          <a:effectLst/>
                        </a:rPr>
                        <a:t>n</a:t>
                      </a:r>
                      <a:endParaRPr lang="ru-RU"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244513751"/>
                  </a:ext>
                </a:extLst>
              </a:tr>
              <a:tr h="547642">
                <a:tc>
                  <a:txBody>
                    <a:bodyPr/>
                    <a:lstStyle/>
                    <a:p>
                      <a:pPr algn="just">
                        <a:lnSpc>
                          <a:spcPct val="150000"/>
                        </a:lnSpc>
                        <a:spcAft>
                          <a:spcPts val="800"/>
                        </a:spcAft>
                      </a:pPr>
                      <a:r>
                        <a:rPr lang="ru-RU" sz="1500" dirty="0">
                          <a:effectLst/>
                        </a:rPr>
                        <a:t>150</a:t>
                      </a:r>
                      <a:endParaRPr lang="ru-RU"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800"/>
                        </a:spcAft>
                      </a:pPr>
                      <a:r>
                        <a:rPr lang="ru-RU" sz="1500" dirty="0">
                          <a:solidFill>
                            <a:schemeClr val="tx1"/>
                          </a:solidFill>
                          <a:effectLst/>
                        </a:rPr>
                        <a:t>[</a:t>
                      </a:r>
                      <a:r>
                        <a:rPr lang="ru-RU" sz="1500" dirty="0" err="1">
                          <a:solidFill>
                            <a:schemeClr val="tx1"/>
                          </a:solidFill>
                          <a:effectLst/>
                        </a:rPr>
                        <a:t>Cu</a:t>
                      </a:r>
                      <a:r>
                        <a:rPr lang="ru-RU" sz="1500" dirty="0">
                          <a:solidFill>
                            <a:schemeClr val="tx1"/>
                          </a:solidFill>
                          <a:effectLst/>
                        </a:rPr>
                        <a:t>(</a:t>
                      </a:r>
                      <a:r>
                        <a:rPr lang="en-US" sz="1500" dirty="0">
                          <a:solidFill>
                            <a:schemeClr val="tx1"/>
                          </a:solidFill>
                          <a:effectLst/>
                        </a:rPr>
                        <a:t>BDC</a:t>
                      </a:r>
                      <a:r>
                        <a:rPr lang="ru-RU" sz="1500" dirty="0">
                          <a:solidFill>
                            <a:schemeClr val="tx1"/>
                          </a:solidFill>
                          <a:effectLst/>
                        </a:rPr>
                        <a:t>)(NHMe</a:t>
                      </a:r>
                      <a:r>
                        <a:rPr lang="ru-RU" sz="1500" baseline="-25000" dirty="0">
                          <a:solidFill>
                            <a:schemeClr val="tx1"/>
                          </a:solidFill>
                          <a:effectLst/>
                        </a:rPr>
                        <a:t>2</a:t>
                      </a:r>
                      <a:r>
                        <a:rPr lang="ru-RU" sz="1500" dirty="0">
                          <a:solidFill>
                            <a:schemeClr val="tx1"/>
                          </a:solidFill>
                          <a:effectLst/>
                        </a:rPr>
                        <a:t>)</a:t>
                      </a:r>
                      <a:r>
                        <a:rPr lang="ru-RU" sz="1500" baseline="-25000" dirty="0">
                          <a:solidFill>
                            <a:schemeClr val="tx1"/>
                          </a:solidFill>
                          <a:effectLst/>
                        </a:rPr>
                        <a:t>2</a:t>
                      </a:r>
                      <a:r>
                        <a:rPr lang="ru-RU" sz="1500" dirty="0">
                          <a:solidFill>
                            <a:schemeClr val="tx1"/>
                          </a:solidFill>
                          <a:effectLst/>
                        </a:rPr>
                        <a:t>]</a:t>
                      </a:r>
                      <a:r>
                        <a:rPr lang="ru-RU" sz="1500" baseline="-25000" dirty="0">
                          <a:solidFill>
                            <a:schemeClr val="tx1"/>
                          </a:solidFill>
                          <a:effectLst/>
                        </a:rPr>
                        <a:t>n</a:t>
                      </a:r>
                      <a:r>
                        <a:rPr lang="en-US" sz="1500" baseline="-25000" dirty="0">
                          <a:solidFill>
                            <a:schemeClr val="tx1"/>
                          </a:solidFill>
                          <a:effectLst/>
                        </a:rPr>
                        <a:t> </a:t>
                      </a:r>
                      <a:r>
                        <a:rPr lang="en-US" sz="1500" dirty="0">
                          <a:effectLst/>
                        </a:rPr>
                        <a:t>and</a:t>
                      </a:r>
                      <a:r>
                        <a:rPr lang="ru-RU" sz="1500" dirty="0">
                          <a:effectLst/>
                        </a:rPr>
                        <a:t> </a:t>
                      </a:r>
                      <a:r>
                        <a:rPr lang="en-US" sz="1500" dirty="0">
                          <a:effectLst/>
                        </a:rPr>
                        <a:t>Cu</a:t>
                      </a:r>
                      <a:endParaRPr lang="ru-RU"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4248930056"/>
                  </a:ext>
                </a:extLst>
              </a:tr>
            </a:tbl>
          </a:graphicData>
        </a:graphic>
      </p:graphicFrame>
      <p:graphicFrame>
        <p:nvGraphicFramePr>
          <p:cNvPr id="2" name="Таблица 1">
            <a:extLst>
              <a:ext uri="{FF2B5EF4-FFF2-40B4-BE49-F238E27FC236}">
                <a16:creationId xmlns:a16="http://schemas.microsoft.com/office/drawing/2014/main" xmlns="" id="{F506BC2E-BF17-BE5C-9658-158F9403E2AB}"/>
              </a:ext>
            </a:extLst>
          </p:cNvPr>
          <p:cNvGraphicFramePr>
            <a:graphicFrameLocks noGrp="1"/>
          </p:cNvGraphicFramePr>
          <p:nvPr>
            <p:extLst>
              <p:ext uri="{D42A27DB-BD31-4B8C-83A1-F6EECF244321}">
                <p14:modId xmlns:p14="http://schemas.microsoft.com/office/powerpoint/2010/main" val="1987235823"/>
              </p:ext>
            </p:extLst>
          </p:nvPr>
        </p:nvGraphicFramePr>
        <p:xfrm>
          <a:off x="4926507" y="1400432"/>
          <a:ext cx="3972037" cy="1642926"/>
        </p:xfrm>
        <a:graphic>
          <a:graphicData uri="http://schemas.openxmlformats.org/drawingml/2006/table">
            <a:tbl>
              <a:tblPr firstRow="1" firstCol="1" bandRow="1">
                <a:tableStyleId>{2D5ABB26-0587-4C30-8999-92F81FD0307C}</a:tableStyleId>
              </a:tblPr>
              <a:tblGrid>
                <a:gridCol w="1407992">
                  <a:extLst>
                    <a:ext uri="{9D8B030D-6E8A-4147-A177-3AD203B41FA5}">
                      <a16:colId xmlns:a16="http://schemas.microsoft.com/office/drawing/2014/main" xmlns="" val="1487834108"/>
                    </a:ext>
                  </a:extLst>
                </a:gridCol>
                <a:gridCol w="2564045">
                  <a:extLst>
                    <a:ext uri="{9D8B030D-6E8A-4147-A177-3AD203B41FA5}">
                      <a16:colId xmlns:a16="http://schemas.microsoft.com/office/drawing/2014/main" xmlns="" val="15040541"/>
                    </a:ext>
                  </a:extLst>
                </a:gridCol>
              </a:tblGrid>
              <a:tr h="547642">
                <a:tc>
                  <a:txBody>
                    <a:bodyPr/>
                    <a:lstStyle/>
                    <a:p>
                      <a:pPr algn="just">
                        <a:lnSpc>
                          <a:spcPct val="150000"/>
                        </a:lnSpc>
                        <a:spcAft>
                          <a:spcPts val="800"/>
                        </a:spcAft>
                      </a:pPr>
                      <a:r>
                        <a:rPr lang="en-US" sz="1500" dirty="0">
                          <a:effectLst/>
                        </a:rPr>
                        <a:t>Temperature</a:t>
                      </a:r>
                      <a:r>
                        <a:rPr lang="ru-RU" sz="1500" dirty="0">
                          <a:effectLst/>
                        </a:rPr>
                        <a:t>, </a:t>
                      </a:r>
                      <a:r>
                        <a:rPr lang="ru-RU" sz="1500" baseline="30000" dirty="0" err="1">
                          <a:effectLst/>
                        </a:rPr>
                        <a:t>o</a:t>
                      </a:r>
                      <a:r>
                        <a:rPr lang="ru-RU" sz="1500" dirty="0" err="1">
                          <a:effectLst/>
                        </a:rPr>
                        <a:t>C</a:t>
                      </a:r>
                      <a:endParaRPr lang="ru-RU"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just" defTabSz="914400" rtl="0" eaLnBrk="1" fontAlgn="auto" latinLnBrk="0" hangingPunct="1">
                        <a:lnSpc>
                          <a:spcPct val="150000"/>
                        </a:lnSpc>
                        <a:spcBef>
                          <a:spcPts val="0"/>
                        </a:spcBef>
                        <a:spcAft>
                          <a:spcPts val="800"/>
                        </a:spcAft>
                        <a:buClrTx/>
                        <a:buSzTx/>
                        <a:buFontTx/>
                        <a:buNone/>
                        <a:tabLst/>
                        <a:defRPr/>
                      </a:pPr>
                      <a:r>
                        <a:rPr lang="en-US" sz="1500" dirty="0"/>
                        <a:t>Duration of synthesis</a:t>
                      </a:r>
                      <a:r>
                        <a:rPr lang="ru-RU" sz="1500" dirty="0"/>
                        <a:t> 3</a:t>
                      </a:r>
                      <a:r>
                        <a:rPr lang="en-US" sz="1500" dirty="0"/>
                        <a:t>0</a:t>
                      </a:r>
                      <a:r>
                        <a:rPr lang="ru-RU" sz="1500" dirty="0"/>
                        <a:t> </a:t>
                      </a:r>
                      <a:r>
                        <a:rPr lang="en-US" sz="1500" dirty="0"/>
                        <a:t>h</a:t>
                      </a:r>
                      <a:endParaRPr lang="ru-RU" sz="1500" dirty="0"/>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361652270"/>
                  </a:ext>
                </a:extLst>
              </a:tr>
              <a:tr h="547642">
                <a:tc>
                  <a:txBody>
                    <a:bodyPr/>
                    <a:lstStyle/>
                    <a:p>
                      <a:pPr algn="just">
                        <a:lnSpc>
                          <a:spcPct val="150000"/>
                        </a:lnSpc>
                        <a:spcAft>
                          <a:spcPts val="800"/>
                        </a:spcAft>
                      </a:pPr>
                      <a:r>
                        <a:rPr lang="ru-RU" sz="1500" dirty="0">
                          <a:effectLst/>
                        </a:rPr>
                        <a:t>100-140</a:t>
                      </a:r>
                      <a:endParaRPr lang="ru-RU"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800"/>
                        </a:spcAft>
                      </a:pPr>
                      <a:r>
                        <a:rPr lang="ru-RU" sz="1500" dirty="0">
                          <a:effectLst/>
                        </a:rPr>
                        <a:t>[</a:t>
                      </a:r>
                      <a:r>
                        <a:rPr lang="ru-RU" sz="1500" dirty="0" err="1">
                          <a:effectLst/>
                        </a:rPr>
                        <a:t>Cu</a:t>
                      </a:r>
                      <a:r>
                        <a:rPr lang="ru-RU" sz="1500" dirty="0">
                          <a:effectLst/>
                        </a:rPr>
                        <a:t>(</a:t>
                      </a:r>
                      <a:r>
                        <a:rPr lang="en-US" sz="1500" dirty="0">
                          <a:effectLst/>
                        </a:rPr>
                        <a:t>BDC</a:t>
                      </a:r>
                      <a:r>
                        <a:rPr lang="ru-RU" sz="1500" dirty="0">
                          <a:effectLst/>
                        </a:rPr>
                        <a:t>)(DMF)]</a:t>
                      </a:r>
                      <a:r>
                        <a:rPr lang="ru-RU" sz="1500" baseline="-25000" dirty="0">
                          <a:effectLst/>
                        </a:rPr>
                        <a:t>n</a:t>
                      </a:r>
                      <a:endParaRPr lang="ru-RU" sz="1500" baseline="-250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75313910"/>
                  </a:ext>
                </a:extLst>
              </a:tr>
              <a:tr h="547642">
                <a:tc>
                  <a:txBody>
                    <a:bodyPr/>
                    <a:lstStyle/>
                    <a:p>
                      <a:pPr algn="just">
                        <a:lnSpc>
                          <a:spcPct val="150000"/>
                        </a:lnSpc>
                        <a:spcAft>
                          <a:spcPts val="800"/>
                        </a:spcAft>
                      </a:pPr>
                      <a:r>
                        <a:rPr lang="ru-RU" sz="1500" dirty="0">
                          <a:effectLst/>
                        </a:rPr>
                        <a:t>150</a:t>
                      </a:r>
                      <a:endParaRPr lang="ru-RU"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800"/>
                        </a:spcAft>
                      </a:pPr>
                      <a:r>
                        <a:rPr lang="ru-RU" sz="1500" dirty="0">
                          <a:solidFill>
                            <a:schemeClr val="tx1"/>
                          </a:solidFill>
                          <a:effectLst/>
                        </a:rPr>
                        <a:t>[</a:t>
                      </a:r>
                      <a:r>
                        <a:rPr lang="ru-RU" sz="1500" dirty="0" err="1">
                          <a:solidFill>
                            <a:schemeClr val="tx1"/>
                          </a:solidFill>
                          <a:effectLst/>
                        </a:rPr>
                        <a:t>Cu</a:t>
                      </a:r>
                      <a:r>
                        <a:rPr lang="ru-RU" sz="1500" dirty="0">
                          <a:solidFill>
                            <a:schemeClr val="tx1"/>
                          </a:solidFill>
                          <a:effectLst/>
                        </a:rPr>
                        <a:t>(</a:t>
                      </a:r>
                      <a:r>
                        <a:rPr lang="en-US" sz="1500" dirty="0">
                          <a:solidFill>
                            <a:schemeClr val="tx1"/>
                          </a:solidFill>
                          <a:effectLst/>
                        </a:rPr>
                        <a:t>BDC</a:t>
                      </a:r>
                      <a:r>
                        <a:rPr lang="ru-RU" sz="1500" dirty="0">
                          <a:solidFill>
                            <a:schemeClr val="tx1"/>
                          </a:solidFill>
                          <a:effectLst/>
                        </a:rPr>
                        <a:t>)(NHMe</a:t>
                      </a:r>
                      <a:r>
                        <a:rPr lang="ru-RU" sz="1500" baseline="-25000" dirty="0">
                          <a:solidFill>
                            <a:schemeClr val="tx1"/>
                          </a:solidFill>
                          <a:effectLst/>
                        </a:rPr>
                        <a:t>2</a:t>
                      </a:r>
                      <a:r>
                        <a:rPr lang="ru-RU" sz="1500" dirty="0">
                          <a:solidFill>
                            <a:schemeClr val="tx1"/>
                          </a:solidFill>
                          <a:effectLst/>
                        </a:rPr>
                        <a:t>)</a:t>
                      </a:r>
                      <a:r>
                        <a:rPr lang="ru-RU" sz="1500" baseline="-25000" dirty="0">
                          <a:solidFill>
                            <a:schemeClr val="tx1"/>
                          </a:solidFill>
                          <a:effectLst/>
                        </a:rPr>
                        <a:t>2</a:t>
                      </a:r>
                      <a:r>
                        <a:rPr lang="ru-RU" sz="1500" dirty="0">
                          <a:solidFill>
                            <a:schemeClr val="tx1"/>
                          </a:solidFill>
                          <a:effectLst/>
                        </a:rPr>
                        <a:t>]</a:t>
                      </a:r>
                      <a:r>
                        <a:rPr lang="ru-RU" sz="1500" baseline="-25000" dirty="0">
                          <a:solidFill>
                            <a:schemeClr val="tx1"/>
                          </a:solidFill>
                          <a:effectLst/>
                        </a:rPr>
                        <a:t>n</a:t>
                      </a:r>
                      <a:endParaRPr lang="en-US" sz="1500" dirty="0">
                        <a:effectLst/>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719810182"/>
                  </a:ext>
                </a:extLst>
              </a:tr>
            </a:tbl>
          </a:graphicData>
        </a:graphic>
      </p:graphicFrame>
      <p:sp>
        <p:nvSpPr>
          <p:cNvPr id="8" name="Заголовок 1"/>
          <p:cNvSpPr txBox="1">
            <a:spLocks noGrp="1"/>
          </p:cNvSpPr>
          <p:nvPr>
            <p:ph type="title"/>
          </p:nvPr>
        </p:nvSpPr>
        <p:spPr>
          <a:xfrm>
            <a:off x="179512" y="404664"/>
            <a:ext cx="5089174" cy="576064"/>
          </a:xfrm>
          <a:prstGeom prst="rect">
            <a:avLst/>
          </a:prstGeom>
        </p:spPr>
        <p:txBody>
          <a:bodyPr>
            <a:noAutofit/>
          </a:bodyPr>
          <a:lstStyle/>
          <a:p>
            <a:pPr>
              <a:defRPr sz="1400">
                <a:latin typeface="+mj-lt"/>
                <a:ea typeface="+mj-ea"/>
                <a:cs typeface="+mj-cs"/>
                <a:sym typeface="Calibri"/>
              </a:defRPr>
            </a:pPr>
            <a:r>
              <a:rPr lang="en-US" sz="3200" dirty="0"/>
              <a:t>Cu(NO</a:t>
            </a:r>
            <a:r>
              <a:rPr lang="en-US" sz="3200" baseline="-5999" dirty="0"/>
              <a:t>3</a:t>
            </a:r>
            <a:r>
              <a:rPr lang="en-US" sz="3200" dirty="0"/>
              <a:t>)</a:t>
            </a:r>
            <a:r>
              <a:rPr lang="en-US" sz="3200" baseline="-5999" dirty="0"/>
              <a:t>2</a:t>
            </a:r>
            <a:r>
              <a:rPr lang="en-US" sz="3200" dirty="0"/>
              <a:t>–H</a:t>
            </a:r>
            <a:r>
              <a:rPr lang="en-US" sz="3200" baseline="-5999" dirty="0"/>
              <a:t>2</a:t>
            </a:r>
            <a:r>
              <a:rPr lang="en-US" sz="3200" dirty="0"/>
              <a:t>BDC–DMF–H</a:t>
            </a:r>
            <a:r>
              <a:rPr lang="en-US" sz="3200" baseline="-5999" dirty="0"/>
              <a:t>2</a:t>
            </a:r>
            <a:r>
              <a:rPr lang="en-US" sz="3200" dirty="0"/>
              <a:t>O</a:t>
            </a:r>
          </a:p>
        </p:txBody>
      </p:sp>
      <p:graphicFrame>
        <p:nvGraphicFramePr>
          <p:cNvPr id="9" name="Таблица 3">
            <a:extLst>
              <a:ext uri="{FF2B5EF4-FFF2-40B4-BE49-F238E27FC236}">
                <a16:creationId xmlns:a16="http://schemas.microsoft.com/office/drawing/2014/main" xmlns="" id="{4BA8A2CF-5EFD-E281-5470-AE9D53928A1B}"/>
              </a:ext>
            </a:extLst>
          </p:cNvPr>
          <p:cNvGraphicFramePr>
            <a:graphicFrameLocks noGrp="1"/>
          </p:cNvGraphicFramePr>
          <p:nvPr>
            <p:extLst>
              <p:ext uri="{D42A27DB-BD31-4B8C-83A1-F6EECF244321}">
                <p14:modId xmlns:p14="http://schemas.microsoft.com/office/powerpoint/2010/main" val="1331160405"/>
              </p:ext>
            </p:extLst>
          </p:nvPr>
        </p:nvGraphicFramePr>
        <p:xfrm>
          <a:off x="209838" y="3982696"/>
          <a:ext cx="6001492" cy="2331720"/>
        </p:xfrm>
        <a:graphic>
          <a:graphicData uri="http://schemas.openxmlformats.org/drawingml/2006/table">
            <a:tbl>
              <a:tblPr firstRow="1" bandRow="1">
                <a:tableStyleId>{2D5ABB26-0587-4C30-8999-92F81FD0307C}</a:tableStyleId>
              </a:tblPr>
              <a:tblGrid>
                <a:gridCol w="1544821">
                  <a:extLst>
                    <a:ext uri="{9D8B030D-6E8A-4147-A177-3AD203B41FA5}">
                      <a16:colId xmlns:a16="http://schemas.microsoft.com/office/drawing/2014/main" xmlns="" val="1824644095"/>
                    </a:ext>
                  </a:extLst>
                </a:gridCol>
                <a:gridCol w="4456671">
                  <a:extLst>
                    <a:ext uri="{9D8B030D-6E8A-4147-A177-3AD203B41FA5}">
                      <a16:colId xmlns:a16="http://schemas.microsoft.com/office/drawing/2014/main" xmlns="" val="1516017147"/>
                    </a:ext>
                  </a:extLst>
                </a:gridCol>
              </a:tblGrid>
              <a:tr h="46701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dirty="0">
                          <a:effectLst/>
                        </a:rPr>
                        <a:t>Synthesis duration</a:t>
                      </a:r>
                      <a:endParaRPr lang="ru-RU" sz="1500" dirty="0">
                        <a:effectLst/>
                      </a:endParaRPr>
                    </a:p>
                    <a:p>
                      <a:endParaRPr lang="ru-RU" sz="15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500" dirty="0">
                          <a:effectLst/>
                        </a:rPr>
                        <a:t>150</a:t>
                      </a:r>
                      <a:r>
                        <a:rPr lang="en-US" sz="1500" dirty="0">
                          <a:effectLst/>
                        </a:rPr>
                        <a:t> </a:t>
                      </a:r>
                      <a:r>
                        <a:rPr lang="ru-RU" sz="1500" baseline="30000" dirty="0" err="1"/>
                        <a:t>o</a:t>
                      </a:r>
                      <a:r>
                        <a:rPr lang="ru-RU" sz="1500" dirty="0" err="1"/>
                        <a:t>C</a:t>
                      </a:r>
                      <a:endParaRPr lang="ru-RU" sz="1500" dirty="0">
                        <a:effectLst/>
                      </a:endParaRPr>
                    </a:p>
                    <a:p>
                      <a:endParaRPr lang="ru-RU" sz="15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3255810022"/>
                  </a:ext>
                </a:extLst>
              </a:tr>
              <a:tr h="46701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500" dirty="0">
                          <a:effectLst/>
                        </a:rPr>
                        <a:t>3-18</a:t>
                      </a:r>
                    </a:p>
                    <a:p>
                      <a:endParaRPr lang="ru-RU" sz="15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500" dirty="0">
                          <a:effectLst/>
                        </a:rPr>
                        <a:t>[</a:t>
                      </a:r>
                      <a:r>
                        <a:rPr lang="ru-RU" sz="1500" dirty="0" err="1">
                          <a:effectLst/>
                        </a:rPr>
                        <a:t>Cu</a:t>
                      </a:r>
                      <a:r>
                        <a:rPr lang="ru-RU" sz="1500" dirty="0">
                          <a:effectLst/>
                        </a:rPr>
                        <a:t>(</a:t>
                      </a:r>
                      <a:r>
                        <a:rPr lang="en-US" sz="1500" dirty="0">
                          <a:effectLst/>
                        </a:rPr>
                        <a:t>BDC</a:t>
                      </a:r>
                      <a:r>
                        <a:rPr lang="ru-RU" sz="1500" dirty="0">
                          <a:effectLst/>
                        </a:rPr>
                        <a:t>)(DMF)]</a:t>
                      </a:r>
                      <a:r>
                        <a:rPr lang="ru-RU" sz="1500" baseline="-25000" dirty="0">
                          <a:effectLst/>
                        </a:rPr>
                        <a:t>n</a:t>
                      </a:r>
                      <a:endParaRPr lang="ru-RU" sz="1500" baseline="-25000" dirty="0">
                        <a:effectLst/>
                        <a:latin typeface="Calibri" panose="020F0502020204030204" pitchFamily="34" charset="0"/>
                        <a:ea typeface="Calibri" panose="020F0502020204030204" pitchFamily="34" charset="0"/>
                        <a:cs typeface="Times New Roman" panose="02020603050405020304" pitchFamily="18" charset="0"/>
                      </a:endParaRPr>
                    </a:p>
                    <a:p>
                      <a:endParaRPr lang="ru-RU" sz="15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450748319"/>
                  </a:ext>
                </a:extLst>
              </a:tr>
              <a:tr h="46701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500" dirty="0">
                          <a:effectLst/>
                        </a:rPr>
                        <a:t>21-27 </a:t>
                      </a:r>
                    </a:p>
                    <a:p>
                      <a:endParaRPr lang="ru-RU" sz="15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dirty="0">
                          <a:effectLst/>
                        </a:rPr>
                        <a:t>Mixture of</a:t>
                      </a:r>
                      <a:r>
                        <a:rPr lang="ru-RU" sz="1500" dirty="0">
                          <a:effectLst/>
                        </a:rPr>
                        <a:t> [</a:t>
                      </a:r>
                      <a:r>
                        <a:rPr lang="ru-RU" sz="1500" dirty="0" err="1">
                          <a:effectLst/>
                        </a:rPr>
                        <a:t>Cu</a:t>
                      </a:r>
                      <a:r>
                        <a:rPr lang="ru-RU" sz="1500" dirty="0">
                          <a:effectLst/>
                        </a:rPr>
                        <a:t>(</a:t>
                      </a:r>
                      <a:r>
                        <a:rPr lang="en-US" sz="1500" dirty="0">
                          <a:effectLst/>
                        </a:rPr>
                        <a:t>BDC</a:t>
                      </a:r>
                      <a:r>
                        <a:rPr lang="ru-RU" sz="1500" dirty="0">
                          <a:effectLst/>
                        </a:rPr>
                        <a:t>)(DMF)]</a:t>
                      </a:r>
                      <a:r>
                        <a:rPr lang="ru-RU" sz="1500" baseline="-25000" dirty="0">
                          <a:effectLst/>
                        </a:rPr>
                        <a:t>n</a:t>
                      </a:r>
                      <a:r>
                        <a:rPr lang="ru-RU" sz="1500" dirty="0">
                          <a:effectLst/>
                        </a:rPr>
                        <a:t> </a:t>
                      </a:r>
                      <a:r>
                        <a:rPr lang="en-US" sz="1500" dirty="0">
                          <a:effectLst/>
                        </a:rPr>
                        <a:t>and </a:t>
                      </a:r>
                      <a:r>
                        <a:rPr lang="ru-RU" sz="1500" dirty="0">
                          <a:solidFill>
                            <a:schemeClr val="tx1"/>
                          </a:solidFill>
                          <a:effectLst/>
                        </a:rPr>
                        <a:t>[</a:t>
                      </a:r>
                      <a:r>
                        <a:rPr lang="ru-RU" sz="1500" dirty="0" err="1">
                          <a:solidFill>
                            <a:schemeClr val="tx1"/>
                          </a:solidFill>
                          <a:effectLst/>
                        </a:rPr>
                        <a:t>Cu</a:t>
                      </a:r>
                      <a:r>
                        <a:rPr lang="ru-RU" sz="1500" dirty="0">
                          <a:solidFill>
                            <a:schemeClr val="tx1"/>
                          </a:solidFill>
                          <a:effectLst/>
                        </a:rPr>
                        <a:t>(</a:t>
                      </a:r>
                      <a:r>
                        <a:rPr lang="en-US" sz="1500" dirty="0">
                          <a:solidFill>
                            <a:schemeClr val="tx1"/>
                          </a:solidFill>
                          <a:effectLst/>
                        </a:rPr>
                        <a:t>BDC</a:t>
                      </a:r>
                      <a:r>
                        <a:rPr lang="ru-RU" sz="1500" dirty="0">
                          <a:solidFill>
                            <a:schemeClr val="tx1"/>
                          </a:solidFill>
                          <a:effectLst/>
                        </a:rPr>
                        <a:t>)(NHMe</a:t>
                      </a:r>
                      <a:r>
                        <a:rPr lang="ru-RU" sz="1500" baseline="-25000" dirty="0">
                          <a:solidFill>
                            <a:schemeClr val="tx1"/>
                          </a:solidFill>
                          <a:effectLst/>
                        </a:rPr>
                        <a:t>2</a:t>
                      </a:r>
                      <a:r>
                        <a:rPr lang="ru-RU" sz="1500" dirty="0">
                          <a:solidFill>
                            <a:schemeClr val="tx1"/>
                          </a:solidFill>
                          <a:effectLst/>
                        </a:rPr>
                        <a:t>)</a:t>
                      </a:r>
                      <a:r>
                        <a:rPr lang="ru-RU" sz="1500" baseline="-25000" dirty="0">
                          <a:solidFill>
                            <a:schemeClr val="tx1"/>
                          </a:solidFill>
                          <a:effectLst/>
                        </a:rPr>
                        <a:t>2</a:t>
                      </a:r>
                      <a:r>
                        <a:rPr lang="ru-RU" sz="1500" dirty="0">
                          <a:solidFill>
                            <a:schemeClr val="tx1"/>
                          </a:solidFill>
                          <a:effectLst/>
                        </a:rPr>
                        <a:t>]</a:t>
                      </a:r>
                      <a:r>
                        <a:rPr lang="ru-RU" sz="1500" baseline="-25000" dirty="0">
                          <a:solidFill>
                            <a:schemeClr val="tx1"/>
                          </a:solidFill>
                          <a:effectLst/>
                        </a:rPr>
                        <a:t>n</a:t>
                      </a:r>
                      <a:endParaRPr lang="ru-RU" sz="15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3861365337"/>
                  </a:ext>
                </a:extLst>
              </a:tr>
              <a:tr h="46701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500" dirty="0">
                          <a:effectLst/>
                        </a:rPr>
                        <a:t>30-36</a:t>
                      </a:r>
                      <a:endParaRPr lang="ru-RU" sz="1500" dirty="0">
                        <a:effectLst/>
                        <a:latin typeface="Calibri" panose="020F0502020204030204" pitchFamily="34" charset="0"/>
                        <a:ea typeface="Calibri" panose="020F0502020204030204" pitchFamily="34" charset="0"/>
                        <a:cs typeface="Times New Roman" panose="02020603050405020304" pitchFamily="18" charset="0"/>
                      </a:endParaRPr>
                    </a:p>
                    <a:p>
                      <a:endParaRPr lang="ru-RU" sz="15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500" dirty="0">
                          <a:solidFill>
                            <a:schemeClr val="tx1"/>
                          </a:solidFill>
                          <a:effectLst/>
                        </a:rPr>
                        <a:t>[</a:t>
                      </a:r>
                      <a:r>
                        <a:rPr lang="ru-RU" sz="1500" dirty="0" err="1">
                          <a:solidFill>
                            <a:schemeClr val="tx1"/>
                          </a:solidFill>
                          <a:effectLst/>
                        </a:rPr>
                        <a:t>Cu</a:t>
                      </a:r>
                      <a:r>
                        <a:rPr lang="ru-RU" sz="1500" dirty="0">
                          <a:solidFill>
                            <a:schemeClr val="tx1"/>
                          </a:solidFill>
                          <a:effectLst/>
                        </a:rPr>
                        <a:t>(</a:t>
                      </a:r>
                      <a:r>
                        <a:rPr lang="en-US" sz="1500" dirty="0">
                          <a:solidFill>
                            <a:schemeClr val="tx1"/>
                          </a:solidFill>
                          <a:effectLst/>
                        </a:rPr>
                        <a:t>BDC</a:t>
                      </a:r>
                      <a:r>
                        <a:rPr lang="ru-RU" sz="1500" dirty="0">
                          <a:solidFill>
                            <a:schemeClr val="tx1"/>
                          </a:solidFill>
                          <a:effectLst/>
                        </a:rPr>
                        <a:t>)(NHMe</a:t>
                      </a:r>
                      <a:r>
                        <a:rPr lang="ru-RU" sz="1500" baseline="-25000" dirty="0">
                          <a:solidFill>
                            <a:schemeClr val="tx1"/>
                          </a:solidFill>
                          <a:effectLst/>
                        </a:rPr>
                        <a:t>2</a:t>
                      </a:r>
                      <a:r>
                        <a:rPr lang="ru-RU" sz="1500" dirty="0">
                          <a:solidFill>
                            <a:schemeClr val="tx1"/>
                          </a:solidFill>
                          <a:effectLst/>
                        </a:rPr>
                        <a:t>)</a:t>
                      </a:r>
                      <a:r>
                        <a:rPr lang="ru-RU" sz="1500" baseline="-25000" dirty="0">
                          <a:solidFill>
                            <a:schemeClr val="tx1"/>
                          </a:solidFill>
                          <a:effectLst/>
                        </a:rPr>
                        <a:t>2</a:t>
                      </a:r>
                      <a:r>
                        <a:rPr lang="ru-RU" sz="1500" dirty="0">
                          <a:solidFill>
                            <a:schemeClr val="tx1"/>
                          </a:solidFill>
                          <a:effectLst/>
                        </a:rPr>
                        <a:t>]</a:t>
                      </a:r>
                      <a:r>
                        <a:rPr lang="ru-RU" sz="1500" baseline="-25000" dirty="0">
                          <a:solidFill>
                            <a:schemeClr val="tx1"/>
                          </a:solidFill>
                          <a:effectLst/>
                        </a:rPr>
                        <a:t>n</a:t>
                      </a:r>
                      <a:r>
                        <a:rPr lang="en-US" sz="1500" baseline="-25000" dirty="0">
                          <a:solidFill>
                            <a:schemeClr val="tx1"/>
                          </a:solidFill>
                          <a:effectLst/>
                        </a:rPr>
                        <a:t> </a:t>
                      </a:r>
                      <a:r>
                        <a:rPr lang="en-US" sz="1500" dirty="0">
                          <a:effectLst/>
                        </a:rPr>
                        <a:t>and</a:t>
                      </a:r>
                      <a:r>
                        <a:rPr lang="ru-RU" sz="1500" dirty="0">
                          <a:effectLst/>
                        </a:rPr>
                        <a:t> </a:t>
                      </a:r>
                      <a:r>
                        <a:rPr lang="en-US" sz="1500" dirty="0">
                          <a:effectLst/>
                        </a:rPr>
                        <a:t>Cu</a:t>
                      </a:r>
                      <a:endParaRPr lang="ru-RU" sz="1500" dirty="0">
                        <a:effectLst/>
                        <a:latin typeface="Calibri" panose="020F0502020204030204" pitchFamily="34" charset="0"/>
                        <a:ea typeface="Calibri" panose="020F0502020204030204" pitchFamily="34" charset="0"/>
                        <a:cs typeface="Times New Roman" panose="02020603050405020304" pitchFamily="18" charset="0"/>
                      </a:endParaRPr>
                    </a:p>
                    <a:p>
                      <a:endParaRPr lang="ru-RU" sz="15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340609745"/>
                  </a:ext>
                </a:extLst>
              </a:tr>
            </a:tbl>
          </a:graphicData>
        </a:graphic>
      </p:graphicFrame>
      <p:sp>
        <p:nvSpPr>
          <p:cNvPr id="6" name="Номер слайда 3"/>
          <p:cNvSpPr txBox="1">
            <a:spLocks/>
          </p:cNvSpPr>
          <p:nvPr/>
        </p:nvSpPr>
        <p:spPr>
          <a:xfrm>
            <a:off x="8474299" y="6211888"/>
            <a:ext cx="669701" cy="41592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vert="horz" lIns="91440" tIns="45720" rIns="91440" bIns="45720" rtlCol="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chemeClr val="tx1">
                    <a:tint val="75000"/>
                  </a:schemeClr>
                </a:solidFill>
                <a:effectLst/>
                <a:uFillTx/>
                <a:latin typeface="+mn-lt"/>
                <a:ea typeface="+mn-ea"/>
                <a:cs typeface="+mn-cs"/>
                <a:sym typeface="Helvetica"/>
              </a:defRPr>
            </a:lvl1pPr>
            <a:lvl2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2pPr>
            <a:lvl3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3pPr>
            <a:lvl4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4pPr>
            <a:lvl5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5pPr>
            <a:lvl6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6pPr>
            <a:lvl7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7pPr>
            <a:lvl8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8pPr>
            <a:lvl9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9pPr>
          </a:lstStyle>
          <a:p>
            <a:r>
              <a:rPr lang="en-US" sz="1800" dirty="0"/>
              <a:t>14</a:t>
            </a:r>
            <a:endParaRPr lang="ru-RU" sz="1800" dirty="0"/>
          </a:p>
        </p:txBody>
      </p:sp>
    </p:spTree>
    <p:extLst>
      <p:ext uri="{BB962C8B-B14F-4D97-AF65-F5344CB8AC3E}">
        <p14:creationId xmlns:p14="http://schemas.microsoft.com/office/powerpoint/2010/main" val="8564080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Сгруппировать"/>
          <p:cNvGrpSpPr/>
          <p:nvPr/>
        </p:nvGrpSpPr>
        <p:grpSpPr>
          <a:xfrm>
            <a:off x="284168" y="1079118"/>
            <a:ext cx="5487752" cy="4467451"/>
            <a:chOff x="0" y="0"/>
            <a:chExt cx="5487750" cy="4467450"/>
          </a:xfrm>
        </p:grpSpPr>
        <p:pic>
          <p:nvPicPr>
            <p:cNvPr id="5" name="Снимок экрана 2022-05-29 в 21.33.26.png" descr="Снимок экрана 2022-05-29 в 21.33.26.png"/>
            <p:cNvPicPr>
              <a:picLocks noChangeAspect="1"/>
            </p:cNvPicPr>
            <p:nvPr/>
          </p:nvPicPr>
          <p:blipFill>
            <a:blip r:embed="rId2">
              <a:extLst/>
            </a:blip>
            <a:stretch>
              <a:fillRect/>
            </a:stretch>
          </p:blipFill>
          <p:spPr>
            <a:xfrm>
              <a:off x="0" y="392558"/>
              <a:ext cx="5487751" cy="4074893"/>
            </a:xfrm>
            <a:prstGeom prst="rect">
              <a:avLst/>
            </a:prstGeom>
            <a:ln w="12700" cap="flat">
              <a:noFill/>
              <a:miter lim="400000"/>
            </a:ln>
            <a:effectLst/>
          </p:spPr>
        </p:pic>
        <p:sp>
          <p:nvSpPr>
            <p:cNvPr id="4" name="Cu(NO3)2–H2TPA–DMA–H2O"/>
            <p:cNvSpPr/>
            <p:nvPr/>
          </p:nvSpPr>
          <p:spPr>
            <a:xfrm>
              <a:off x="0" y="0"/>
              <a:ext cx="5487751" cy="290959"/>
            </a:xfrm>
            <a:prstGeom prst="roundRect">
              <a:avLst>
                <a:gd name="adj" fmla="val 0"/>
              </a:avLst>
            </a:prstGeom>
            <a:solidFill>
              <a:srgbClr val="000000">
                <a:alpha val="0"/>
              </a:srgbClr>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Autofit/>
            </a:bodyPr>
            <a:lstStyle/>
            <a:p>
              <a:pPr>
                <a:defRPr sz="1400">
                  <a:latin typeface="+mj-lt"/>
                  <a:ea typeface="+mj-ea"/>
                  <a:cs typeface="+mj-cs"/>
                  <a:sym typeface="Calibri"/>
                </a:defRPr>
              </a:pPr>
              <a:r>
                <a:rPr dirty="0"/>
                <a:t>Cu(NO</a:t>
              </a:r>
              <a:r>
                <a:rPr baseline="-5999" dirty="0"/>
                <a:t>3</a:t>
              </a:r>
              <a:r>
                <a:rPr dirty="0"/>
                <a:t>)</a:t>
              </a:r>
              <a:r>
                <a:rPr baseline="-5999" dirty="0"/>
                <a:t>2</a:t>
              </a:r>
              <a:r>
                <a:rPr dirty="0"/>
                <a:t>–H</a:t>
              </a:r>
              <a:r>
                <a:rPr baseline="-5999" dirty="0"/>
                <a:t>2</a:t>
              </a:r>
              <a:r>
                <a:rPr lang="en-US" dirty="0"/>
                <a:t>BDC</a:t>
              </a:r>
              <a:r>
                <a:rPr dirty="0"/>
                <a:t>–DMA–H</a:t>
              </a:r>
              <a:r>
                <a:rPr baseline="-5999" dirty="0"/>
                <a:t>2</a:t>
              </a:r>
              <a:r>
                <a:rPr dirty="0"/>
                <a:t>O</a:t>
              </a:r>
            </a:p>
          </p:txBody>
        </p:sp>
      </p:grpSp>
      <p:sp>
        <p:nvSpPr>
          <p:cNvPr id="2" name="2 — (CuOH)2TPA 6 — [Cu(TPA)(NHMe2)2]n 8 — [Cu(TPA)(DMA)]n…"/>
          <p:cNvSpPr txBox="1"/>
          <p:nvPr/>
        </p:nvSpPr>
        <p:spPr>
          <a:xfrm>
            <a:off x="182808" y="5614826"/>
            <a:ext cx="2272413" cy="95410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p>
            <a:pPr>
              <a:defRPr sz="1400">
                <a:latin typeface="+mj-lt"/>
                <a:ea typeface="+mj-ea"/>
                <a:cs typeface="+mj-cs"/>
                <a:sym typeface="Calibri"/>
              </a:defRPr>
            </a:pPr>
            <a:r>
              <a:rPr dirty="0"/>
              <a:t>2 — (</a:t>
            </a:r>
            <a:r>
              <a:rPr dirty="0" err="1"/>
              <a:t>CuOH</a:t>
            </a:r>
            <a:r>
              <a:rPr dirty="0"/>
              <a:t>)</a:t>
            </a:r>
            <a:r>
              <a:rPr baseline="-5999" dirty="0"/>
              <a:t>2</a:t>
            </a:r>
            <a:r>
              <a:rPr lang="en-US" sz="1100" dirty="0">
                <a:sym typeface="Calibri"/>
              </a:rPr>
              <a:t>(</a:t>
            </a:r>
            <a:r>
              <a:rPr lang="en-US" dirty="0"/>
              <a:t>BDC)</a:t>
            </a:r>
            <a:r>
              <a:rPr dirty="0"/>
              <a:t/>
            </a:r>
            <a:br>
              <a:rPr dirty="0"/>
            </a:br>
            <a:r>
              <a:rPr lang="en-US" dirty="0"/>
              <a:t>5</a:t>
            </a:r>
            <a:r>
              <a:rPr dirty="0"/>
              <a:t> — [Cu(</a:t>
            </a:r>
            <a:r>
              <a:rPr lang="en-US" dirty="0"/>
              <a:t>BDC</a:t>
            </a:r>
            <a:r>
              <a:rPr dirty="0"/>
              <a:t>)(NHMe</a:t>
            </a:r>
            <a:r>
              <a:rPr baseline="-5999" dirty="0"/>
              <a:t>2</a:t>
            </a:r>
            <a:r>
              <a:rPr dirty="0"/>
              <a:t>)</a:t>
            </a:r>
            <a:r>
              <a:rPr baseline="-5999" dirty="0"/>
              <a:t>2</a:t>
            </a:r>
            <a:r>
              <a:rPr dirty="0"/>
              <a:t>]</a:t>
            </a:r>
            <a:r>
              <a:rPr baseline="-5999" dirty="0"/>
              <a:t>n</a:t>
            </a:r>
            <a:r>
              <a:rPr dirty="0"/>
              <a:t/>
            </a:r>
            <a:br>
              <a:rPr dirty="0"/>
            </a:br>
            <a:r>
              <a:rPr lang="en-US" dirty="0"/>
              <a:t>7</a:t>
            </a:r>
            <a:r>
              <a:rPr dirty="0"/>
              <a:t> — [Cu(</a:t>
            </a:r>
            <a:r>
              <a:rPr lang="en-US" dirty="0"/>
              <a:t>BDC</a:t>
            </a:r>
            <a:r>
              <a:rPr dirty="0"/>
              <a:t>)(DMA)]</a:t>
            </a:r>
            <a:r>
              <a:rPr baseline="-5999" dirty="0"/>
              <a:t>n</a:t>
            </a:r>
          </a:p>
          <a:p>
            <a:pPr>
              <a:defRPr sz="1400">
                <a:latin typeface="+mj-lt"/>
                <a:ea typeface="+mj-ea"/>
                <a:cs typeface="+mj-cs"/>
                <a:sym typeface="Calibri"/>
              </a:defRPr>
            </a:pPr>
            <a:r>
              <a:rPr dirty="0"/>
              <a:t>9, 10 — </a:t>
            </a:r>
            <a:r>
              <a:rPr lang="en-US" dirty="0"/>
              <a:t>unknown compounds</a:t>
            </a:r>
            <a:endParaRPr dirty="0"/>
          </a:p>
        </p:txBody>
      </p:sp>
      <p:sp>
        <p:nvSpPr>
          <p:cNvPr id="7" name="TextBox 6"/>
          <p:cNvSpPr txBox="1"/>
          <p:nvPr/>
        </p:nvSpPr>
        <p:spPr>
          <a:xfrm>
            <a:off x="1556953" y="1512866"/>
            <a:ext cx="271849" cy="307777"/>
          </a:xfrm>
          <a:prstGeom prst="rect">
            <a:avLst/>
          </a:prstGeom>
          <a:solidFill>
            <a:schemeClr val="bg1"/>
          </a:solidFill>
        </p:spPr>
        <p:txBody>
          <a:bodyPr wrap="square" rtlCol="0">
            <a:spAutoFit/>
          </a:bodyPr>
          <a:lstStyle/>
          <a:p>
            <a:r>
              <a:rPr lang="en-US" sz="1400" dirty="0"/>
              <a:t>7</a:t>
            </a:r>
            <a:endParaRPr lang="ru-RU" sz="1400" dirty="0"/>
          </a:p>
        </p:txBody>
      </p:sp>
      <p:sp>
        <p:nvSpPr>
          <p:cNvPr id="6" name="Заголовок 1"/>
          <p:cNvSpPr txBox="1">
            <a:spLocks noGrp="1"/>
          </p:cNvSpPr>
          <p:nvPr>
            <p:ph type="title"/>
          </p:nvPr>
        </p:nvSpPr>
        <p:spPr>
          <a:xfrm>
            <a:off x="187749" y="434798"/>
            <a:ext cx="5089174" cy="576064"/>
          </a:xfrm>
          <a:prstGeom prst="rect">
            <a:avLst/>
          </a:prstGeom>
        </p:spPr>
        <p:txBody>
          <a:bodyPr>
            <a:noAutofit/>
          </a:bodyPr>
          <a:lstStyle/>
          <a:p>
            <a:pPr>
              <a:defRPr sz="1400">
                <a:latin typeface="+mj-lt"/>
                <a:ea typeface="+mj-ea"/>
                <a:cs typeface="+mj-cs"/>
                <a:sym typeface="Calibri"/>
              </a:defRPr>
            </a:pPr>
            <a:r>
              <a:rPr lang="en-US" sz="3200" dirty="0"/>
              <a:t>Cu(NO</a:t>
            </a:r>
            <a:r>
              <a:rPr lang="en-US" sz="3200" baseline="-5999" dirty="0"/>
              <a:t>3</a:t>
            </a:r>
            <a:r>
              <a:rPr lang="en-US" sz="3200" dirty="0"/>
              <a:t>)</a:t>
            </a:r>
            <a:r>
              <a:rPr lang="en-US" sz="3200" baseline="-5999" dirty="0"/>
              <a:t>2</a:t>
            </a:r>
            <a:r>
              <a:rPr lang="en-US" sz="3200" dirty="0"/>
              <a:t>–H</a:t>
            </a:r>
            <a:r>
              <a:rPr lang="en-US" sz="3200" baseline="-5999" dirty="0"/>
              <a:t>2</a:t>
            </a:r>
            <a:r>
              <a:rPr lang="en-US" sz="3200" dirty="0"/>
              <a:t>BDC–DMA–H</a:t>
            </a:r>
            <a:r>
              <a:rPr lang="en-US" sz="3200" baseline="-5999" dirty="0"/>
              <a:t>2</a:t>
            </a:r>
            <a:r>
              <a:rPr lang="en-US" sz="3200" dirty="0"/>
              <a:t>O</a:t>
            </a:r>
          </a:p>
        </p:txBody>
      </p:sp>
      <p:sp>
        <p:nvSpPr>
          <p:cNvPr id="8" name="TextBox 7"/>
          <p:cNvSpPr txBox="1"/>
          <p:nvPr/>
        </p:nvSpPr>
        <p:spPr>
          <a:xfrm>
            <a:off x="5498753" y="1500506"/>
            <a:ext cx="271849" cy="307777"/>
          </a:xfrm>
          <a:prstGeom prst="rect">
            <a:avLst/>
          </a:prstGeom>
          <a:solidFill>
            <a:schemeClr val="bg1"/>
          </a:solidFill>
        </p:spPr>
        <p:txBody>
          <a:bodyPr wrap="square" rtlCol="0">
            <a:spAutoFit/>
          </a:bodyPr>
          <a:lstStyle/>
          <a:p>
            <a:r>
              <a:rPr lang="en-US" sz="1400" dirty="0"/>
              <a:t>5</a:t>
            </a:r>
            <a:endParaRPr lang="ru-RU" sz="1400" dirty="0"/>
          </a:p>
        </p:txBody>
      </p:sp>
      <p:sp>
        <p:nvSpPr>
          <p:cNvPr id="9" name="Номер слайда 3"/>
          <p:cNvSpPr txBox="1">
            <a:spLocks/>
          </p:cNvSpPr>
          <p:nvPr/>
        </p:nvSpPr>
        <p:spPr>
          <a:xfrm>
            <a:off x="8474299" y="6211888"/>
            <a:ext cx="669701" cy="41592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vert="horz" lIns="91440" tIns="45720" rIns="91440" bIns="45720" rtlCol="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chemeClr val="tx1">
                    <a:tint val="75000"/>
                  </a:schemeClr>
                </a:solidFill>
                <a:effectLst/>
                <a:uFillTx/>
                <a:latin typeface="+mn-lt"/>
                <a:ea typeface="+mn-ea"/>
                <a:cs typeface="+mn-cs"/>
                <a:sym typeface="Helvetica"/>
              </a:defRPr>
            </a:lvl1pPr>
            <a:lvl2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2pPr>
            <a:lvl3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3pPr>
            <a:lvl4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4pPr>
            <a:lvl5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5pPr>
            <a:lvl6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6pPr>
            <a:lvl7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7pPr>
            <a:lvl8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8pPr>
            <a:lvl9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9pPr>
          </a:lstStyle>
          <a:p>
            <a:r>
              <a:rPr lang="en-US" sz="1800" dirty="0"/>
              <a:t>15</a:t>
            </a:r>
            <a:endParaRPr lang="ru-RU" sz="1800" dirty="0"/>
          </a:p>
        </p:txBody>
      </p:sp>
    </p:spTree>
    <p:extLst>
      <p:ext uri="{BB962C8B-B14F-4D97-AF65-F5344CB8AC3E}">
        <p14:creationId xmlns:p14="http://schemas.microsoft.com/office/powerpoint/2010/main" val="21716153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Заголовок 1"/>
          <p:cNvSpPr txBox="1">
            <a:spLocks noGrp="1"/>
          </p:cNvSpPr>
          <p:nvPr>
            <p:ph type="title"/>
          </p:nvPr>
        </p:nvSpPr>
        <p:spPr>
          <a:xfrm>
            <a:off x="179512" y="404664"/>
            <a:ext cx="5272054" cy="576064"/>
          </a:xfrm>
          <a:prstGeom prst="rect">
            <a:avLst/>
          </a:prstGeom>
        </p:spPr>
        <p:txBody>
          <a:bodyPr>
            <a:noAutofit/>
          </a:bodyPr>
          <a:lstStyle/>
          <a:p>
            <a:pPr>
              <a:defRPr sz="1400">
                <a:latin typeface="+mj-lt"/>
                <a:ea typeface="+mj-ea"/>
                <a:cs typeface="+mj-cs"/>
                <a:sym typeface="Calibri"/>
              </a:defRPr>
            </a:pPr>
            <a:r>
              <a:rPr lang="en-US" sz="3200" dirty="0"/>
              <a:t>Zn(NO</a:t>
            </a:r>
            <a:r>
              <a:rPr lang="en-US" sz="3200" baseline="-5999" dirty="0"/>
              <a:t>3</a:t>
            </a:r>
            <a:r>
              <a:rPr lang="en-US" sz="3200" dirty="0"/>
              <a:t>)</a:t>
            </a:r>
            <a:r>
              <a:rPr lang="en-US" sz="3200" baseline="-5999" dirty="0"/>
              <a:t>2</a:t>
            </a:r>
            <a:r>
              <a:rPr lang="en-US" sz="3200" dirty="0"/>
              <a:t>–H</a:t>
            </a:r>
            <a:r>
              <a:rPr lang="en-US" sz="3200" baseline="-5999" dirty="0"/>
              <a:t>2</a:t>
            </a:r>
            <a:r>
              <a:rPr lang="en-US" sz="3200" dirty="0"/>
              <a:t>BDC–DMF–H</a:t>
            </a:r>
            <a:r>
              <a:rPr lang="en-US" sz="3200" baseline="-5999" dirty="0"/>
              <a:t>2</a:t>
            </a:r>
            <a:r>
              <a:rPr lang="en-US" sz="3200" dirty="0"/>
              <a:t>O</a:t>
            </a:r>
          </a:p>
        </p:txBody>
      </p:sp>
      <p:sp>
        <p:nvSpPr>
          <p:cNvPr id="304" name="Номер слайда 3"/>
          <p:cNvSpPr txBox="1">
            <a:spLocks noGrp="1"/>
          </p:cNvSpPr>
          <p:nvPr>
            <p:ph type="sldNum" sz="quarter" idx="4294967295"/>
          </p:nvPr>
        </p:nvSpPr>
        <p:spPr>
          <a:xfrm>
            <a:off x="8553450" y="6211888"/>
            <a:ext cx="590550" cy="41592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defRPr sz="2500"/>
            </a:lvl1pPr>
          </a:lstStyle>
          <a:p>
            <a:fld id="{86CB4B4D-7CA3-9044-876B-883B54F8677D}" type="slidenum">
              <a:rPr sz="1800"/>
              <a:t>16</a:t>
            </a:fld>
            <a:endParaRPr sz="1800" dirty="0"/>
          </a:p>
        </p:txBody>
      </p:sp>
      <p:pic>
        <p:nvPicPr>
          <p:cNvPr id="306" name="Снимок экрана 2022-05-15 в 01.28.34.png" descr="Снимок экрана 2022-05-15 в 01.28.34.png"/>
          <p:cNvPicPr>
            <a:picLocks noChangeAspect="1"/>
          </p:cNvPicPr>
          <p:nvPr/>
        </p:nvPicPr>
        <p:blipFill>
          <a:blip r:embed="rId3">
            <a:extLst/>
          </a:blip>
          <a:stretch>
            <a:fillRect/>
          </a:stretch>
        </p:blipFill>
        <p:spPr>
          <a:xfrm>
            <a:off x="318897" y="1845179"/>
            <a:ext cx="4153366" cy="2945246"/>
          </a:xfrm>
          <a:prstGeom prst="rect">
            <a:avLst/>
          </a:prstGeom>
          <a:ln w="12700" cap="flat">
            <a:noFill/>
            <a:miter lim="400000"/>
          </a:ln>
          <a:effectLst/>
        </p:spPr>
      </p:pic>
      <p:sp>
        <p:nvSpPr>
          <p:cNvPr id="4" name="TextBox 3"/>
          <p:cNvSpPr txBox="1"/>
          <p:nvPr/>
        </p:nvSpPr>
        <p:spPr>
          <a:xfrm>
            <a:off x="733167" y="1228287"/>
            <a:ext cx="4777945" cy="369332"/>
          </a:xfrm>
          <a:prstGeom prst="rect">
            <a:avLst/>
          </a:prstGeom>
          <a:noFill/>
        </p:spPr>
        <p:txBody>
          <a:bodyPr wrap="square" rtlCol="0">
            <a:spAutoFit/>
          </a:bodyPr>
          <a:lstStyle/>
          <a:p>
            <a:r>
              <a:rPr lang="en-US" dirty="0"/>
              <a:t>Zn(NO</a:t>
            </a:r>
            <a:r>
              <a:rPr lang="en-US" baseline="-5999" dirty="0"/>
              <a:t>3</a:t>
            </a:r>
            <a:r>
              <a:rPr lang="en-US" dirty="0"/>
              <a:t>)</a:t>
            </a:r>
            <a:r>
              <a:rPr lang="en-US" baseline="-5999" dirty="0"/>
              <a:t>2</a:t>
            </a:r>
            <a:r>
              <a:rPr lang="ru-RU" dirty="0"/>
              <a:t> </a:t>
            </a:r>
            <a:r>
              <a:rPr lang="en-US" dirty="0"/>
              <a:t>: H</a:t>
            </a:r>
            <a:r>
              <a:rPr lang="en-US" baseline="-5999" dirty="0"/>
              <a:t>2</a:t>
            </a:r>
            <a:r>
              <a:rPr lang="en-US" dirty="0"/>
              <a:t>BDC = 1:2, Solv = DMF, 120 </a:t>
            </a:r>
            <a:r>
              <a:rPr lang="en-US" baseline="30000" dirty="0" err="1"/>
              <a:t>o</a:t>
            </a:r>
            <a:r>
              <a:rPr lang="en-US" dirty="0" err="1"/>
              <a:t>C</a:t>
            </a:r>
            <a:endParaRPr lang="ru-RU" dirty="0"/>
          </a:p>
        </p:txBody>
      </p:sp>
      <p:sp>
        <p:nvSpPr>
          <p:cNvPr id="5" name="TextBox 4"/>
          <p:cNvSpPr txBox="1"/>
          <p:nvPr/>
        </p:nvSpPr>
        <p:spPr>
          <a:xfrm>
            <a:off x="4826811" y="1755985"/>
            <a:ext cx="3831157" cy="2431435"/>
          </a:xfrm>
          <a:prstGeom prst="rect">
            <a:avLst/>
          </a:prstGeom>
          <a:noFill/>
        </p:spPr>
        <p:txBody>
          <a:bodyPr wrap="square" rtlCol="0">
            <a:spAutoFit/>
          </a:bodyPr>
          <a:lstStyle/>
          <a:p>
            <a:endParaRPr lang="en-US" sz="1600" dirty="0"/>
          </a:p>
          <a:p>
            <a:endParaRPr lang="ru-RU" sz="1600" dirty="0"/>
          </a:p>
          <a:p>
            <a:pPr>
              <a:lnSpc>
                <a:spcPct val="150000"/>
              </a:lnSpc>
            </a:pPr>
            <a:r>
              <a:rPr lang="en-US" sz="1600" dirty="0"/>
              <a:t>96 h: [Zn</a:t>
            </a:r>
            <a:r>
              <a:rPr lang="en-US" sz="1600" baseline="-5999" dirty="0"/>
              <a:t>3</a:t>
            </a:r>
            <a:r>
              <a:rPr lang="en-US" sz="1600" dirty="0"/>
              <a:t>(BDC)</a:t>
            </a:r>
            <a:r>
              <a:rPr lang="en-US" sz="1600" baseline="-5999" dirty="0"/>
              <a:t>3</a:t>
            </a:r>
            <a:r>
              <a:rPr lang="en-US" sz="1600" dirty="0"/>
              <a:t>(H</a:t>
            </a:r>
            <a:r>
              <a:rPr lang="en-US" sz="1600" baseline="-5999" dirty="0"/>
              <a:t>2</a:t>
            </a:r>
            <a:r>
              <a:rPr lang="en-US" sz="1600" dirty="0"/>
              <a:t>O)</a:t>
            </a:r>
            <a:r>
              <a:rPr lang="en-US" sz="1600" baseline="-25000" dirty="0"/>
              <a:t>4</a:t>
            </a:r>
            <a:r>
              <a:rPr lang="en-US" sz="1600" dirty="0"/>
              <a:t>]</a:t>
            </a:r>
            <a:r>
              <a:rPr lang="en-US" sz="1600" baseline="-25000" dirty="0"/>
              <a:t>n</a:t>
            </a:r>
            <a:r>
              <a:rPr lang="en-US" sz="1600" dirty="0"/>
              <a:t> →[Zn</a:t>
            </a:r>
            <a:r>
              <a:rPr lang="en-US" sz="1600" baseline="-5999" dirty="0"/>
              <a:t>4</a:t>
            </a:r>
            <a:r>
              <a:rPr lang="en-US" sz="1600" dirty="0"/>
              <a:t>O(BDC)</a:t>
            </a:r>
            <a:r>
              <a:rPr lang="en-US" sz="1600" baseline="-5999" dirty="0"/>
              <a:t>3</a:t>
            </a:r>
            <a:r>
              <a:rPr lang="en-US" sz="1600" dirty="0"/>
              <a:t>]</a:t>
            </a:r>
            <a:r>
              <a:rPr lang="en-US" sz="1600" baseline="-25000" dirty="0"/>
              <a:t>n</a:t>
            </a:r>
            <a:endParaRPr lang="ru-RU" sz="1600" baseline="-25000" dirty="0"/>
          </a:p>
          <a:p>
            <a:pPr>
              <a:lnSpc>
                <a:spcPct val="150000"/>
              </a:lnSpc>
            </a:pPr>
            <a:endParaRPr lang="en-US" sz="1600" dirty="0"/>
          </a:p>
          <a:p>
            <a:pPr>
              <a:lnSpc>
                <a:spcPct val="150000"/>
              </a:lnSpc>
            </a:pPr>
            <a:endParaRPr lang="en-US" sz="1600" dirty="0"/>
          </a:p>
          <a:p>
            <a:pPr>
              <a:lnSpc>
                <a:spcPct val="150000"/>
              </a:lnSpc>
            </a:pPr>
            <a:r>
              <a:rPr lang="en-US" sz="1600" dirty="0"/>
              <a:t>24 h: [Zn(BDC)·NHMe</a:t>
            </a:r>
            <a:r>
              <a:rPr lang="en-US" sz="1600" baseline="-5999" dirty="0"/>
              <a:t>2</a:t>
            </a:r>
            <a:r>
              <a:rPr lang="en-US" sz="1600" dirty="0"/>
              <a:t>·H</a:t>
            </a:r>
            <a:r>
              <a:rPr lang="en-US" sz="1600" baseline="-5999" dirty="0"/>
              <a:t>2</a:t>
            </a:r>
            <a:r>
              <a:rPr lang="en-US" sz="1600" dirty="0"/>
              <a:t>O)]</a:t>
            </a:r>
            <a:r>
              <a:rPr lang="en-US" sz="1600" baseline="-25000" dirty="0"/>
              <a:t>n</a:t>
            </a:r>
            <a:r>
              <a:rPr lang="en-US" sz="1600" dirty="0"/>
              <a:t>:    </a:t>
            </a:r>
          </a:p>
          <a:p>
            <a:pPr>
              <a:lnSpc>
                <a:spcPct val="150000"/>
              </a:lnSpc>
            </a:pPr>
            <a:r>
              <a:rPr lang="en-US" sz="1600" dirty="0"/>
              <a:t> orthorhombic, ionic → monoclinic</a:t>
            </a:r>
            <a:endParaRPr lang="ru-RU" sz="1600" baseline="-25000" dirty="0"/>
          </a:p>
        </p:txBody>
      </p:sp>
      <p:sp>
        <p:nvSpPr>
          <p:cNvPr id="6" name="TextBox 5"/>
          <p:cNvSpPr txBox="1"/>
          <p:nvPr/>
        </p:nvSpPr>
        <p:spPr>
          <a:xfrm>
            <a:off x="1921686" y="4468842"/>
            <a:ext cx="1979754" cy="307777"/>
          </a:xfrm>
          <a:prstGeom prst="rect">
            <a:avLst/>
          </a:prstGeom>
          <a:solidFill>
            <a:schemeClr val="bg1"/>
          </a:solidFill>
        </p:spPr>
        <p:txBody>
          <a:bodyPr wrap="square" rtlCol="0">
            <a:spAutoFit/>
          </a:bodyPr>
          <a:lstStyle/>
          <a:p>
            <a:r>
              <a:rPr lang="en-US" sz="1400" dirty="0"/>
              <a:t>Solvent </a:t>
            </a:r>
            <a:r>
              <a:rPr lang="en-US" sz="1400" dirty="0" err="1"/>
              <a:t>mol</a:t>
            </a:r>
            <a:r>
              <a:rPr lang="en-US" sz="1400" dirty="0"/>
              <a:t> %</a:t>
            </a:r>
            <a:endParaRPr lang="ru-RU" sz="1400" dirty="0"/>
          </a:p>
        </p:txBody>
      </p:sp>
      <p:sp>
        <p:nvSpPr>
          <p:cNvPr id="21" name="TextBox 20"/>
          <p:cNvSpPr txBox="1"/>
          <p:nvPr/>
        </p:nvSpPr>
        <p:spPr>
          <a:xfrm rot="16200000">
            <a:off x="-633639" y="2948471"/>
            <a:ext cx="2164171" cy="307777"/>
          </a:xfrm>
          <a:prstGeom prst="rect">
            <a:avLst/>
          </a:prstGeom>
          <a:solidFill>
            <a:schemeClr val="bg1"/>
          </a:solidFill>
        </p:spPr>
        <p:txBody>
          <a:bodyPr wrap="square" rtlCol="0">
            <a:spAutoFit/>
          </a:bodyPr>
          <a:lstStyle/>
          <a:p>
            <a:r>
              <a:rPr lang="en-US" sz="1400" dirty="0"/>
              <a:t>Synthesis duration, h</a:t>
            </a:r>
            <a:endParaRPr lang="ru-RU" sz="1400" dirty="0"/>
          </a:p>
        </p:txBody>
      </p:sp>
      <p:pic>
        <p:nvPicPr>
          <p:cNvPr id="2" name="Рисунок 1"/>
          <p:cNvPicPr>
            <a:picLocks noChangeAspect="1"/>
          </p:cNvPicPr>
          <p:nvPr/>
        </p:nvPicPr>
        <p:blipFill>
          <a:blip r:embed="rId4"/>
          <a:stretch>
            <a:fillRect/>
          </a:stretch>
        </p:blipFill>
        <p:spPr>
          <a:xfrm>
            <a:off x="1172476" y="2162032"/>
            <a:ext cx="3286125" cy="600075"/>
          </a:xfrm>
          <a:prstGeom prst="rect">
            <a:avLst/>
          </a:prstGeom>
        </p:spPr>
      </p:pic>
    </p:spTree>
    <p:extLst>
      <p:ext uri="{BB962C8B-B14F-4D97-AF65-F5344CB8AC3E}">
        <p14:creationId xmlns:p14="http://schemas.microsoft.com/office/powerpoint/2010/main" val="21026020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ption"/>
          <p:cNvSpPr/>
          <p:nvPr/>
        </p:nvSpPr>
        <p:spPr>
          <a:xfrm>
            <a:off x="287900" y="5256402"/>
            <a:ext cx="5378526" cy="937519"/>
          </a:xfrm>
          <a:prstGeom prst="roundRect">
            <a:avLst>
              <a:gd name="adj" fmla="val 0"/>
            </a:avLst>
          </a:prstGeom>
          <a:solidFill>
            <a:srgbClr val="000000">
              <a:alpha val="0"/>
            </a:srgbClr>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Autofit/>
          </a:bodyPr>
          <a:lstStyle/>
          <a:p>
            <a:pPr indent="457200" algn="ctr" defTabSz="457200">
              <a:lnSpc>
                <a:spcPct val="150000"/>
              </a:lnSpc>
              <a:defRPr sz="1400" i="1">
                <a:latin typeface="+mj-lt"/>
                <a:ea typeface="+mj-ea"/>
                <a:cs typeface="+mj-cs"/>
                <a:sym typeface="Calibri"/>
              </a:defRPr>
            </a:pPr>
            <a:endParaRPr sz="1400" dirty="0"/>
          </a:p>
        </p:txBody>
      </p:sp>
      <p:sp>
        <p:nvSpPr>
          <p:cNvPr id="7" name="Заголовок 1"/>
          <p:cNvSpPr txBox="1">
            <a:spLocks noGrp="1"/>
          </p:cNvSpPr>
          <p:nvPr>
            <p:ph type="title"/>
          </p:nvPr>
        </p:nvSpPr>
        <p:spPr>
          <a:xfrm>
            <a:off x="179512" y="404664"/>
            <a:ext cx="5272054" cy="576064"/>
          </a:xfrm>
          <a:prstGeom prst="rect">
            <a:avLst/>
          </a:prstGeom>
        </p:spPr>
        <p:txBody>
          <a:bodyPr>
            <a:noAutofit/>
          </a:bodyPr>
          <a:lstStyle/>
          <a:p>
            <a:pPr>
              <a:defRPr sz="1400">
                <a:latin typeface="+mj-lt"/>
                <a:ea typeface="+mj-ea"/>
                <a:cs typeface="+mj-cs"/>
                <a:sym typeface="Calibri"/>
              </a:defRPr>
            </a:pPr>
            <a:r>
              <a:rPr lang="en-US" sz="3200" dirty="0"/>
              <a:t>Zn(NO</a:t>
            </a:r>
            <a:r>
              <a:rPr lang="en-US" sz="3200" baseline="-5999" dirty="0"/>
              <a:t>3</a:t>
            </a:r>
            <a:r>
              <a:rPr lang="en-US" sz="3200" dirty="0"/>
              <a:t>)</a:t>
            </a:r>
            <a:r>
              <a:rPr lang="en-US" sz="3200" baseline="-5999" dirty="0"/>
              <a:t>2</a:t>
            </a:r>
            <a:r>
              <a:rPr lang="en-US" sz="3200" dirty="0"/>
              <a:t>–H</a:t>
            </a:r>
            <a:r>
              <a:rPr lang="en-US" sz="3200" baseline="-5999" dirty="0"/>
              <a:t>2</a:t>
            </a:r>
            <a:r>
              <a:rPr lang="en-US" sz="3200" dirty="0"/>
              <a:t>BDC–DMF–H</a:t>
            </a:r>
            <a:r>
              <a:rPr lang="en-US" sz="3200" baseline="-5999" dirty="0"/>
              <a:t>2</a:t>
            </a:r>
            <a:r>
              <a:rPr lang="en-US" sz="3200" dirty="0"/>
              <a:t>O</a:t>
            </a:r>
          </a:p>
        </p:txBody>
      </p:sp>
      <p:pic>
        <p:nvPicPr>
          <p:cNvPr id="8" name="Рисунок 7"/>
          <p:cNvPicPr>
            <a:picLocks noChangeAspect="1"/>
          </p:cNvPicPr>
          <p:nvPr/>
        </p:nvPicPr>
        <p:blipFill>
          <a:blip r:embed="rId2"/>
          <a:stretch>
            <a:fillRect/>
          </a:stretch>
        </p:blipFill>
        <p:spPr>
          <a:xfrm>
            <a:off x="1184229" y="1173763"/>
            <a:ext cx="4427744" cy="3073375"/>
          </a:xfrm>
          <a:prstGeom prst="rect">
            <a:avLst/>
          </a:prstGeom>
        </p:spPr>
      </p:pic>
      <p:sp>
        <p:nvSpPr>
          <p:cNvPr id="9" name="TextBox 8"/>
          <p:cNvSpPr txBox="1"/>
          <p:nvPr/>
        </p:nvSpPr>
        <p:spPr>
          <a:xfrm>
            <a:off x="179512" y="2183027"/>
            <a:ext cx="380661" cy="1696995"/>
          </a:xfrm>
          <a:prstGeom prst="rect">
            <a:avLst/>
          </a:prstGeom>
          <a:solidFill>
            <a:schemeClr val="bg1"/>
          </a:solidFill>
        </p:spPr>
        <p:txBody>
          <a:bodyPr wrap="square" rtlCol="0">
            <a:spAutoFit/>
          </a:bodyPr>
          <a:lstStyle/>
          <a:p>
            <a:endParaRPr lang="ru-RU" dirty="0"/>
          </a:p>
        </p:txBody>
      </p:sp>
      <p:pic>
        <p:nvPicPr>
          <p:cNvPr id="2" name="0ver0-16204_Zn292.jpg" descr="0ver0-16204_Zn292.jpg"/>
          <p:cNvPicPr>
            <a:picLocks noChangeAspect="1"/>
          </p:cNvPicPr>
          <p:nvPr/>
        </p:nvPicPr>
        <p:blipFill>
          <a:blip r:embed="rId3">
            <a:extLst/>
          </a:blip>
          <a:stretch>
            <a:fillRect/>
          </a:stretch>
        </p:blipFill>
        <p:spPr>
          <a:xfrm>
            <a:off x="3932170" y="1592378"/>
            <a:ext cx="2390609" cy="2046851"/>
          </a:xfrm>
          <a:prstGeom prst="rect">
            <a:avLst/>
          </a:prstGeom>
          <a:ln w="12700">
            <a:miter lim="400000"/>
          </a:ln>
        </p:spPr>
      </p:pic>
      <p:sp>
        <p:nvSpPr>
          <p:cNvPr id="6" name="a = 10,4548(1) Å b = 18,7180(2) Å c = 24,0217(2) Å R = 2,78%"/>
          <p:cNvSpPr txBox="1"/>
          <p:nvPr/>
        </p:nvSpPr>
        <p:spPr>
          <a:xfrm>
            <a:off x="4198856" y="3832264"/>
            <a:ext cx="2155394" cy="1231102"/>
          </a:xfrm>
          <a:prstGeom prst="rect">
            <a:avLst/>
          </a:prstGeom>
          <a:solidFill>
            <a:schemeClr val="bg1"/>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p>
            <a:pPr>
              <a:defRPr sz="1500"/>
            </a:pPr>
            <a:r>
              <a:rPr lang="en-US" sz="1400" dirty="0"/>
              <a:t>[</a:t>
            </a:r>
            <a:r>
              <a:rPr lang="en-US" sz="1400" dirty="0" err="1"/>
              <a:t>ZnH</a:t>
            </a:r>
            <a:r>
              <a:rPr lang="en-US" sz="1400" dirty="0"/>
              <a:t>(BDC)</a:t>
            </a:r>
            <a:r>
              <a:rPr lang="en-US" sz="1400" baseline="-25000" dirty="0"/>
              <a:t>2</a:t>
            </a:r>
            <a:r>
              <a:rPr lang="en-US" sz="1400" dirty="0"/>
              <a:t>(NH</a:t>
            </a:r>
            <a:r>
              <a:rPr lang="en-US" sz="1400" baseline="-25000" dirty="0"/>
              <a:t>2</a:t>
            </a:r>
            <a:r>
              <a:rPr lang="en-US" sz="1400" dirty="0"/>
              <a:t>Me</a:t>
            </a:r>
            <a:r>
              <a:rPr lang="en-US" sz="1400" baseline="-5999" dirty="0"/>
              <a:t>2</a:t>
            </a:r>
            <a:r>
              <a:rPr lang="en-US" sz="1400" dirty="0"/>
              <a:t>)·H</a:t>
            </a:r>
            <a:r>
              <a:rPr lang="en-US" sz="1400" baseline="-5999" dirty="0"/>
              <a:t>2</a:t>
            </a:r>
            <a:r>
              <a:rPr lang="en-US" sz="1400" dirty="0"/>
              <a:t>O)]</a:t>
            </a:r>
            <a:r>
              <a:rPr lang="en-US" baseline="-25000" dirty="0"/>
              <a:t>n </a:t>
            </a:r>
          </a:p>
          <a:p>
            <a:pPr>
              <a:defRPr sz="1500"/>
            </a:pPr>
            <a:r>
              <a:rPr dirty="0"/>
              <a:t>a = 10,4548(1) Å</a:t>
            </a:r>
            <a:br>
              <a:rPr dirty="0"/>
            </a:br>
            <a:r>
              <a:rPr dirty="0"/>
              <a:t>b = 18,7180(2) Å</a:t>
            </a:r>
            <a:br>
              <a:rPr dirty="0"/>
            </a:br>
            <a:r>
              <a:rPr dirty="0"/>
              <a:t>c = 24,0217(2) Å</a:t>
            </a:r>
            <a:br>
              <a:rPr dirty="0"/>
            </a:br>
            <a:r>
              <a:rPr dirty="0"/>
              <a:t>R = 2,78%</a:t>
            </a:r>
          </a:p>
        </p:txBody>
      </p:sp>
      <p:sp>
        <p:nvSpPr>
          <p:cNvPr id="11" name="a = 32,8588(12) Å b = 9,7206(2) Å c = 18,1679(6) Å 𝛃=97,723(3)° R = 6,31%"/>
          <p:cNvSpPr txBox="1"/>
          <p:nvPr/>
        </p:nvSpPr>
        <p:spPr>
          <a:xfrm>
            <a:off x="6914998" y="3815788"/>
            <a:ext cx="1850824" cy="138499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p>
            <a:pPr>
              <a:defRPr sz="1500"/>
            </a:pPr>
            <a:r>
              <a:rPr lang="en-US" sz="1400" dirty="0"/>
              <a:t>[Zn(BDC)·NHMe</a:t>
            </a:r>
            <a:r>
              <a:rPr lang="en-US" sz="1400" baseline="-5999" dirty="0"/>
              <a:t>2</a:t>
            </a:r>
            <a:r>
              <a:rPr lang="en-US" sz="1400" dirty="0"/>
              <a:t>·H</a:t>
            </a:r>
            <a:r>
              <a:rPr lang="en-US" sz="1400" baseline="-5999" dirty="0"/>
              <a:t>2</a:t>
            </a:r>
            <a:r>
              <a:rPr lang="en-US" sz="1400" dirty="0"/>
              <a:t>O)]</a:t>
            </a:r>
            <a:r>
              <a:rPr lang="en-US" sz="1400" baseline="-25000" dirty="0"/>
              <a:t>n </a:t>
            </a:r>
          </a:p>
          <a:p>
            <a:pPr>
              <a:defRPr sz="1500"/>
            </a:pPr>
            <a:r>
              <a:rPr sz="1400" dirty="0"/>
              <a:t>a = 32,8588(12) Å</a:t>
            </a:r>
            <a:br>
              <a:rPr sz="1400" dirty="0"/>
            </a:br>
            <a:r>
              <a:rPr sz="1400" dirty="0"/>
              <a:t>b = 9,7206(2) Å</a:t>
            </a:r>
            <a:br>
              <a:rPr sz="1400" dirty="0"/>
            </a:br>
            <a:r>
              <a:rPr sz="1400" dirty="0"/>
              <a:t>c = 18,1679(6) Å</a:t>
            </a:r>
            <a:br>
              <a:rPr sz="1400" dirty="0"/>
            </a:br>
            <a:r>
              <a:rPr sz="1400" dirty="0"/>
              <a:t>𝛃=97,723(3)°</a:t>
            </a:r>
            <a:br>
              <a:rPr sz="1400" dirty="0"/>
            </a:br>
            <a:r>
              <a:rPr sz="1400" dirty="0"/>
              <a:t>R = 6,31%</a:t>
            </a:r>
          </a:p>
        </p:txBody>
      </p:sp>
      <p:sp>
        <p:nvSpPr>
          <p:cNvPr id="12" name="Стрелка вправо 11"/>
          <p:cNvSpPr/>
          <p:nvPr/>
        </p:nvSpPr>
        <p:spPr>
          <a:xfrm>
            <a:off x="6056092" y="4333875"/>
            <a:ext cx="735233" cy="1809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Номер слайда 3"/>
          <p:cNvSpPr txBox="1">
            <a:spLocks/>
          </p:cNvSpPr>
          <p:nvPr/>
        </p:nvSpPr>
        <p:spPr>
          <a:xfrm>
            <a:off x="8474299" y="6211888"/>
            <a:ext cx="669701" cy="41592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vert="horz" lIns="91440" tIns="45720" rIns="91440" bIns="45720" rtlCol="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chemeClr val="tx1">
                    <a:tint val="75000"/>
                  </a:schemeClr>
                </a:solidFill>
                <a:effectLst/>
                <a:uFillTx/>
                <a:latin typeface="+mn-lt"/>
                <a:ea typeface="+mn-ea"/>
                <a:cs typeface="+mn-cs"/>
                <a:sym typeface="Helvetica"/>
              </a:defRPr>
            </a:lvl1pPr>
            <a:lvl2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2pPr>
            <a:lvl3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3pPr>
            <a:lvl4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4pPr>
            <a:lvl5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5pPr>
            <a:lvl6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6pPr>
            <a:lvl7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7pPr>
            <a:lvl8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8pPr>
            <a:lvl9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9pPr>
          </a:lstStyle>
          <a:p>
            <a:r>
              <a:rPr lang="en-US" sz="1800" dirty="0"/>
              <a:t>17</a:t>
            </a:r>
            <a:endParaRPr lang="ru-RU" sz="1800" dirty="0"/>
          </a:p>
        </p:txBody>
      </p:sp>
      <p:sp>
        <p:nvSpPr>
          <p:cNvPr id="3" name="TextBox 2"/>
          <p:cNvSpPr txBox="1"/>
          <p:nvPr/>
        </p:nvSpPr>
        <p:spPr>
          <a:xfrm>
            <a:off x="541900" y="5420606"/>
            <a:ext cx="6168981" cy="830997"/>
          </a:xfrm>
          <a:prstGeom prst="rect">
            <a:avLst/>
          </a:prstGeom>
          <a:noFill/>
        </p:spPr>
        <p:txBody>
          <a:bodyPr wrap="square" rtlCol="0">
            <a:spAutoFit/>
          </a:bodyPr>
          <a:lstStyle/>
          <a:p>
            <a:r>
              <a:rPr lang="en-US" sz="1500" dirty="0">
                <a:sym typeface="Calibri"/>
              </a:rPr>
              <a:t>The same compounds forms in wide region of temperatures and synthesis duration (blue - 90 </a:t>
            </a:r>
            <a:r>
              <a:rPr lang="en-US" sz="1500" baseline="30000" dirty="0" err="1">
                <a:sym typeface="Calibri"/>
              </a:rPr>
              <a:t>o</a:t>
            </a:r>
            <a:r>
              <a:rPr lang="en-US" sz="1500" dirty="0" err="1">
                <a:sym typeface="Calibri"/>
              </a:rPr>
              <a:t>C</a:t>
            </a:r>
            <a:r>
              <a:rPr lang="en-US" sz="1500" dirty="0">
                <a:sym typeface="Calibri"/>
              </a:rPr>
              <a:t>, 24 h; green – 110 </a:t>
            </a:r>
            <a:r>
              <a:rPr lang="en-US" sz="1500" baseline="30000" dirty="0" err="1">
                <a:sym typeface="Calibri"/>
              </a:rPr>
              <a:t>o</a:t>
            </a:r>
            <a:r>
              <a:rPr lang="en-US" sz="1500" dirty="0" err="1">
                <a:sym typeface="Calibri"/>
              </a:rPr>
              <a:t>C</a:t>
            </a:r>
            <a:r>
              <a:rPr lang="en-US" sz="1500" dirty="0">
                <a:sym typeface="Calibri"/>
              </a:rPr>
              <a:t>, 72 h) and not MOF-5 (grey)</a:t>
            </a:r>
            <a:endParaRPr lang="en-US" sz="1500" dirty="0"/>
          </a:p>
          <a:p>
            <a:endParaRPr lang="ru-RU" dirty="0"/>
          </a:p>
        </p:txBody>
      </p:sp>
      <p:pic>
        <p:nvPicPr>
          <p:cNvPr id="4" name="Рисунок 3">
            <a:extLst>
              <a:ext uri="{FF2B5EF4-FFF2-40B4-BE49-F238E27FC236}">
                <a16:creationId xmlns:a16="http://schemas.microsoft.com/office/drawing/2014/main" xmlns="" id="{AFAB8226-B993-47C9-BC96-9C96E015C327}"/>
              </a:ext>
            </a:extLst>
          </p:cNvPr>
          <p:cNvPicPr>
            <a:picLocks noChangeAspect="1"/>
          </p:cNvPicPr>
          <p:nvPr/>
        </p:nvPicPr>
        <p:blipFill>
          <a:blip r:embed="rId4"/>
          <a:stretch>
            <a:fillRect/>
          </a:stretch>
        </p:blipFill>
        <p:spPr>
          <a:xfrm>
            <a:off x="6322779" y="1298548"/>
            <a:ext cx="2611780" cy="2435138"/>
          </a:xfrm>
          <a:prstGeom prst="rect">
            <a:avLst/>
          </a:prstGeom>
        </p:spPr>
      </p:pic>
    </p:spTree>
    <p:extLst>
      <p:ext uri="{BB962C8B-B14F-4D97-AF65-F5344CB8AC3E}">
        <p14:creationId xmlns:p14="http://schemas.microsoft.com/office/powerpoint/2010/main" val="15485408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Снимок экрана 2022-05-29 в 13.15.24.png" descr="Снимок экрана 2022-05-29 в 13.15.24.png"/>
          <p:cNvPicPr>
            <a:picLocks noChangeAspect="1"/>
          </p:cNvPicPr>
          <p:nvPr/>
        </p:nvPicPr>
        <p:blipFill>
          <a:blip r:embed="rId2">
            <a:extLst/>
          </a:blip>
          <a:stretch>
            <a:fillRect/>
          </a:stretch>
        </p:blipFill>
        <p:spPr>
          <a:xfrm>
            <a:off x="4661203" y="1897989"/>
            <a:ext cx="3712695" cy="2720362"/>
          </a:xfrm>
          <a:prstGeom prst="rect">
            <a:avLst/>
          </a:prstGeom>
          <a:ln w="12700">
            <a:miter lim="400000"/>
          </a:ln>
        </p:spPr>
      </p:pic>
      <p:pic>
        <p:nvPicPr>
          <p:cNvPr id="3" name="Снимок экрана 2022-05-29 в 13.16.13.png" descr="Снимок экрана 2022-05-29 в 13.16.13.png"/>
          <p:cNvPicPr>
            <a:picLocks noChangeAspect="1"/>
          </p:cNvPicPr>
          <p:nvPr/>
        </p:nvPicPr>
        <p:blipFill>
          <a:blip r:embed="rId3">
            <a:extLst/>
          </a:blip>
          <a:stretch>
            <a:fillRect/>
          </a:stretch>
        </p:blipFill>
        <p:spPr>
          <a:xfrm>
            <a:off x="1066913" y="2597770"/>
            <a:ext cx="2984501" cy="1320801"/>
          </a:xfrm>
          <a:prstGeom prst="rect">
            <a:avLst/>
          </a:prstGeom>
          <a:ln w="12700">
            <a:miter lim="400000"/>
          </a:ln>
        </p:spPr>
      </p:pic>
      <p:sp>
        <p:nvSpPr>
          <p:cNvPr id="4" name="Заголовок 1"/>
          <p:cNvSpPr txBox="1">
            <a:spLocks noGrp="1"/>
          </p:cNvSpPr>
          <p:nvPr>
            <p:ph type="title"/>
          </p:nvPr>
        </p:nvSpPr>
        <p:spPr>
          <a:xfrm>
            <a:off x="179512" y="404664"/>
            <a:ext cx="5272054" cy="576064"/>
          </a:xfrm>
          <a:prstGeom prst="rect">
            <a:avLst/>
          </a:prstGeom>
        </p:spPr>
        <p:txBody>
          <a:bodyPr>
            <a:noAutofit/>
          </a:bodyPr>
          <a:lstStyle/>
          <a:p>
            <a:pPr>
              <a:defRPr sz="1400">
                <a:latin typeface="+mj-lt"/>
                <a:ea typeface="+mj-ea"/>
                <a:cs typeface="+mj-cs"/>
                <a:sym typeface="Calibri"/>
              </a:defRPr>
            </a:pPr>
            <a:r>
              <a:rPr lang="en-US" sz="3200" dirty="0"/>
              <a:t>Zn(NO</a:t>
            </a:r>
            <a:r>
              <a:rPr lang="en-US" sz="3200" baseline="-5999" dirty="0"/>
              <a:t>3</a:t>
            </a:r>
            <a:r>
              <a:rPr lang="en-US" sz="3200" dirty="0"/>
              <a:t>)</a:t>
            </a:r>
            <a:r>
              <a:rPr lang="en-US" sz="3200" baseline="-5999" dirty="0"/>
              <a:t>2</a:t>
            </a:r>
            <a:r>
              <a:rPr lang="en-US" sz="3200" dirty="0"/>
              <a:t>–H</a:t>
            </a:r>
            <a:r>
              <a:rPr lang="en-US" sz="3200" baseline="-5999" dirty="0"/>
              <a:t>2</a:t>
            </a:r>
            <a:r>
              <a:rPr lang="en-US" sz="3200" dirty="0"/>
              <a:t>BDC–DMF–H</a:t>
            </a:r>
            <a:r>
              <a:rPr lang="en-US" sz="3200" baseline="-5999" dirty="0"/>
              <a:t>2</a:t>
            </a:r>
            <a:r>
              <a:rPr lang="en-US" sz="3200" dirty="0"/>
              <a:t>O</a:t>
            </a:r>
          </a:p>
        </p:txBody>
      </p:sp>
      <p:sp>
        <p:nvSpPr>
          <p:cNvPr id="5" name="TextBox 4"/>
          <p:cNvSpPr txBox="1"/>
          <p:nvPr/>
        </p:nvSpPr>
        <p:spPr>
          <a:xfrm>
            <a:off x="4720280" y="1906226"/>
            <a:ext cx="560173" cy="405317"/>
          </a:xfrm>
          <a:prstGeom prst="rect">
            <a:avLst/>
          </a:prstGeom>
          <a:solidFill>
            <a:schemeClr val="bg1"/>
          </a:solidFill>
        </p:spPr>
        <p:txBody>
          <a:bodyPr wrap="square" rtlCol="0">
            <a:spAutoFit/>
          </a:bodyPr>
          <a:lstStyle/>
          <a:p>
            <a:endParaRPr lang="ru-RU"/>
          </a:p>
        </p:txBody>
      </p:sp>
      <p:sp>
        <p:nvSpPr>
          <p:cNvPr id="6" name="TextBox 5"/>
          <p:cNvSpPr txBox="1"/>
          <p:nvPr/>
        </p:nvSpPr>
        <p:spPr>
          <a:xfrm>
            <a:off x="1161535" y="4618351"/>
            <a:ext cx="5173362" cy="646331"/>
          </a:xfrm>
          <a:prstGeom prst="rect">
            <a:avLst/>
          </a:prstGeom>
          <a:noFill/>
        </p:spPr>
        <p:txBody>
          <a:bodyPr wrap="square" rtlCol="0">
            <a:spAutoFit/>
          </a:bodyPr>
          <a:lstStyle/>
          <a:p>
            <a:r>
              <a:rPr lang="en-US" dirty="0"/>
              <a:t>Water </a:t>
            </a:r>
            <a:r>
              <a:rPr lang="en-US" dirty="0" err="1"/>
              <a:t>anomal</a:t>
            </a:r>
            <a:r>
              <a:rPr lang="en-US" dirty="0"/>
              <a:t> basicity – D</a:t>
            </a:r>
            <a:r>
              <a:rPr lang="en-US" baseline="-25000" dirty="0"/>
              <a:t>N</a:t>
            </a:r>
            <a:r>
              <a:rPr lang="en-US" dirty="0"/>
              <a:t> ≈ 30 (DMF: D</a:t>
            </a:r>
            <a:r>
              <a:rPr lang="en-US" baseline="-25000" dirty="0"/>
              <a:t>N</a:t>
            </a:r>
            <a:r>
              <a:rPr lang="en-US" dirty="0"/>
              <a:t> = 27)</a:t>
            </a:r>
            <a:endParaRPr lang="ru-RU" dirty="0"/>
          </a:p>
          <a:p>
            <a:endParaRPr lang="ru-RU" dirty="0"/>
          </a:p>
        </p:txBody>
      </p:sp>
      <p:sp>
        <p:nvSpPr>
          <p:cNvPr id="7" name="TextBox 6"/>
          <p:cNvSpPr txBox="1"/>
          <p:nvPr/>
        </p:nvSpPr>
        <p:spPr>
          <a:xfrm>
            <a:off x="1066913" y="1447800"/>
            <a:ext cx="6076837" cy="369332"/>
          </a:xfrm>
          <a:prstGeom prst="rect">
            <a:avLst/>
          </a:prstGeom>
          <a:noFill/>
        </p:spPr>
        <p:txBody>
          <a:bodyPr wrap="square" rtlCol="0">
            <a:spAutoFit/>
          </a:bodyPr>
          <a:lstStyle/>
          <a:p>
            <a:r>
              <a:rPr lang="en-US" dirty="0"/>
              <a:t> No DMF coordination to Zn-ion. </a:t>
            </a:r>
            <a:r>
              <a:rPr lang="en-US" dirty="0">
                <a:solidFill>
                  <a:srgbClr val="FF0000"/>
                </a:solidFill>
              </a:rPr>
              <a:t>Why?</a:t>
            </a:r>
            <a:endParaRPr lang="ru-RU" dirty="0">
              <a:solidFill>
                <a:srgbClr val="FF0000"/>
              </a:solidFill>
            </a:endParaRPr>
          </a:p>
        </p:txBody>
      </p:sp>
      <p:sp>
        <p:nvSpPr>
          <p:cNvPr id="8" name="Номер слайда 3"/>
          <p:cNvSpPr txBox="1">
            <a:spLocks/>
          </p:cNvSpPr>
          <p:nvPr/>
        </p:nvSpPr>
        <p:spPr>
          <a:xfrm>
            <a:off x="8474299" y="6211888"/>
            <a:ext cx="669701" cy="41592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vert="horz" lIns="91440" tIns="45720" rIns="91440" bIns="45720" rtlCol="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chemeClr val="tx1">
                    <a:tint val="75000"/>
                  </a:schemeClr>
                </a:solidFill>
                <a:effectLst/>
                <a:uFillTx/>
                <a:latin typeface="+mn-lt"/>
                <a:ea typeface="+mn-ea"/>
                <a:cs typeface="+mn-cs"/>
                <a:sym typeface="Helvetica"/>
              </a:defRPr>
            </a:lvl1pPr>
            <a:lvl2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2pPr>
            <a:lvl3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3pPr>
            <a:lvl4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4pPr>
            <a:lvl5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5pPr>
            <a:lvl6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6pPr>
            <a:lvl7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7pPr>
            <a:lvl8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8pPr>
            <a:lvl9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9pPr>
          </a:lstStyle>
          <a:p>
            <a:r>
              <a:rPr lang="en-US" sz="1800" dirty="0"/>
              <a:t>18</a:t>
            </a:r>
            <a:endParaRPr lang="ru-RU" sz="1800" dirty="0"/>
          </a:p>
        </p:txBody>
      </p:sp>
      <p:sp>
        <p:nvSpPr>
          <p:cNvPr id="10" name="Carson, C. G., Hardcastle, K., Schwartz, J., Liu, X., Hoffmann, C., Gerhardt, R. A., &amp; Tannenbaum, R. (2009). Synthesis and Structure Characterization of Copper Terephthalate Metal-Organic Frameworks. European Journal of Inorganic Chemistry, 2009(16), 23"/>
          <p:cNvSpPr txBox="1"/>
          <p:nvPr/>
        </p:nvSpPr>
        <p:spPr>
          <a:xfrm>
            <a:off x="262237" y="6083448"/>
            <a:ext cx="7578353" cy="4616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p>
            <a:pPr defTabSz="457200">
              <a:defRPr sz="1400" i="1">
                <a:latin typeface="+mj-lt"/>
                <a:ea typeface="+mj-ea"/>
                <a:cs typeface="+mj-cs"/>
                <a:sym typeface="Calibri"/>
              </a:defRPr>
            </a:pPr>
            <a:r>
              <a:rPr lang="en-US" sz="1200" i="0" dirty="0" err="1"/>
              <a:t>Ohtaki</a:t>
            </a:r>
            <a:r>
              <a:rPr lang="en-US" sz="1200" i="0" dirty="0"/>
              <a:t> H., </a:t>
            </a:r>
            <a:r>
              <a:rPr lang="en-US" sz="1200" i="0" dirty="0" err="1"/>
              <a:t>Niwa</a:t>
            </a:r>
            <a:r>
              <a:rPr lang="en-US" sz="1200" i="0" dirty="0"/>
              <a:t> </a:t>
            </a:r>
            <a:r>
              <a:rPr lang="en-US" sz="1200" i="0" dirty="0" err="1"/>
              <a:t>Y,m</a:t>
            </a:r>
            <a:r>
              <a:rPr lang="en-US" sz="1200" i="0" dirty="0"/>
              <a:t> </a:t>
            </a:r>
            <a:r>
              <a:rPr lang="en-US" sz="1200" i="0" dirty="0" err="1"/>
              <a:t>Ozutsumi</a:t>
            </a:r>
            <a:r>
              <a:rPr lang="en-US" sz="1200" i="0" dirty="0"/>
              <a:t> K., </a:t>
            </a:r>
            <a:r>
              <a:rPr lang="en-US" sz="1200" i="0" dirty="0" err="1"/>
              <a:t>Probst</a:t>
            </a:r>
            <a:r>
              <a:rPr lang="en-US" sz="1200" i="0" dirty="0"/>
              <a:t> M., </a:t>
            </a:r>
            <a:r>
              <a:rPr lang="en-US" sz="1200" i="0" dirty="0" err="1"/>
              <a:t>Mroz</a:t>
            </a:r>
            <a:r>
              <a:rPr lang="en-US" sz="1200" i="0" dirty="0"/>
              <a:t> B., Perez F.R., Alvarez J. and </a:t>
            </a:r>
            <a:r>
              <a:rPr lang="en-US" sz="1200" i="0" dirty="0" err="1"/>
              <a:t>Bolado</a:t>
            </a:r>
            <a:r>
              <a:rPr lang="en-US" sz="1200" i="0" dirty="0"/>
              <a:t> S. (2006) </a:t>
            </a:r>
            <a:r>
              <a:rPr lang="en-US" sz="1200" i="1" dirty="0"/>
              <a:t>J. Mol. Liquids</a:t>
            </a:r>
            <a:r>
              <a:rPr lang="en-US" sz="1200" i="0" dirty="0"/>
              <a:t>, 129, 49</a:t>
            </a:r>
          </a:p>
          <a:p>
            <a:pPr defTabSz="457200">
              <a:defRPr sz="1400" i="1">
                <a:latin typeface="+mj-lt"/>
                <a:ea typeface="+mj-ea"/>
                <a:cs typeface="+mj-cs"/>
                <a:sym typeface="Calibri"/>
              </a:defRPr>
            </a:pPr>
            <a:r>
              <a:rPr sz="1200" dirty="0"/>
              <a:t>.</a:t>
            </a:r>
          </a:p>
        </p:txBody>
      </p:sp>
      <p:pic>
        <p:nvPicPr>
          <p:cNvPr id="9" name="Рисунок 8"/>
          <p:cNvPicPr>
            <a:picLocks noChangeAspect="1"/>
          </p:cNvPicPr>
          <p:nvPr/>
        </p:nvPicPr>
        <p:blipFill>
          <a:blip r:embed="rId4"/>
          <a:stretch>
            <a:fillRect/>
          </a:stretch>
        </p:blipFill>
        <p:spPr>
          <a:xfrm>
            <a:off x="996778" y="2505220"/>
            <a:ext cx="3146854" cy="1618720"/>
          </a:xfrm>
          <a:prstGeom prst="rect">
            <a:avLst/>
          </a:prstGeom>
        </p:spPr>
      </p:pic>
    </p:spTree>
    <p:extLst>
      <p:ext uri="{BB962C8B-B14F-4D97-AF65-F5344CB8AC3E}">
        <p14:creationId xmlns:p14="http://schemas.microsoft.com/office/powerpoint/2010/main" val="3260833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1"/>
          <p:cNvSpPr txBox="1">
            <a:spLocks noGrp="1"/>
          </p:cNvSpPr>
          <p:nvPr>
            <p:ph type="title"/>
          </p:nvPr>
        </p:nvSpPr>
        <p:spPr>
          <a:xfrm>
            <a:off x="179512" y="404664"/>
            <a:ext cx="5272054" cy="576064"/>
          </a:xfrm>
          <a:prstGeom prst="rect">
            <a:avLst/>
          </a:prstGeom>
        </p:spPr>
        <p:txBody>
          <a:bodyPr>
            <a:noAutofit/>
          </a:bodyPr>
          <a:lstStyle/>
          <a:p>
            <a:pPr>
              <a:defRPr sz="1400">
                <a:latin typeface="+mj-lt"/>
                <a:ea typeface="+mj-ea"/>
                <a:cs typeface="+mj-cs"/>
                <a:sym typeface="Calibri"/>
              </a:defRPr>
            </a:pPr>
            <a:r>
              <a:rPr lang="en-US" sz="3200" dirty="0"/>
              <a:t>Zn(NO</a:t>
            </a:r>
            <a:r>
              <a:rPr lang="en-US" sz="3200" baseline="-5999" dirty="0"/>
              <a:t>3</a:t>
            </a:r>
            <a:r>
              <a:rPr lang="en-US" sz="3200" dirty="0"/>
              <a:t>)</a:t>
            </a:r>
            <a:r>
              <a:rPr lang="en-US" sz="3200" baseline="-5999" dirty="0"/>
              <a:t>2</a:t>
            </a:r>
            <a:r>
              <a:rPr lang="en-US" sz="3200" dirty="0"/>
              <a:t>–H</a:t>
            </a:r>
            <a:r>
              <a:rPr lang="en-US" sz="3200" baseline="-5999" dirty="0"/>
              <a:t>2</a:t>
            </a:r>
            <a:r>
              <a:rPr lang="en-US" sz="3200" dirty="0"/>
              <a:t>BDC–DMA–H</a:t>
            </a:r>
            <a:r>
              <a:rPr lang="en-US" sz="3200" baseline="-5999" dirty="0"/>
              <a:t>2</a:t>
            </a:r>
            <a:r>
              <a:rPr lang="en-US" sz="3200" dirty="0"/>
              <a:t>O</a:t>
            </a:r>
          </a:p>
        </p:txBody>
      </p:sp>
      <p:sp>
        <p:nvSpPr>
          <p:cNvPr id="9" name="Номер слайда 3"/>
          <p:cNvSpPr txBox="1">
            <a:spLocks/>
          </p:cNvSpPr>
          <p:nvPr/>
        </p:nvSpPr>
        <p:spPr>
          <a:xfrm>
            <a:off x="8474299" y="6211888"/>
            <a:ext cx="669701" cy="41592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vert="horz" lIns="91440" tIns="45720" rIns="91440" bIns="45720" rtlCol="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chemeClr val="tx1">
                    <a:tint val="75000"/>
                  </a:schemeClr>
                </a:solidFill>
                <a:effectLst/>
                <a:uFillTx/>
                <a:latin typeface="+mn-lt"/>
                <a:ea typeface="+mn-ea"/>
                <a:cs typeface="+mn-cs"/>
                <a:sym typeface="Helvetica"/>
              </a:defRPr>
            </a:lvl1pPr>
            <a:lvl2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2pPr>
            <a:lvl3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3pPr>
            <a:lvl4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4pPr>
            <a:lvl5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5pPr>
            <a:lvl6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6pPr>
            <a:lvl7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7pPr>
            <a:lvl8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8pPr>
            <a:lvl9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9pPr>
          </a:lstStyle>
          <a:p>
            <a:r>
              <a:rPr lang="en-US" sz="1800" dirty="0"/>
              <a:t>19</a:t>
            </a:r>
            <a:endParaRPr lang="ru-RU" sz="1800" dirty="0"/>
          </a:p>
        </p:txBody>
      </p:sp>
      <p:sp>
        <p:nvSpPr>
          <p:cNvPr id="7" name="TextBox 6"/>
          <p:cNvSpPr txBox="1"/>
          <p:nvPr/>
        </p:nvSpPr>
        <p:spPr>
          <a:xfrm>
            <a:off x="1112109" y="1115795"/>
            <a:ext cx="4777945" cy="646331"/>
          </a:xfrm>
          <a:prstGeom prst="rect">
            <a:avLst/>
          </a:prstGeom>
          <a:noFill/>
        </p:spPr>
        <p:txBody>
          <a:bodyPr wrap="square" rtlCol="0">
            <a:spAutoFit/>
          </a:bodyPr>
          <a:lstStyle/>
          <a:p>
            <a:r>
              <a:rPr lang="en-US" dirty="0"/>
              <a:t>Zn(NO</a:t>
            </a:r>
            <a:r>
              <a:rPr lang="en-US" baseline="-5999" dirty="0"/>
              <a:t>3</a:t>
            </a:r>
            <a:r>
              <a:rPr lang="en-US" dirty="0"/>
              <a:t>)</a:t>
            </a:r>
            <a:r>
              <a:rPr lang="en-US" baseline="-5999" dirty="0"/>
              <a:t>2</a:t>
            </a:r>
            <a:r>
              <a:rPr lang="ru-RU" dirty="0"/>
              <a:t> </a:t>
            </a:r>
            <a:r>
              <a:rPr lang="en-US" dirty="0"/>
              <a:t>: H</a:t>
            </a:r>
            <a:r>
              <a:rPr lang="en-US" baseline="-5999" dirty="0"/>
              <a:t>2</a:t>
            </a:r>
            <a:r>
              <a:rPr lang="en-US" dirty="0"/>
              <a:t>BDC = 1:2, Solv = DMA, 120 </a:t>
            </a:r>
            <a:r>
              <a:rPr lang="en-US" baseline="30000" dirty="0" err="1"/>
              <a:t>o</a:t>
            </a:r>
            <a:r>
              <a:rPr lang="en-US" dirty="0" err="1"/>
              <a:t>C</a:t>
            </a:r>
            <a:endParaRPr lang="ru-RU" dirty="0"/>
          </a:p>
          <a:p>
            <a:endParaRPr lang="ru-RU" dirty="0"/>
          </a:p>
        </p:txBody>
      </p:sp>
      <p:sp>
        <p:nvSpPr>
          <p:cNvPr id="10" name="TextBox 9"/>
          <p:cNvSpPr txBox="1"/>
          <p:nvPr/>
        </p:nvSpPr>
        <p:spPr>
          <a:xfrm>
            <a:off x="5049326" y="2110408"/>
            <a:ext cx="3839301" cy="2200602"/>
          </a:xfrm>
          <a:prstGeom prst="rect">
            <a:avLst/>
          </a:prstGeom>
          <a:noFill/>
        </p:spPr>
        <p:txBody>
          <a:bodyPr wrap="square" rtlCol="0">
            <a:spAutoFit/>
          </a:bodyPr>
          <a:lstStyle/>
          <a:p>
            <a:endParaRPr lang="en-US" sz="1600" dirty="0"/>
          </a:p>
          <a:p>
            <a:endParaRPr lang="ru-RU" sz="1600" dirty="0"/>
          </a:p>
          <a:p>
            <a:pPr>
              <a:lnSpc>
                <a:spcPct val="150000"/>
              </a:lnSpc>
            </a:pPr>
            <a:r>
              <a:rPr lang="en-US" sz="1400" dirty="0"/>
              <a:t>96 h: </a:t>
            </a:r>
            <a:r>
              <a:rPr lang="pt-BR" sz="1400" dirty="0"/>
              <a:t>[Zn(BDC)(DMA)]</a:t>
            </a:r>
            <a:r>
              <a:rPr lang="pt-BR" sz="1400" baseline="-5999" dirty="0"/>
              <a:t>n</a:t>
            </a:r>
            <a:endParaRPr lang="pt-BR" sz="1400" dirty="0"/>
          </a:p>
          <a:p>
            <a:pPr>
              <a:lnSpc>
                <a:spcPct val="150000"/>
              </a:lnSpc>
            </a:pPr>
            <a:endParaRPr lang="pt-BR" sz="1400" dirty="0"/>
          </a:p>
          <a:p>
            <a:pPr>
              <a:lnSpc>
                <a:spcPct val="150000"/>
              </a:lnSpc>
            </a:pPr>
            <a:endParaRPr lang="en-US" sz="1400" dirty="0"/>
          </a:p>
          <a:p>
            <a:pPr>
              <a:lnSpc>
                <a:spcPct val="150000"/>
              </a:lnSpc>
            </a:pPr>
            <a:endParaRPr lang="en-US" sz="1400" dirty="0"/>
          </a:p>
          <a:p>
            <a:pPr>
              <a:lnSpc>
                <a:spcPct val="150000"/>
              </a:lnSpc>
            </a:pPr>
            <a:r>
              <a:rPr lang="en-US" sz="1400" dirty="0"/>
              <a:t>24 h: </a:t>
            </a:r>
            <a:r>
              <a:rPr lang="pt-BR" sz="1400" dirty="0"/>
              <a:t>[Zn(BDC)(DMA)(H</a:t>
            </a:r>
            <a:r>
              <a:rPr lang="pt-BR" sz="1400" baseline="-5999" dirty="0"/>
              <a:t>2</a:t>
            </a:r>
            <a:r>
              <a:rPr lang="pt-BR" sz="1400" dirty="0"/>
              <a:t>O)]</a:t>
            </a:r>
            <a:r>
              <a:rPr lang="pt-BR" sz="1400" baseline="-5999" dirty="0"/>
              <a:t>n</a:t>
            </a:r>
            <a:r>
              <a:rPr lang="pt-BR" sz="1400" dirty="0"/>
              <a:t> </a:t>
            </a:r>
            <a:r>
              <a:rPr lang="en-US" sz="1400" dirty="0"/>
              <a:t>→ </a:t>
            </a:r>
            <a:r>
              <a:rPr lang="pt-BR" sz="1400" dirty="0"/>
              <a:t>[Zn</a:t>
            </a:r>
            <a:r>
              <a:rPr lang="pt-BR" sz="1400" baseline="-5999" dirty="0"/>
              <a:t> </a:t>
            </a:r>
            <a:r>
              <a:rPr lang="pt-BR" sz="1400" dirty="0"/>
              <a:t>(BDC)(DMA)]</a:t>
            </a:r>
            <a:r>
              <a:rPr lang="pt-BR" sz="1400" baseline="-5999" dirty="0"/>
              <a:t>n</a:t>
            </a:r>
            <a:endParaRPr lang="ru-RU" sz="1400" baseline="-25000" dirty="0"/>
          </a:p>
        </p:txBody>
      </p:sp>
      <p:pic>
        <p:nvPicPr>
          <p:cNvPr id="3" name="Рисунок 2"/>
          <p:cNvPicPr>
            <a:picLocks noChangeAspect="1"/>
          </p:cNvPicPr>
          <p:nvPr/>
        </p:nvPicPr>
        <p:blipFill>
          <a:blip r:embed="rId2"/>
          <a:stretch>
            <a:fillRect/>
          </a:stretch>
        </p:blipFill>
        <p:spPr>
          <a:xfrm>
            <a:off x="574460" y="2385755"/>
            <a:ext cx="4238625" cy="2333625"/>
          </a:xfrm>
          <a:prstGeom prst="rect">
            <a:avLst/>
          </a:prstGeom>
        </p:spPr>
      </p:pic>
      <p:sp>
        <p:nvSpPr>
          <p:cNvPr id="11" name="TextBox 10"/>
          <p:cNvSpPr txBox="1"/>
          <p:nvPr/>
        </p:nvSpPr>
        <p:spPr>
          <a:xfrm>
            <a:off x="2037016" y="4814831"/>
            <a:ext cx="1979754" cy="307777"/>
          </a:xfrm>
          <a:prstGeom prst="rect">
            <a:avLst/>
          </a:prstGeom>
          <a:solidFill>
            <a:schemeClr val="bg1"/>
          </a:solidFill>
        </p:spPr>
        <p:txBody>
          <a:bodyPr wrap="square" rtlCol="0">
            <a:spAutoFit/>
          </a:bodyPr>
          <a:lstStyle/>
          <a:p>
            <a:r>
              <a:rPr lang="en-US" sz="1400" dirty="0"/>
              <a:t>Solvent </a:t>
            </a:r>
            <a:r>
              <a:rPr lang="en-US" sz="1400" dirty="0" err="1"/>
              <a:t>mol</a:t>
            </a:r>
            <a:r>
              <a:rPr lang="en-US" sz="1400" dirty="0"/>
              <a:t> %</a:t>
            </a:r>
            <a:endParaRPr lang="ru-RU" sz="1400" dirty="0"/>
          </a:p>
        </p:txBody>
      </p:sp>
      <p:sp>
        <p:nvSpPr>
          <p:cNvPr id="12" name="TextBox 11"/>
          <p:cNvSpPr txBox="1"/>
          <p:nvPr/>
        </p:nvSpPr>
        <p:spPr>
          <a:xfrm rot="16200000">
            <a:off x="-661514" y="3218501"/>
            <a:ext cx="2164171" cy="307777"/>
          </a:xfrm>
          <a:prstGeom prst="rect">
            <a:avLst/>
          </a:prstGeom>
          <a:solidFill>
            <a:schemeClr val="bg1"/>
          </a:solidFill>
        </p:spPr>
        <p:txBody>
          <a:bodyPr wrap="square" rtlCol="0">
            <a:spAutoFit/>
          </a:bodyPr>
          <a:lstStyle/>
          <a:p>
            <a:r>
              <a:rPr lang="en-US" sz="1400" dirty="0"/>
              <a:t>Synthesis duration, h</a:t>
            </a:r>
            <a:endParaRPr lang="ru-RU" sz="1400" dirty="0"/>
          </a:p>
        </p:txBody>
      </p:sp>
    </p:spTree>
    <p:extLst>
      <p:ext uri="{BB962C8B-B14F-4D97-AF65-F5344CB8AC3E}">
        <p14:creationId xmlns:p14="http://schemas.microsoft.com/office/powerpoint/2010/main" val="12694552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1"/>
          <p:cNvSpPr txBox="1">
            <a:spLocks noGrp="1"/>
          </p:cNvSpPr>
          <p:nvPr>
            <p:ph type="title"/>
          </p:nvPr>
        </p:nvSpPr>
        <p:spPr>
          <a:xfrm>
            <a:off x="179512" y="404664"/>
            <a:ext cx="5272054" cy="576064"/>
          </a:xfrm>
          <a:prstGeom prst="rect">
            <a:avLst/>
          </a:prstGeom>
        </p:spPr>
        <p:txBody>
          <a:bodyPr>
            <a:noAutofit/>
          </a:bodyPr>
          <a:lstStyle/>
          <a:p>
            <a:pPr>
              <a:defRPr sz="1400">
                <a:latin typeface="+mj-lt"/>
                <a:ea typeface="+mj-ea"/>
                <a:cs typeface="+mj-cs"/>
                <a:sym typeface="Calibri"/>
              </a:defRPr>
            </a:pPr>
            <a:r>
              <a:rPr lang="en-US" sz="3200" dirty="0"/>
              <a:t>Conclusions</a:t>
            </a:r>
          </a:p>
        </p:txBody>
      </p:sp>
      <p:sp>
        <p:nvSpPr>
          <p:cNvPr id="9" name="Объект 2"/>
          <p:cNvSpPr txBox="1">
            <a:spLocks/>
          </p:cNvSpPr>
          <p:nvPr/>
        </p:nvSpPr>
        <p:spPr>
          <a:xfrm>
            <a:off x="152569" y="1330940"/>
            <a:ext cx="8838862" cy="4861034"/>
          </a:xfrm>
          <a:prstGeom prst="rect">
            <a:avLst/>
          </a:prstGeom>
        </p:spPr>
        <p:txBody>
          <a:bodyPr vert="horz" lIns="91440" tIns="45720" rIns="91440" bIns="45720" rtlCol="0">
            <a:normAutofit/>
          </a:bodyPr>
          <a:lstStyle>
            <a:lvl1pPr marL="0" indent="0" algn="ctr" defTabSz="685800" rtl="0" eaLnBrk="1" latinLnBrk="0" hangingPunct="1">
              <a:spcBef>
                <a:spcPct val="20000"/>
              </a:spcBef>
              <a:buFont typeface="Arial" panose="020B0604020202020204" pitchFamily="34" charset="0"/>
              <a:buNone/>
              <a:defRPr sz="2400" kern="1200">
                <a:solidFill>
                  <a:schemeClr val="accent2">
                    <a:lumMod val="75000"/>
                  </a:schemeClr>
                </a:solidFill>
                <a:latin typeface="+mn-lt"/>
                <a:ea typeface="+mn-ea"/>
                <a:cs typeface="+mn-cs"/>
              </a:defRPr>
            </a:lvl1pPr>
            <a:lvl2pPr marL="557213" indent="-214313" algn="ctr"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ctr"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ctr"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ctr"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marL="342900" indent="-342900" algn="just" defTabSz="452627">
              <a:lnSpc>
                <a:spcPct val="150000"/>
              </a:lnSpc>
              <a:spcBef>
                <a:spcPts val="0"/>
              </a:spcBef>
              <a:spcAft>
                <a:spcPts val="600"/>
              </a:spcAft>
              <a:buFontTx/>
              <a:buAutoNum type="arabicPeriod"/>
              <a:defRPr sz="1782"/>
            </a:pPr>
            <a:r>
              <a:rPr lang="en-US" sz="1782" dirty="0">
                <a:solidFill>
                  <a:schemeClr val="tx1"/>
                </a:solidFill>
              </a:rPr>
              <a:t>The fields of distinct MOFs crystallization were determined in the systems copper (zinc) nitrate – 1,4-benzenedicarboxylic acid – amide – water at 90 -150 </a:t>
            </a:r>
            <a:r>
              <a:rPr lang="en-US" sz="1782" baseline="30000" dirty="0" err="1">
                <a:solidFill>
                  <a:schemeClr val="tx1"/>
                </a:solidFill>
              </a:rPr>
              <a:t>o</a:t>
            </a:r>
            <a:r>
              <a:rPr lang="en-US" sz="1782" dirty="0" err="1">
                <a:solidFill>
                  <a:schemeClr val="tx1"/>
                </a:solidFill>
              </a:rPr>
              <a:t>C.</a:t>
            </a:r>
            <a:r>
              <a:rPr lang="en-US" sz="1782" dirty="0">
                <a:solidFill>
                  <a:schemeClr val="tx1"/>
                </a:solidFill>
              </a:rPr>
              <a:t> </a:t>
            </a:r>
          </a:p>
          <a:p>
            <a:pPr marL="342900" indent="-342900" algn="just" defTabSz="452627">
              <a:lnSpc>
                <a:spcPct val="150000"/>
              </a:lnSpc>
              <a:spcBef>
                <a:spcPts val="0"/>
              </a:spcBef>
              <a:spcAft>
                <a:spcPts val="600"/>
              </a:spcAft>
              <a:buFontTx/>
              <a:buAutoNum type="arabicPeriod"/>
              <a:defRPr sz="1782"/>
            </a:pPr>
            <a:r>
              <a:rPr lang="en-US" sz="1782" dirty="0">
                <a:solidFill>
                  <a:schemeClr val="tx1"/>
                </a:solidFill>
              </a:rPr>
              <a:t>Metal ion-catalyzed high temperature hydrolysis of N,N-</a:t>
            </a:r>
            <a:r>
              <a:rPr lang="en-US" sz="1782" dirty="0" err="1">
                <a:solidFill>
                  <a:schemeClr val="tx1"/>
                </a:solidFill>
              </a:rPr>
              <a:t>dimethylacetamide</a:t>
            </a:r>
            <a:r>
              <a:rPr lang="en-US" sz="1782" dirty="0">
                <a:solidFill>
                  <a:schemeClr val="tx1"/>
                </a:solidFill>
              </a:rPr>
              <a:t> was observed.</a:t>
            </a:r>
          </a:p>
          <a:p>
            <a:pPr marL="342900" indent="-342900" algn="just" defTabSz="452627">
              <a:lnSpc>
                <a:spcPct val="150000"/>
              </a:lnSpc>
              <a:spcBef>
                <a:spcPts val="0"/>
              </a:spcBef>
              <a:spcAft>
                <a:spcPts val="600"/>
              </a:spcAft>
              <a:buFontTx/>
              <a:buAutoNum type="arabicPeriod"/>
              <a:defRPr sz="1782"/>
            </a:pPr>
            <a:r>
              <a:rPr lang="en-US" sz="1782" dirty="0">
                <a:solidFill>
                  <a:schemeClr val="tx1"/>
                </a:solidFill>
              </a:rPr>
              <a:t>Substitution of DMF on DMA allows to synthesize [</a:t>
            </a:r>
            <a:r>
              <a:rPr lang="ru-RU" sz="1782" dirty="0" err="1">
                <a:solidFill>
                  <a:schemeClr val="tx1"/>
                </a:solidFill>
              </a:rPr>
              <a:t>Cu</a:t>
            </a:r>
            <a:r>
              <a:rPr lang="ru-RU" sz="1782" dirty="0">
                <a:solidFill>
                  <a:schemeClr val="tx1"/>
                </a:solidFill>
              </a:rPr>
              <a:t>(</a:t>
            </a:r>
            <a:r>
              <a:rPr lang="en-US" sz="1782" dirty="0">
                <a:solidFill>
                  <a:schemeClr val="tx1"/>
                </a:solidFill>
              </a:rPr>
              <a:t>BDC</a:t>
            </a:r>
            <a:r>
              <a:rPr lang="ru-RU" sz="1782" dirty="0">
                <a:solidFill>
                  <a:schemeClr val="tx1"/>
                </a:solidFill>
              </a:rPr>
              <a:t>)(NMe</a:t>
            </a:r>
            <a:r>
              <a:rPr lang="ru-RU" sz="1782" baseline="-5999" dirty="0">
                <a:solidFill>
                  <a:schemeClr val="tx1"/>
                </a:solidFill>
              </a:rPr>
              <a:t>2</a:t>
            </a:r>
            <a:r>
              <a:rPr lang="ru-RU" sz="1782" dirty="0">
                <a:solidFill>
                  <a:schemeClr val="tx1"/>
                </a:solidFill>
              </a:rPr>
              <a:t>)</a:t>
            </a:r>
            <a:r>
              <a:rPr lang="ru-RU" sz="1782" baseline="-5999" dirty="0">
                <a:solidFill>
                  <a:schemeClr val="tx1"/>
                </a:solidFill>
              </a:rPr>
              <a:t>2</a:t>
            </a:r>
            <a:r>
              <a:rPr lang="en-US" sz="1782" dirty="0">
                <a:solidFill>
                  <a:schemeClr val="tx1"/>
                </a:solidFill>
              </a:rPr>
              <a:t>]</a:t>
            </a:r>
            <a:r>
              <a:rPr lang="en-US" sz="1782" baseline="-25000" dirty="0">
                <a:solidFill>
                  <a:schemeClr val="tx1"/>
                </a:solidFill>
              </a:rPr>
              <a:t>n</a:t>
            </a:r>
            <a:r>
              <a:rPr lang="en-US" sz="1782" dirty="0">
                <a:solidFill>
                  <a:schemeClr val="tx1"/>
                </a:solidFill>
              </a:rPr>
              <a:t> free of metal copper that is essential for its the electrochemical application.</a:t>
            </a:r>
            <a:endParaRPr lang="ru-RU" sz="1782" dirty="0">
              <a:solidFill>
                <a:schemeClr val="tx1"/>
              </a:solidFill>
            </a:endParaRPr>
          </a:p>
          <a:p>
            <a:pPr marL="342900" indent="-342900" algn="just" defTabSz="452627">
              <a:lnSpc>
                <a:spcPct val="150000"/>
              </a:lnSpc>
              <a:spcBef>
                <a:spcPts val="0"/>
              </a:spcBef>
              <a:spcAft>
                <a:spcPts val="600"/>
              </a:spcAft>
              <a:buFontTx/>
              <a:buAutoNum type="arabicPeriod"/>
              <a:defRPr sz="1782"/>
            </a:pPr>
            <a:r>
              <a:rPr lang="en-US" sz="1782" dirty="0">
                <a:solidFill>
                  <a:schemeClr val="tx1"/>
                </a:solidFill>
              </a:rPr>
              <a:t>The role of water abnormal basicity in DMF-rich region has been demonstrated</a:t>
            </a:r>
            <a:endParaRPr lang="ru-RU" sz="1782" dirty="0">
              <a:solidFill>
                <a:schemeClr val="tx1"/>
              </a:solidFill>
            </a:endParaRPr>
          </a:p>
        </p:txBody>
      </p:sp>
      <p:sp>
        <p:nvSpPr>
          <p:cNvPr id="10" name="Номер слайда 3"/>
          <p:cNvSpPr txBox="1">
            <a:spLocks/>
          </p:cNvSpPr>
          <p:nvPr/>
        </p:nvSpPr>
        <p:spPr>
          <a:xfrm>
            <a:off x="8474299" y="6211888"/>
            <a:ext cx="669701" cy="41592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vert="horz" lIns="91440" tIns="45720" rIns="91440" bIns="45720" rtlCol="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chemeClr val="tx1">
                    <a:tint val="75000"/>
                  </a:schemeClr>
                </a:solidFill>
                <a:effectLst/>
                <a:uFillTx/>
                <a:latin typeface="+mn-lt"/>
                <a:ea typeface="+mn-ea"/>
                <a:cs typeface="+mn-cs"/>
                <a:sym typeface="Helvetica"/>
              </a:defRPr>
            </a:lvl1pPr>
            <a:lvl2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2pPr>
            <a:lvl3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3pPr>
            <a:lvl4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4pPr>
            <a:lvl5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5pPr>
            <a:lvl6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6pPr>
            <a:lvl7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7pPr>
            <a:lvl8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8pPr>
            <a:lvl9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9pPr>
          </a:lstStyle>
          <a:p>
            <a:r>
              <a:rPr lang="en-US" sz="1800" dirty="0"/>
              <a:t>20</a:t>
            </a:r>
            <a:endParaRPr lang="ru-RU" sz="1800" dirty="0"/>
          </a:p>
        </p:txBody>
      </p:sp>
    </p:spTree>
    <p:extLst>
      <p:ext uri="{BB962C8B-B14F-4D97-AF65-F5344CB8AC3E}">
        <p14:creationId xmlns:p14="http://schemas.microsoft.com/office/powerpoint/2010/main" val="11225223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Заголовок 1"/>
          <p:cNvSpPr txBox="1">
            <a:spLocks noGrp="1"/>
          </p:cNvSpPr>
          <p:nvPr>
            <p:ph type="title"/>
          </p:nvPr>
        </p:nvSpPr>
        <p:spPr>
          <a:xfrm>
            <a:off x="179512" y="404664"/>
            <a:ext cx="5272054" cy="576064"/>
          </a:xfrm>
          <a:prstGeom prst="rect">
            <a:avLst/>
          </a:prstGeom>
        </p:spPr>
        <p:txBody>
          <a:bodyPr>
            <a:noAutofit/>
          </a:bodyPr>
          <a:lstStyle/>
          <a:p>
            <a:pPr>
              <a:defRPr sz="1400">
                <a:latin typeface="+mj-lt"/>
                <a:ea typeface="+mj-ea"/>
                <a:cs typeface="+mj-cs"/>
                <a:sym typeface="Calibri"/>
              </a:defRPr>
            </a:pPr>
            <a:r>
              <a:rPr lang="en-US" sz="3200" dirty="0"/>
              <a:t>Acknowledgements</a:t>
            </a:r>
          </a:p>
        </p:txBody>
      </p:sp>
      <p:sp>
        <p:nvSpPr>
          <p:cNvPr id="304" name="Номер слайда 3"/>
          <p:cNvSpPr txBox="1">
            <a:spLocks noGrp="1"/>
          </p:cNvSpPr>
          <p:nvPr>
            <p:ph type="sldNum" sz="quarter" idx="4294967295"/>
          </p:nvPr>
        </p:nvSpPr>
        <p:spPr>
          <a:xfrm>
            <a:off x="8486775" y="6211888"/>
            <a:ext cx="657225" cy="41592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defRPr sz="2500"/>
            </a:lvl1pPr>
          </a:lstStyle>
          <a:p>
            <a:fld id="{86CB4B4D-7CA3-9044-876B-883B54F8677D}" type="slidenum">
              <a:rPr sz="1800"/>
              <a:t>21</a:t>
            </a:fld>
            <a:endParaRPr sz="1800" dirty="0"/>
          </a:p>
        </p:txBody>
      </p:sp>
      <p:sp>
        <p:nvSpPr>
          <p:cNvPr id="14" name="Объект 2"/>
          <p:cNvSpPr txBox="1">
            <a:spLocks/>
          </p:cNvSpPr>
          <p:nvPr/>
        </p:nvSpPr>
        <p:spPr>
          <a:xfrm>
            <a:off x="152569" y="1330940"/>
            <a:ext cx="8838862" cy="4861034"/>
          </a:xfrm>
          <a:prstGeom prst="rect">
            <a:avLst/>
          </a:prstGeom>
        </p:spPr>
        <p:txBody>
          <a:bodyPr vert="horz" lIns="91440" tIns="45720" rIns="91440" bIns="45720" rtlCol="0">
            <a:normAutofit/>
          </a:bodyPr>
          <a:lstStyle>
            <a:lvl1pPr marL="0" indent="0" algn="ctr" defTabSz="685800" rtl="0" eaLnBrk="1" latinLnBrk="0" hangingPunct="1">
              <a:spcBef>
                <a:spcPct val="20000"/>
              </a:spcBef>
              <a:buFont typeface="Arial" panose="020B0604020202020204" pitchFamily="34" charset="0"/>
              <a:buNone/>
              <a:defRPr sz="2400" kern="1200">
                <a:solidFill>
                  <a:schemeClr val="accent2">
                    <a:lumMod val="75000"/>
                  </a:schemeClr>
                </a:solidFill>
                <a:latin typeface="+mn-lt"/>
                <a:ea typeface="+mn-ea"/>
                <a:cs typeface="+mn-cs"/>
              </a:defRPr>
            </a:lvl1pPr>
            <a:lvl2pPr marL="557213" indent="-214313" algn="ctr"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ctr"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ctr"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ctr"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indent="457200" algn="just" defTabSz="457200">
              <a:lnSpc>
                <a:spcPct val="150000"/>
              </a:lnSpc>
              <a:spcBef>
                <a:spcPts val="0"/>
              </a:spcBef>
              <a:buFontTx/>
              <a:buNone/>
              <a:defRPr sz="1800"/>
            </a:pPr>
            <a:endParaRPr lang="ru-RU" sz="1200" dirty="0">
              <a:latin typeface="Times Roman"/>
              <a:ea typeface="Times Roman"/>
              <a:cs typeface="Times Roman"/>
              <a:sym typeface="Times Roman"/>
            </a:endParaRPr>
          </a:p>
        </p:txBody>
      </p:sp>
      <p:sp>
        <p:nvSpPr>
          <p:cNvPr id="2" name="TextBox 1"/>
          <p:cNvSpPr txBox="1"/>
          <p:nvPr/>
        </p:nvSpPr>
        <p:spPr>
          <a:xfrm>
            <a:off x="304801" y="1458098"/>
            <a:ext cx="8328454" cy="2169825"/>
          </a:xfrm>
          <a:prstGeom prst="rect">
            <a:avLst/>
          </a:prstGeom>
          <a:noFill/>
        </p:spPr>
        <p:txBody>
          <a:bodyPr wrap="square" rtlCol="0">
            <a:spAutoFit/>
          </a:bodyPr>
          <a:lstStyle/>
          <a:p>
            <a:pPr algn="just">
              <a:lnSpc>
                <a:spcPct val="150000"/>
              </a:lnSpc>
            </a:pPr>
            <a:r>
              <a:rPr lang="en-US" dirty="0"/>
              <a:t>Research Park of Saint-Petersburg State University (Resource Centre for X-ray Diffraction Studies, Thermogravimetric and Calorimetric Research Centre, Chemical Analysis and Materials Research Centre) is thanked for the assistance in experimental work. Saint-Petersburg State University is </a:t>
            </a:r>
            <a:r>
              <a:rPr lang="en-US"/>
              <a:t>greatly acknowledged </a:t>
            </a:r>
            <a:r>
              <a:rPr lang="en-US" dirty="0"/>
              <a:t>for the travel grant provided (ID 105698147).</a:t>
            </a:r>
            <a:endParaRPr lang="ru-RU" dirty="0"/>
          </a:p>
        </p:txBody>
      </p:sp>
    </p:spTree>
    <p:extLst>
      <p:ext uri="{BB962C8B-B14F-4D97-AF65-F5344CB8AC3E}">
        <p14:creationId xmlns:p14="http://schemas.microsoft.com/office/powerpoint/2010/main" val="11982424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92183" y="1793966"/>
            <a:ext cx="7637417" cy="2308324"/>
          </a:xfrm>
          <a:prstGeom prst="rect">
            <a:avLst/>
          </a:prstGeom>
          <a:noFill/>
        </p:spPr>
        <p:txBody>
          <a:bodyPr wrap="square" rtlCol="0">
            <a:spAutoFit/>
          </a:bodyPr>
          <a:lstStyle/>
          <a:p>
            <a:pPr algn="ctr"/>
            <a:r>
              <a:rPr lang="en-US" sz="7200" dirty="0">
                <a:effectLst>
                  <a:outerShdw blurRad="38100" dist="38100" dir="2700000" algn="tl">
                    <a:srgbClr val="000000">
                      <a:alpha val="43137"/>
                    </a:srgbClr>
                  </a:outerShdw>
                </a:effectLst>
              </a:rPr>
              <a:t>THANK YOU FOR YOUR ATTENTION</a:t>
            </a:r>
            <a:endParaRPr lang="ru-RU" sz="72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166454287"/>
      </p:ext>
    </p:extLst>
  </p:cSld>
  <p:clrMapOvr>
    <a:masterClrMapping/>
  </p:clrMapOvr>
</p:sld>
</file>

<file path=ppt/theme/theme1.xml><?xml version="1.0" encoding="utf-8"?>
<a:theme xmlns:a="http://schemas.openxmlformats.org/drawingml/2006/main" name="Презентация5">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СПБГУ">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СПБГУ" id="{F6BFEF2C-4E32-41F3-AF28-FE6854F521BC}" vid="{C6B797C0-97F9-4001-8DBC-77E11CA0B8DB}"/>
    </a:ext>
  </a:extLst>
</a:theme>
</file>

<file path=ppt/theme/theme3.xml><?xml version="1.0" encoding="utf-8"?>
<a:theme xmlns:a="http://schemas.openxmlformats.org/drawingml/2006/main" name="1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Тема1">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Тема1" id="{2073A427-988B-4D03-9931-31671F212D8A}" vid="{EC16B5FE-7431-4E8D-A7C7-7B9B8E1B8F47}"/>
    </a:ext>
  </a:extLst>
</a:theme>
</file>

<file path=ppt/theme/theme5.xml><?xml version="1.0" encoding="utf-8"?>
<a:theme xmlns:a="http://schemas.openxmlformats.org/drawingml/2006/main" name="1_СПБГУ">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СПБГУ" id="{F6BFEF2C-4E32-41F3-AF28-FE6854F521BC}" vid="{C6B797C0-97F9-4001-8DBC-77E11CA0B8DB}"/>
    </a:ext>
  </a:extLst>
</a:theme>
</file>

<file path=ppt/theme/theme6.xml><?xml version="1.0" encoding="utf-8"?>
<a:theme xmlns:a="http://schemas.openxmlformats.org/drawingml/2006/main" name="2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1_Презентация5">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2_СПБГУ">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СПБГУ" id="{F6BFEF2C-4E32-41F3-AF28-FE6854F521BC}" vid="{C6B797C0-97F9-4001-8DBC-77E11CA0B8DB}"/>
    </a:ext>
  </a:extLst>
</a:theme>
</file>

<file path=ppt/theme/theme9.xml><?xml version="1.0" encoding="utf-8"?>
<a:theme xmlns:a="http://schemas.openxmlformats.org/drawingml/2006/main" name="3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2_Презентация5">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Тема Office">
  <a:themeElements>
    <a:clrScheme name="Тема Offic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Тема Office">
      <a:majorFont>
        <a:latin typeface="Calibri"/>
        <a:ea typeface="Calibri"/>
        <a:cs typeface="Calibri"/>
      </a:majorFont>
      <a:minorFont>
        <a:latin typeface="Helvetica"/>
        <a:ea typeface="Helvetica"/>
        <a:cs typeface="Helvetica"/>
      </a:minorFont>
    </a:fontScheme>
    <a:fmtScheme name="Тема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emplate>presentation</Template>
  <TotalTime>847</TotalTime>
  <Words>3026</Words>
  <Application>Microsoft Office PowerPoint</Application>
  <PresentationFormat>Экран (4:3)</PresentationFormat>
  <Paragraphs>217</Paragraphs>
  <Slides>22</Slides>
  <Notes>9</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10</vt:i4>
      </vt:variant>
      <vt:variant>
        <vt:lpstr>Заголовки слайдов</vt:lpstr>
      </vt:variant>
      <vt:variant>
        <vt:i4>22</vt:i4>
      </vt:variant>
    </vt:vector>
  </HeadingPairs>
  <TitlesOfParts>
    <vt:vector size="38" baseType="lpstr">
      <vt:lpstr>Arial</vt:lpstr>
      <vt:lpstr>Calibri</vt:lpstr>
      <vt:lpstr>Calibri Light</vt:lpstr>
      <vt:lpstr>Helvetica</vt:lpstr>
      <vt:lpstr>Times New Roman</vt:lpstr>
      <vt:lpstr>Times Roman</vt:lpstr>
      <vt:lpstr>Презентация5</vt:lpstr>
      <vt:lpstr>СПБГУ</vt:lpstr>
      <vt:lpstr>1_Тема Office</vt:lpstr>
      <vt:lpstr>Тема1</vt:lpstr>
      <vt:lpstr>1_СПБГУ</vt:lpstr>
      <vt:lpstr>2_Тема Office</vt:lpstr>
      <vt:lpstr>1_Презентация5</vt:lpstr>
      <vt:lpstr>2_СПБГУ</vt:lpstr>
      <vt:lpstr>3_Тема Office</vt:lpstr>
      <vt:lpstr>2_Презентация5</vt:lpstr>
      <vt:lpstr>EFFECT OF SOLVENT COMPOSITION ON COMPOSITION AND STRUCTURE OF METAL-ORGANIC FRAMEWORKS  BASED ON COPPER AND ZINC TEREPHTHALATES </vt:lpstr>
      <vt:lpstr>Actuality</vt:lpstr>
      <vt:lpstr>Actuality</vt:lpstr>
      <vt:lpstr>Презентация PowerPoint</vt:lpstr>
      <vt:lpstr>Презентация PowerPoint</vt:lpstr>
      <vt:lpstr>Презентация PowerPoint</vt:lpstr>
      <vt:lpstr>Cu(NO3)2–H2BDC–DMF–H2O</vt:lpstr>
      <vt:lpstr>Cu(NO3)2–H2BDC–DMF–H2O</vt:lpstr>
      <vt:lpstr>Cu(NO3)2–H2BDC–DMF–H2O</vt:lpstr>
      <vt:lpstr>Cu(NO3)2–H2BDC–DMF–H2O</vt:lpstr>
      <vt:lpstr>Cu(NO3)2–H2BDC–DMF–H2O</vt:lpstr>
      <vt:lpstr>Cu(NO3)2–H2BDC–DMF–H2O</vt:lpstr>
      <vt:lpstr>Cu(NO3)2–H2BDC–DMF–H2O</vt:lpstr>
      <vt:lpstr>Cu(NO3)2–H2BDC–DMF–H2O</vt:lpstr>
      <vt:lpstr>Cu(NO3)2–H2BDC–DMA–H2O</vt:lpstr>
      <vt:lpstr>Zn(NO3)2–H2BDC–DMF–H2O</vt:lpstr>
      <vt:lpstr>Zn(NO3)2–H2BDC–DMF–H2O</vt:lpstr>
      <vt:lpstr>Zn(NO3)2–H2BDC–DMF–H2O</vt:lpstr>
      <vt:lpstr>Zn(NO3)2–H2BDC–DMA–H2O</vt:lpstr>
      <vt:lpstr>Conclusions</vt:lpstr>
      <vt:lpstr>Acknowledgements</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Влияние состава водно-амидного растворителя и температуры на состав и структуру  металл-органических каркасных структур на основе терефталатов меди и цинка</dc:title>
  <dc:creator>admin</dc:creator>
  <cp:lastModifiedBy>user</cp:lastModifiedBy>
  <cp:revision>72</cp:revision>
  <dcterms:modified xsi:type="dcterms:W3CDTF">2023-07-19T09:38:18Z</dcterms:modified>
</cp:coreProperties>
</file>