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62" r:id="rId5"/>
    <p:sldId id="263" r:id="rId6"/>
    <p:sldId id="266" r:id="rId7"/>
    <p:sldId id="264" r:id="rId8"/>
    <p:sldId id="265" r:id="rId9"/>
    <p:sldId id="267" r:id="rId10"/>
    <p:sldId id="268" r:id="rId11"/>
    <p:sldId id="261" r:id="rId12"/>
  </p:sldIdLst>
  <p:sldSz cx="12192000" cy="6858000"/>
  <p:notesSz cx="7010400" cy="9296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mbria Math" panose="02040503050406030204" pitchFamily="18" charset="0"/>
      <p:regular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hQMbk1esTzHOhwe/XiFjL6x/Ve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875" autoAdjust="0"/>
  </p:normalViewPr>
  <p:slideViewPr>
    <p:cSldViewPr snapToGrid="0">
      <p:cViewPr varScale="1">
        <p:scale>
          <a:sx n="55" d="100"/>
          <a:sy n="55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8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09308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9417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531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dirty="0"/>
          </a:p>
        </p:txBody>
      </p:sp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8974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3718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410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9850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5673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5174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5105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0302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4" name="Google Shape;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5885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 txBox="1">
            <a:spLocks noGrp="1"/>
          </p:cNvSpPr>
          <p:nvPr>
            <p:ph type="ctrTitle"/>
          </p:nvPr>
        </p:nvSpPr>
        <p:spPr>
          <a:xfrm>
            <a:off x="160824" y="4875100"/>
            <a:ext cx="97806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entury Gothic"/>
              <a:buNone/>
              <a:defRPr sz="5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1012863" y="273025"/>
            <a:ext cx="9663000" cy="5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1012863" y="1084795"/>
            <a:ext cx="9663000" cy="57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>
            <a:spLocks noGrp="1"/>
          </p:cNvSpPr>
          <p:nvPr>
            <p:ph type="title"/>
          </p:nvPr>
        </p:nvSpPr>
        <p:spPr>
          <a:xfrm>
            <a:off x="1012863" y="273025"/>
            <a:ext cx="9663000" cy="5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body" idx="1"/>
          </p:nvPr>
        </p:nvSpPr>
        <p:spPr>
          <a:xfrm>
            <a:off x="1012863" y="1084795"/>
            <a:ext cx="9663000" cy="57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ctrTitle"/>
          </p:nvPr>
        </p:nvSpPr>
        <p:spPr>
          <a:xfrm>
            <a:off x="160824" y="4875100"/>
            <a:ext cx="97806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entury Gothic"/>
              <a:buNone/>
              <a:defRPr sz="5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 txBox="1">
            <a:spLocks noGrp="1"/>
          </p:cNvSpPr>
          <p:nvPr>
            <p:ph type="ctrTitle"/>
          </p:nvPr>
        </p:nvSpPr>
        <p:spPr>
          <a:xfrm>
            <a:off x="129308" y="5021793"/>
            <a:ext cx="11314546" cy="9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algn="l">
              <a:buSzPts val="6000"/>
            </a:pPr>
            <a:r>
              <a:rPr lang="en-US" sz="3600" b="1" dirty="0"/>
              <a:t>Complex electrical conductivity of kimberlites: </a:t>
            </a:r>
            <a:br>
              <a:rPr lang="en-US" sz="3600" b="1" dirty="0"/>
            </a:br>
            <a:r>
              <a:rPr lang="en-US" sz="3600" b="1" dirty="0"/>
              <a:t>a case of north-eastern Angola</a:t>
            </a:r>
            <a:br>
              <a:rPr lang="en-US" b="1" dirty="0"/>
            </a:br>
            <a:r>
              <a:rPr lang="en-US" sz="2000" b="1" dirty="0"/>
              <a:t>V. </a:t>
            </a:r>
            <a:r>
              <a:rPr lang="en-US" sz="2000" b="1" dirty="0" err="1"/>
              <a:t>Emelianov</a:t>
            </a:r>
            <a:r>
              <a:rPr lang="en-US" sz="2000" b="1" dirty="0"/>
              <a:t>, V. Abramov, </a:t>
            </a:r>
            <a:r>
              <a:rPr lang="en-US" sz="2000" b="1" dirty="0" err="1"/>
              <a:t>K.Titov</a:t>
            </a:r>
            <a:r>
              <a:rPr lang="en-US" sz="2000" b="1" dirty="0"/>
              <a:t>, A. </a:t>
            </a:r>
            <a:r>
              <a:rPr lang="en-US" sz="2000" b="1" dirty="0" err="1"/>
              <a:t>Revil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"/>
          <p:cNvSpPr txBox="1">
            <a:spLocks noGrp="1"/>
          </p:cNvSpPr>
          <p:nvPr>
            <p:ph type="title"/>
          </p:nvPr>
        </p:nvSpPr>
        <p:spPr>
          <a:xfrm>
            <a:off x="987952" y="441327"/>
            <a:ext cx="9070448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None/>
            </a:pPr>
            <a:r>
              <a:rPr lang="en-US" sz="2400" dirty="0">
                <a:solidFill>
                  <a:schemeClr val="tx1"/>
                </a:solidFill>
              </a:rPr>
              <a:t>Outline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55" name="Google Shape;55;p3"/>
          <p:cNvSpPr txBox="1">
            <a:spLocks noGrp="1"/>
          </p:cNvSpPr>
          <p:nvPr>
            <p:ph type="body" idx="1"/>
          </p:nvPr>
        </p:nvSpPr>
        <p:spPr>
          <a:xfrm>
            <a:off x="987951" y="1253096"/>
            <a:ext cx="10978761" cy="516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indent="-457200"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dirty="0"/>
              <a:t>Motivation</a:t>
            </a:r>
            <a:endParaRPr lang="ru-RU" dirty="0"/>
          </a:p>
          <a:p>
            <a:pPr marL="635000" indent="-457200"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Century Gothic" panose="020B0502020202020204" pitchFamily="34" charset="0"/>
              <a:buChar char="►"/>
            </a:pPr>
            <a:endParaRPr lang="en-US" dirty="0"/>
          </a:p>
          <a:p>
            <a:pPr marL="635000" indent="-457200"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dirty="0"/>
              <a:t>Materials and Methods</a:t>
            </a:r>
            <a:endParaRPr lang="ru-RU" dirty="0"/>
          </a:p>
          <a:p>
            <a:pPr marL="635000" indent="-457200"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Century Gothic" panose="020B0502020202020204" pitchFamily="34" charset="0"/>
              <a:buChar char="►"/>
            </a:pPr>
            <a:endParaRPr lang="en-US" dirty="0"/>
          </a:p>
          <a:p>
            <a:pPr marL="635000" indent="-457200"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dirty="0"/>
              <a:t>Main results</a:t>
            </a:r>
            <a:r>
              <a:rPr lang="ru-RU" dirty="0"/>
              <a:t> </a:t>
            </a:r>
            <a:r>
              <a:rPr lang="en-US" dirty="0"/>
              <a:t>and discussion</a:t>
            </a:r>
            <a:endParaRPr lang="ru-RU" dirty="0"/>
          </a:p>
          <a:p>
            <a:pPr marL="177800" indent="0"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r>
              <a:rPr lang="en-US" dirty="0"/>
              <a:t>    </a:t>
            </a:r>
            <a:r>
              <a:rPr lang="ru-RU" dirty="0"/>
              <a:t> — </a:t>
            </a:r>
            <a:r>
              <a:rPr lang="en-US" dirty="0"/>
              <a:t>Real part of the complex conductivity versus pore water conductivity – multi</a:t>
            </a:r>
            <a:r>
              <a:rPr lang="ru-RU" dirty="0"/>
              <a:t>-</a:t>
            </a:r>
            <a:r>
              <a:rPr lang="en-US" dirty="0"/>
              <a:t>salinity</a:t>
            </a:r>
          </a:p>
          <a:p>
            <a:pPr marL="177800" indent="0"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r>
              <a:rPr lang="en-US" dirty="0"/>
              <a:t>     — Specific surface area and surface conductivity vs. cation exchange capacity</a:t>
            </a:r>
          </a:p>
          <a:p>
            <a:pPr marL="177800" indent="0"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r>
              <a:rPr lang="en-US" dirty="0"/>
              <a:t>     — Imaginary conductivity vs. surface conductivity from multi-salinity measurements</a:t>
            </a:r>
          </a:p>
          <a:p>
            <a:pPr marL="177800" indent="0"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r>
              <a:rPr lang="en-US" dirty="0"/>
              <a:t>    </a:t>
            </a:r>
          </a:p>
          <a:p>
            <a:pPr marL="635000" indent="-457200"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dirty="0"/>
              <a:t>Conclusion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>
            <a:spLocks noGrp="1"/>
          </p:cNvSpPr>
          <p:nvPr>
            <p:ph type="title"/>
          </p:nvPr>
        </p:nvSpPr>
        <p:spPr>
          <a:xfrm>
            <a:off x="1012863" y="273025"/>
            <a:ext cx="9663000" cy="5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61" name="Google Shape;61;p4"/>
          <p:cNvSpPr txBox="1">
            <a:spLocks noGrp="1"/>
          </p:cNvSpPr>
          <p:nvPr>
            <p:ph type="body" idx="1"/>
          </p:nvPr>
        </p:nvSpPr>
        <p:spPr>
          <a:xfrm>
            <a:off x="1012863" y="1227670"/>
            <a:ext cx="10310919" cy="57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>
              <a:buClr>
                <a:srgbClr val="FFC000"/>
              </a:buClr>
              <a:buSzPct val="100000"/>
              <a:buFont typeface="Century Gothic" panose="020B0502020202020204" pitchFamily="34" charset="0"/>
              <a:buChar char="►"/>
            </a:pPr>
            <a:r>
              <a:rPr lang="en-US" sz="2400" dirty="0"/>
              <a:t>some pipes exhibit no magnetic response</a:t>
            </a:r>
          </a:p>
          <a:p>
            <a:pPr marL="342900" lvl="0" indent="-342900">
              <a:buClr>
                <a:srgbClr val="FFC000"/>
              </a:buClr>
              <a:buSzPct val="100000"/>
              <a:buFont typeface="Century Gothic" panose="020B0502020202020204" pitchFamily="34" charset="0"/>
              <a:buChar char="►"/>
            </a:pPr>
            <a:r>
              <a:rPr lang="en-US" sz="2400" dirty="0"/>
              <a:t>magnetic anomalies of the same shape and magnitude are produced by both kimberlite and non-kimberlite bodies</a:t>
            </a:r>
          </a:p>
          <a:p>
            <a:pPr marL="342900" lvl="0" indent="-342900">
              <a:buClr>
                <a:srgbClr val="FFC000"/>
              </a:buClr>
              <a:buSzPct val="100000"/>
              <a:buFont typeface="Century Gothic" panose="020B0502020202020204" pitchFamily="34" charset="0"/>
              <a:buChar char="►"/>
            </a:pPr>
            <a:r>
              <a:rPr lang="en-US" sz="2400" dirty="0"/>
              <a:t>electrical methods are increasingly applied for kimberlite exploration </a:t>
            </a:r>
          </a:p>
          <a:p>
            <a:pPr marL="342900" lvl="0" indent="-342900">
              <a:buClr>
                <a:srgbClr val="FFC000"/>
              </a:buClr>
              <a:buSzPct val="100000"/>
              <a:buFont typeface="Century Gothic" panose="020B0502020202020204" pitchFamily="34" charset="0"/>
              <a:buChar char="►"/>
            </a:pPr>
            <a:r>
              <a:rPr lang="en-US" sz="2400" dirty="0"/>
              <a:t>only scarce factual base concerning electrical properties of kimberlite is available to date</a:t>
            </a:r>
            <a:endParaRPr lang="ru-RU" sz="2400" dirty="0"/>
          </a:p>
          <a:p>
            <a:pPr marL="342900" lvl="0" indent="-342900">
              <a:buClr>
                <a:srgbClr val="FFC000"/>
              </a:buClr>
              <a:buSzPct val="100000"/>
              <a:buFont typeface="Century Gothic" panose="020B0502020202020204" pitchFamily="34" charset="0"/>
              <a:buChar char="►"/>
            </a:pPr>
            <a:endParaRPr lang="ru-RU" sz="2400" dirty="0"/>
          </a:p>
          <a:p>
            <a:pPr marL="0" lvl="0" indent="0">
              <a:buClr>
                <a:srgbClr val="FFC000"/>
              </a:buClr>
              <a:buSzPct val="100000"/>
              <a:buNone/>
            </a:pPr>
            <a:r>
              <a:rPr lang="en-US" sz="2400" dirty="0"/>
              <a:t>The main purpose of research </a:t>
            </a:r>
            <a:r>
              <a:rPr lang="en-US" sz="2400" b="1" dirty="0"/>
              <a:t>is to study the complex electrical conductivity of six intact kimberlite samples of different types</a:t>
            </a:r>
            <a:r>
              <a:rPr lang="en-US" sz="2400" dirty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8C9D1-5443-4F66-9D35-9150785C0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Materials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38AD62-4E74-4022-879A-197607B69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68160" y="-1025"/>
            <a:ext cx="7107703" cy="880218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75000"/>
                </a:schemeClr>
              </a:buClr>
              <a:buSzPct val="100000"/>
              <a:buFont typeface="Century Gothic" panose="020B0502020202020204" pitchFamily="34" charset="0"/>
              <a:buChar char="►"/>
            </a:pPr>
            <a:r>
              <a:rPr lang="en-US" sz="1200" dirty="0"/>
              <a:t>the samples of early cretaceous age within Alto-</a:t>
            </a:r>
            <a:r>
              <a:rPr lang="en-US" sz="1200" dirty="0" err="1"/>
              <a:t>Сuilo</a:t>
            </a:r>
            <a:r>
              <a:rPr lang="en-US" sz="1200" dirty="0"/>
              <a:t> deposit (Angola, </a:t>
            </a:r>
            <a:r>
              <a:rPr lang="en-US" sz="1200" dirty="0" err="1"/>
              <a:t>Сassai</a:t>
            </a:r>
            <a:r>
              <a:rPr lang="en-US" sz="1200" dirty="0"/>
              <a:t> shield)</a:t>
            </a:r>
          </a:p>
          <a:p>
            <a:pPr>
              <a:buClr>
                <a:schemeClr val="accent4">
                  <a:lumMod val="75000"/>
                </a:schemeClr>
              </a:buClr>
              <a:buSzPct val="100000"/>
              <a:buFont typeface="Century Gothic" panose="020B0502020202020204" pitchFamily="34" charset="0"/>
              <a:buChar char="►"/>
            </a:pPr>
            <a:r>
              <a:rPr lang="en-US" sz="1200" dirty="0"/>
              <a:t>cylindrical shape with 4.7 cm in diameter and 3.0-4.9 cm in length</a:t>
            </a:r>
            <a:endParaRPr lang="ru-RU" sz="1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C856AB-333B-4073-BF85-0CFDF2DEF1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74"/>
          <a:stretch/>
        </p:blipFill>
        <p:spPr>
          <a:xfrm>
            <a:off x="4822222" y="4848369"/>
            <a:ext cx="2118630" cy="20096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09A2EA-BF1F-448E-89A5-245AC27198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606"/>
          <a:stretch/>
        </p:blipFill>
        <p:spPr>
          <a:xfrm>
            <a:off x="0" y="817525"/>
            <a:ext cx="2044800" cy="21136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C6642C-5FC2-4546-B7C5-FAAF8B63A7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36" t="3654" b="1935"/>
          <a:stretch/>
        </p:blipFill>
        <p:spPr>
          <a:xfrm>
            <a:off x="0" y="2931146"/>
            <a:ext cx="2044279" cy="19404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F0E45BB-7946-4140-A8ED-A1F5B2AF1E8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62" b="-183"/>
          <a:stretch/>
        </p:blipFill>
        <p:spPr>
          <a:xfrm>
            <a:off x="-9277" y="4871645"/>
            <a:ext cx="2044279" cy="20096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ED7A41-45CA-465D-BEC8-30D569A4721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986"/>
          <a:stretch/>
        </p:blipFill>
        <p:spPr>
          <a:xfrm>
            <a:off x="4821701" y="3032160"/>
            <a:ext cx="2044278" cy="18492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6C1572-0929-471C-A862-B57A19E307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2222" y="817525"/>
            <a:ext cx="2044279" cy="221463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5031664-D91E-47C2-A16A-4A0F9A8353FF}"/>
              </a:ext>
            </a:extLst>
          </p:cNvPr>
          <p:cNvSpPr/>
          <p:nvPr/>
        </p:nvSpPr>
        <p:spPr>
          <a:xfrm>
            <a:off x="1772239" y="817525"/>
            <a:ext cx="272040" cy="285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8D8A9A-CBF1-428D-8027-A06693499707}"/>
              </a:ext>
            </a:extLst>
          </p:cNvPr>
          <p:cNvSpPr/>
          <p:nvPr/>
        </p:nvSpPr>
        <p:spPr>
          <a:xfrm>
            <a:off x="1772239" y="2940840"/>
            <a:ext cx="272040" cy="285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7D93F1-1FF4-43CA-B79B-47D6EF5CD1EE}"/>
              </a:ext>
            </a:extLst>
          </p:cNvPr>
          <p:cNvSpPr/>
          <p:nvPr/>
        </p:nvSpPr>
        <p:spPr>
          <a:xfrm>
            <a:off x="1772239" y="4871645"/>
            <a:ext cx="272040" cy="285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73228D9-6117-4118-8EEC-10F1EEB1C8E2}"/>
              </a:ext>
            </a:extLst>
          </p:cNvPr>
          <p:cNvSpPr/>
          <p:nvPr/>
        </p:nvSpPr>
        <p:spPr>
          <a:xfrm>
            <a:off x="6593939" y="814692"/>
            <a:ext cx="272040" cy="285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30848F5-CAA3-4E8A-93C8-35CD22812B21}"/>
              </a:ext>
            </a:extLst>
          </p:cNvPr>
          <p:cNvSpPr/>
          <p:nvPr/>
        </p:nvSpPr>
        <p:spPr>
          <a:xfrm>
            <a:off x="6593939" y="3032160"/>
            <a:ext cx="272040" cy="285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27FFC77-0A21-49F4-8A1C-C45F8DC110D4}"/>
              </a:ext>
            </a:extLst>
          </p:cNvPr>
          <p:cNvSpPr/>
          <p:nvPr/>
        </p:nvSpPr>
        <p:spPr>
          <a:xfrm>
            <a:off x="6593939" y="4881391"/>
            <a:ext cx="272040" cy="285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84E542-444F-445F-9E67-D13B3BD24F5C}"/>
              </a:ext>
            </a:extLst>
          </p:cNvPr>
          <p:cNvSpPr txBox="1"/>
          <p:nvPr/>
        </p:nvSpPr>
        <p:spPr>
          <a:xfrm>
            <a:off x="1758636" y="814692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A.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ABB966E-079B-480C-B789-915CA2E04B4E}"/>
              </a:ext>
            </a:extLst>
          </p:cNvPr>
          <p:cNvSpPr/>
          <p:nvPr/>
        </p:nvSpPr>
        <p:spPr>
          <a:xfrm>
            <a:off x="1758636" y="294084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B.</a:t>
            </a:r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B2F9EE4-2123-4F50-BAA0-3A5E8DA509B8}"/>
              </a:ext>
            </a:extLst>
          </p:cNvPr>
          <p:cNvSpPr/>
          <p:nvPr/>
        </p:nvSpPr>
        <p:spPr>
          <a:xfrm>
            <a:off x="1758636" y="4881339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C.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959786D-5495-4450-A1E2-5360A0875C89}"/>
              </a:ext>
            </a:extLst>
          </p:cNvPr>
          <p:cNvSpPr/>
          <p:nvPr/>
        </p:nvSpPr>
        <p:spPr>
          <a:xfrm>
            <a:off x="6586268" y="814692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D.</a:t>
            </a:r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9C7334A-2AD0-4CD0-A24F-0BA8A81DCB9D}"/>
              </a:ext>
            </a:extLst>
          </p:cNvPr>
          <p:cNvSpPr/>
          <p:nvPr/>
        </p:nvSpPr>
        <p:spPr>
          <a:xfrm>
            <a:off x="6586268" y="3036238"/>
            <a:ext cx="3545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E.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9BAF9AC-8ACF-4A0B-B869-1CE7EFEF70C0}"/>
              </a:ext>
            </a:extLst>
          </p:cNvPr>
          <p:cNvSpPr/>
          <p:nvPr/>
        </p:nvSpPr>
        <p:spPr>
          <a:xfrm>
            <a:off x="6586268" y="4885240"/>
            <a:ext cx="3545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F.</a:t>
            </a:r>
            <a:endParaRPr lang="ru-RU" dirty="0"/>
          </a:p>
        </p:txBody>
      </p:sp>
      <p:sp>
        <p:nvSpPr>
          <p:cNvPr id="30" name="Правая круглая скобка 29">
            <a:extLst>
              <a:ext uri="{FF2B5EF4-FFF2-40B4-BE49-F238E27FC236}">
                <a16:creationId xmlns:a16="http://schemas.microsoft.com/office/drawing/2014/main" id="{3B8030FF-F40B-4EDE-9B94-3FEB58104FAD}"/>
              </a:ext>
            </a:extLst>
          </p:cNvPr>
          <p:cNvSpPr/>
          <p:nvPr/>
        </p:nvSpPr>
        <p:spPr>
          <a:xfrm>
            <a:off x="2113220" y="814692"/>
            <a:ext cx="130359" cy="6043308"/>
          </a:xfrm>
          <a:prstGeom prst="righ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0080"/>
              </a:highlight>
            </a:endParaRPr>
          </a:p>
        </p:txBody>
      </p:sp>
      <p:sp>
        <p:nvSpPr>
          <p:cNvPr id="31" name="Правая круглая скобка 30">
            <a:extLst>
              <a:ext uri="{FF2B5EF4-FFF2-40B4-BE49-F238E27FC236}">
                <a16:creationId xmlns:a16="http://schemas.microsoft.com/office/drawing/2014/main" id="{D6B2ADE2-05F9-45BC-88BC-112410B9CD69}"/>
              </a:ext>
            </a:extLst>
          </p:cNvPr>
          <p:cNvSpPr/>
          <p:nvPr/>
        </p:nvSpPr>
        <p:spPr>
          <a:xfrm>
            <a:off x="6940852" y="814692"/>
            <a:ext cx="138678" cy="4033677"/>
          </a:xfrm>
          <a:prstGeom prst="rightBracke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авая круглая скобка 31">
            <a:extLst>
              <a:ext uri="{FF2B5EF4-FFF2-40B4-BE49-F238E27FC236}">
                <a16:creationId xmlns:a16="http://schemas.microsoft.com/office/drawing/2014/main" id="{07C0A592-078F-4B7C-B8EF-EA39738363A3}"/>
              </a:ext>
            </a:extLst>
          </p:cNvPr>
          <p:cNvSpPr/>
          <p:nvPr/>
        </p:nvSpPr>
        <p:spPr>
          <a:xfrm>
            <a:off x="6940852" y="4881339"/>
            <a:ext cx="138678" cy="1976661"/>
          </a:xfrm>
          <a:prstGeom prst="rightBracke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1A08FEF-E647-4AB2-8EC5-8DEF766415D8}"/>
              </a:ext>
            </a:extLst>
          </p:cNvPr>
          <p:cNvSpPr/>
          <p:nvPr/>
        </p:nvSpPr>
        <p:spPr>
          <a:xfrm>
            <a:off x="2233759" y="722630"/>
            <a:ext cx="247954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>
                <a:latin typeface="Century Gothic" panose="020B0502020202020204" pitchFamily="34" charset="0"/>
              </a:rPr>
              <a:t>Autolithic</a:t>
            </a:r>
            <a:r>
              <a:rPr lang="en-US" sz="1600" b="1" dirty="0">
                <a:latin typeface="Century Gothic" panose="020B0502020202020204" pitchFamily="34" charset="0"/>
              </a:rPr>
              <a:t> breccias</a:t>
            </a:r>
          </a:p>
          <a:p>
            <a:r>
              <a:rPr lang="en-US" sz="1200" b="1" dirty="0">
                <a:latin typeface="Century Gothic" panose="020B0502020202020204" pitchFamily="34" charset="0"/>
              </a:rPr>
              <a:t>Samples</a:t>
            </a:r>
          </a:p>
          <a:p>
            <a:pPr marL="342900" indent="-342900">
              <a:buFont typeface="+mj-lt"/>
              <a:buAutoNum type="alphaUcPeriod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 05-05/209</a:t>
            </a:r>
          </a:p>
          <a:p>
            <a:pPr marL="342900" indent="-342900">
              <a:buFont typeface="+mj-lt"/>
              <a:buAutoNum type="alphaUcPeriod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 254-01/104</a:t>
            </a:r>
          </a:p>
          <a:p>
            <a:pPr marL="342900" indent="-342900">
              <a:buFont typeface="+mj-lt"/>
              <a:buAutoNum type="alphaUcPeriod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23-01/70</a:t>
            </a:r>
            <a:endParaRPr lang="en-US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Century Gothic" panose="020B0502020202020204" pitchFamily="34" charset="0"/>
              </a:rPr>
              <a:t>xenogenic</a:t>
            </a:r>
            <a:r>
              <a:rPr lang="en-US" dirty="0">
                <a:latin typeface="Century Gothic" panose="020B0502020202020204" pitchFamily="34" charset="0"/>
              </a:rPr>
              <a:t> clastic material</a:t>
            </a:r>
            <a:endParaRPr lang="ru-RU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is presented by </a:t>
            </a:r>
            <a:r>
              <a:rPr lang="en-US" b="1" dirty="0">
                <a:latin typeface="Century Gothic" panose="020B0502020202020204" pitchFamily="34" charset="0"/>
              </a:rPr>
              <a:t>ferruginous marl, quartz-feldspar, biotite</a:t>
            </a:r>
          </a:p>
          <a:p>
            <a:endParaRPr lang="en-US" b="1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olivine itself and </a:t>
            </a:r>
            <a:r>
              <a:rPr lang="en-US" dirty="0" err="1">
                <a:latin typeface="Century Gothic" panose="020B0502020202020204" pitchFamily="34" charset="0"/>
              </a:rPr>
              <a:t>pseudomorphoses</a:t>
            </a:r>
            <a:r>
              <a:rPr lang="en-US" dirty="0">
                <a:latin typeface="Century Gothic" panose="020B0502020202020204" pitchFamily="34" charset="0"/>
              </a:rPr>
              <a:t> are the main materials of </a:t>
            </a:r>
            <a:r>
              <a:rPr lang="en-US" dirty="0" err="1">
                <a:latin typeface="Century Gothic" panose="020B0502020202020204" pitchFamily="34" charset="0"/>
              </a:rPr>
              <a:t>autoliths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all olivine is </a:t>
            </a:r>
            <a:r>
              <a:rPr lang="en-US" b="1" dirty="0" err="1">
                <a:latin typeface="Century Gothic" panose="020B0502020202020204" pitchFamily="34" charset="0"/>
              </a:rPr>
              <a:t>serpentinized</a:t>
            </a:r>
            <a:r>
              <a:rPr lang="en-US" dirty="0">
                <a:latin typeface="Century Gothic" panose="020B0502020202020204" pitchFamily="34" charset="0"/>
              </a:rPr>
              <a:t> and </a:t>
            </a:r>
            <a:r>
              <a:rPr lang="en-US" b="1" dirty="0">
                <a:latin typeface="Century Gothic" panose="020B0502020202020204" pitchFamily="34" charset="0"/>
              </a:rPr>
              <a:t>chloritized</a:t>
            </a:r>
          </a:p>
          <a:p>
            <a:endParaRPr lang="en-US" b="1" dirty="0">
              <a:latin typeface="Century Gothic" panose="020B0502020202020204" pitchFamily="34" charset="0"/>
            </a:endParaRPr>
          </a:p>
          <a:p>
            <a:r>
              <a:rPr lang="en-US" b="1" dirty="0" err="1">
                <a:latin typeface="Century Gothic" panose="020B0502020202020204" pitchFamily="34" charset="0"/>
              </a:rPr>
              <a:t>serpentinized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pseudomorphoses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are mostly weathered to clay (</a:t>
            </a:r>
            <a:r>
              <a:rPr lang="en-US" b="1" dirty="0">
                <a:latin typeface="Century Gothic" panose="020B0502020202020204" pitchFamily="34" charset="0"/>
              </a:rPr>
              <a:t>nontronite</a:t>
            </a:r>
            <a:r>
              <a:rPr lang="en-US" dirty="0">
                <a:latin typeface="Century Gothic" panose="020B0502020202020204" pitchFamily="34" charset="0"/>
              </a:rPr>
              <a:t>)</a:t>
            </a:r>
            <a:endParaRPr lang="ru-RU" dirty="0">
              <a:latin typeface="Century Gothic" panose="020B0502020202020204" pitchFamily="34" charset="0"/>
            </a:endParaRP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hematite, chrome-spinel, magnetite and probably ilmenite can be occur (~2%)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6EA015F-BD5D-44F7-8487-1A5693E229E1}"/>
              </a:ext>
            </a:extLst>
          </p:cNvPr>
          <p:cNvSpPr/>
          <p:nvPr/>
        </p:nvSpPr>
        <p:spPr>
          <a:xfrm>
            <a:off x="7150668" y="722630"/>
            <a:ext cx="402846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Porphyritic kimberlite</a:t>
            </a:r>
          </a:p>
          <a:p>
            <a:r>
              <a:rPr lang="en-US" sz="1200" b="1" dirty="0">
                <a:latin typeface="Century Gothic" panose="020B0502020202020204" pitchFamily="34" charset="0"/>
              </a:rPr>
              <a:t>Samples</a:t>
            </a:r>
          </a:p>
          <a:p>
            <a:pPr marL="342900" indent="-342900">
              <a:buFont typeface="+mj-lt"/>
              <a:buAutoNum type="alphaUcPeriod" startAt="4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 01-01/201</a:t>
            </a:r>
          </a:p>
          <a:p>
            <a:pPr marL="342900" indent="-342900">
              <a:buFont typeface="+mj-lt"/>
              <a:buAutoNum type="alphaUcPeriod" startAt="4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 01-01/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182</a:t>
            </a:r>
            <a:endParaRPr lang="ru-RU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the samples have a </a:t>
            </a:r>
            <a:r>
              <a:rPr lang="en-US" b="1" dirty="0">
                <a:latin typeface="Century Gothic" panose="020B0502020202020204" pitchFamily="34" charset="0"/>
              </a:rPr>
              <a:t>massive texture</a:t>
            </a:r>
          </a:p>
          <a:p>
            <a:endParaRPr lang="en-US" b="1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the rock is composed by </a:t>
            </a:r>
            <a:r>
              <a:rPr lang="en-US" b="1" dirty="0">
                <a:latin typeface="Century Gothic" panose="020B0502020202020204" pitchFamily="34" charset="0"/>
              </a:rPr>
              <a:t>small (0.2-0.6 mm, rarely - 0.8-1.2 mm) ellipse shaped olivine pseudomorphs with a fibrous serpentine on the edges, often chloritized. </a:t>
            </a:r>
            <a:r>
              <a:rPr lang="ru-RU" b="1" dirty="0">
                <a:latin typeface="Century Gothic" panose="020B0502020202020204" pitchFamily="34" charset="0"/>
              </a:rPr>
              <a:t>с</a:t>
            </a:r>
            <a:r>
              <a:rPr lang="en-US" b="1" dirty="0" err="1">
                <a:latin typeface="Century Gothic" panose="020B0502020202020204" pitchFamily="34" charset="0"/>
              </a:rPr>
              <a:t>alcite</a:t>
            </a:r>
            <a:r>
              <a:rPr lang="en-US" b="1" dirty="0">
                <a:latin typeface="Century Gothic" panose="020B0502020202020204" pitchFamily="34" charset="0"/>
              </a:rPr>
              <a:t> or siderite can be noted in the inclusions</a:t>
            </a:r>
          </a:p>
          <a:p>
            <a:endParaRPr lang="en-US" b="1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the whole mass is </a:t>
            </a:r>
            <a:r>
              <a:rPr lang="en-US" b="1" dirty="0">
                <a:latin typeface="Century Gothic" panose="020B0502020202020204" pitchFamily="34" charset="0"/>
              </a:rPr>
              <a:t>serpentine with calcite in some areas</a:t>
            </a:r>
          </a:p>
          <a:p>
            <a:endParaRPr lang="en-US" b="1" dirty="0">
              <a:latin typeface="Century Gothic" panose="020B0502020202020204" pitchFamily="34" charset="0"/>
            </a:endParaRPr>
          </a:p>
          <a:p>
            <a:r>
              <a:rPr lang="en-US" b="1" dirty="0">
                <a:latin typeface="Century Gothic" panose="020B0502020202020204" pitchFamily="34" charset="0"/>
              </a:rPr>
              <a:t>grains of oxide-ore minerals (perovskite) are widespread</a:t>
            </a:r>
            <a:r>
              <a:rPr lang="ru-RU" b="1" dirty="0">
                <a:latin typeface="Century Gothic" panose="020B0502020202020204" pitchFamily="34" charset="0"/>
              </a:rPr>
              <a:t> (</a:t>
            </a:r>
            <a:r>
              <a:rPr lang="en-US" b="1" dirty="0">
                <a:latin typeface="Century Gothic" panose="020B0502020202020204" pitchFamily="34" charset="0"/>
              </a:rPr>
              <a:t>at least 8-10%</a:t>
            </a:r>
            <a:r>
              <a:rPr lang="ru-RU" b="1" dirty="0">
                <a:latin typeface="Century Gothic" panose="020B0502020202020204" pitchFamily="34" charset="0"/>
              </a:rPr>
              <a:t>)</a:t>
            </a:r>
            <a:endParaRPr lang="en-US" b="1" dirty="0">
              <a:latin typeface="Century Gothic" panose="020B0502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E2FD7CD-414D-4118-85DF-7E48EE1E9AEB}"/>
              </a:ext>
            </a:extLst>
          </p:cNvPr>
          <p:cNvSpPr/>
          <p:nvPr/>
        </p:nvSpPr>
        <p:spPr>
          <a:xfrm>
            <a:off x="7141050" y="4645353"/>
            <a:ext cx="3129383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Tuff-Sandstone</a:t>
            </a:r>
          </a:p>
          <a:p>
            <a:r>
              <a:rPr lang="en-US" sz="1200" b="1" dirty="0">
                <a:latin typeface="Century Gothic" panose="020B0502020202020204" pitchFamily="34" charset="0"/>
              </a:rPr>
              <a:t>Sample</a:t>
            </a:r>
          </a:p>
          <a:p>
            <a:pPr marL="342900" indent="-342900">
              <a:buFont typeface="+mj-lt"/>
              <a:buAutoNum type="alphaUcPeriod" startAt="6"/>
            </a:pPr>
            <a:r>
              <a:rPr lang="en-US" dirty="0">
                <a:latin typeface="Century Gothic" panose="020B0502020202020204" pitchFamily="34" charset="0"/>
              </a:rPr>
              <a:t>AC 60-08/364</a:t>
            </a:r>
            <a:endParaRPr lang="ru-RU" dirty="0">
              <a:latin typeface="Century Gothic" panose="020B0502020202020204" pitchFamily="34" charset="0"/>
            </a:endParaRPr>
          </a:p>
          <a:p>
            <a:r>
              <a:rPr lang="en-US" b="1" dirty="0" err="1">
                <a:latin typeface="Century Gothic" panose="020B0502020202020204" pitchFamily="34" charset="0"/>
              </a:rPr>
              <a:t>psephite</a:t>
            </a:r>
            <a:r>
              <a:rPr lang="ru-RU" b="1" dirty="0">
                <a:latin typeface="Century Gothic" panose="020B0502020202020204" pitchFamily="34" charset="0"/>
              </a:rPr>
              <a:t>-</a:t>
            </a:r>
            <a:r>
              <a:rPr lang="en-US" b="1" dirty="0">
                <a:latin typeface="Century Gothic" panose="020B0502020202020204" pitchFamily="34" charset="0"/>
              </a:rPr>
              <a:t>psammitic structure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clayey (smectite group) cement</a:t>
            </a:r>
          </a:p>
          <a:p>
            <a:r>
              <a:rPr lang="en-US" dirty="0">
                <a:latin typeface="Century Gothic" panose="020B0502020202020204" pitchFamily="34" charset="0"/>
              </a:rPr>
              <a:t>the clastic materials are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marl, quartz</a:t>
            </a:r>
            <a:r>
              <a:rPr lang="en-US" dirty="0">
                <a:latin typeface="Century Gothic" panose="020B0502020202020204" pitchFamily="34" charset="0"/>
              </a:rPr>
              <a:t>, some </a:t>
            </a:r>
            <a:r>
              <a:rPr lang="en-US" b="1" dirty="0">
                <a:latin typeface="Century Gothic" panose="020B0502020202020204" pitchFamily="34" charset="0"/>
              </a:rPr>
              <a:t>biotite, chlorite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phlogopite, garnet, ilmenite, </a:t>
            </a:r>
          </a:p>
          <a:p>
            <a:r>
              <a:rPr lang="en-US" dirty="0">
                <a:latin typeface="Century Gothic" panose="020B0502020202020204" pitchFamily="34" charset="0"/>
              </a:rPr>
              <a:t>zircon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</a:rPr>
              <a:t>– </a:t>
            </a:r>
            <a:r>
              <a:rPr lang="en-US" b="1" dirty="0">
                <a:latin typeface="Century Gothic" panose="020B0502020202020204" pitchFamily="34" charset="0"/>
              </a:rPr>
              <a:t>less than 2%</a:t>
            </a:r>
          </a:p>
          <a:p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970686-9B9B-D63F-03DB-2B4563440AC7}"/>
              </a:ext>
            </a:extLst>
          </p:cNvPr>
          <p:cNvSpPr/>
          <p:nvPr/>
        </p:nvSpPr>
        <p:spPr>
          <a:xfrm>
            <a:off x="0" y="748919"/>
            <a:ext cx="4692641" cy="61323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C3B1F3E-F9F1-BB69-603A-A849AB6C5B23}"/>
              </a:ext>
            </a:extLst>
          </p:cNvPr>
          <p:cNvSpPr/>
          <p:nvPr/>
        </p:nvSpPr>
        <p:spPr>
          <a:xfrm>
            <a:off x="4736129" y="748918"/>
            <a:ext cx="7160630" cy="3896435"/>
          </a:xfrm>
          <a:prstGeom prst="rect">
            <a:avLst/>
          </a:prstGeom>
          <a:solidFill>
            <a:srgbClr val="FFCC00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74C6E85-DC02-B9F5-03C0-EB2EE929FE7E}"/>
              </a:ext>
            </a:extLst>
          </p:cNvPr>
          <p:cNvSpPr/>
          <p:nvPr/>
        </p:nvSpPr>
        <p:spPr>
          <a:xfrm>
            <a:off x="4736129" y="4690089"/>
            <a:ext cx="7160630" cy="2191188"/>
          </a:xfrm>
          <a:prstGeom prst="rect">
            <a:avLst/>
          </a:prstGeom>
          <a:solidFill>
            <a:srgbClr val="1C1C1C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66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7D5D2F-99B1-4054-A018-510339C77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Methods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AF5127-E5B9-4029-980C-FF47515F9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118" y="927777"/>
            <a:ext cx="5395378" cy="5773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SzPct val="220000"/>
              <a:buFont typeface="Wingdings" panose="05000000000000000000" pitchFamily="2" charset="2"/>
              <a:buChar char="§"/>
            </a:pPr>
            <a:r>
              <a:rPr lang="en-US" sz="1400" dirty="0"/>
              <a:t>We saturated the samples with </a:t>
            </a:r>
            <a:r>
              <a:rPr lang="en-US" sz="1400" b="1" dirty="0"/>
              <a:t>NaCl solutions </a:t>
            </a:r>
            <a:r>
              <a:rPr lang="en-US" sz="1400" dirty="0"/>
              <a:t>with the electrical conductivity ranged from </a:t>
            </a:r>
            <a:r>
              <a:rPr lang="en-US" sz="1400" b="1" dirty="0"/>
              <a:t>0.11 to 2.4 S/m</a:t>
            </a:r>
            <a:r>
              <a:rPr lang="ru-RU" sz="1400" b="1" dirty="0"/>
              <a:t> (</a:t>
            </a:r>
            <a:r>
              <a:rPr lang="en-US" sz="1400" b="1" dirty="0"/>
              <a:t>~0.5-12 g/l)</a:t>
            </a:r>
            <a:r>
              <a:rPr lang="en-US" sz="1400" dirty="0"/>
              <a:t>, which allowed us to carry out the </a:t>
            </a:r>
            <a:r>
              <a:rPr lang="en-US" sz="1400" b="1" dirty="0"/>
              <a:t>multi-salinity experiments</a:t>
            </a:r>
            <a:endParaRPr lang="ru-RU" sz="1400" dirty="0"/>
          </a:p>
          <a:p>
            <a:pPr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SzPct val="220000"/>
              <a:buFont typeface="Wingdings" panose="05000000000000000000" pitchFamily="2" charset="2"/>
              <a:buChar char="§"/>
            </a:pPr>
            <a:r>
              <a:rPr lang="en-US" sz="1400" dirty="0"/>
              <a:t>We measured the magnitude </a:t>
            </a:r>
            <a:r>
              <a:rPr lang="en-US" sz="1400" b="1" dirty="0"/>
              <a:t>𝑍(𝜔) </a:t>
            </a:r>
            <a:r>
              <a:rPr lang="en-US" sz="1400" dirty="0"/>
              <a:t>and phase </a:t>
            </a:r>
            <a:r>
              <a:rPr lang="en-US" sz="1400" b="1" dirty="0"/>
              <a:t>𝜑(𝜔)</a:t>
            </a:r>
            <a:r>
              <a:rPr lang="en-US" sz="1400" dirty="0"/>
              <a:t> of the complex impedance with SIP FUCHS III equipment by </a:t>
            </a:r>
            <a:r>
              <a:rPr lang="en-US" sz="1400" dirty="0" err="1"/>
              <a:t>Radic</a:t>
            </a:r>
            <a:r>
              <a:rPr lang="en-US" sz="1400" dirty="0"/>
              <a:t> Research.</a:t>
            </a:r>
            <a:endParaRPr lang="ru-RU" sz="1400" dirty="0"/>
          </a:p>
          <a:p>
            <a:pPr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SzPct val="220000"/>
              <a:buFont typeface="Wingdings" panose="05000000000000000000" pitchFamily="2" charset="2"/>
              <a:buChar char="§"/>
            </a:pPr>
            <a:r>
              <a:rPr lang="en-US" sz="1400" dirty="0"/>
              <a:t>The samples were in the tank containing fresher ambient water, and we waited for a next equilibrium state for several weeks</a:t>
            </a:r>
          </a:p>
          <a:p>
            <a:pPr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SzPct val="220000"/>
              <a:buFont typeface="Wingdings" panose="05000000000000000000" pitchFamily="2" charset="2"/>
              <a:buChar char="§"/>
            </a:pPr>
            <a:r>
              <a:rPr lang="en-US" sz="1400" dirty="0"/>
              <a:t>Additional methods:</a:t>
            </a:r>
          </a:p>
          <a:p>
            <a:pPr marL="50800" indent="0">
              <a:buClr>
                <a:schemeClr val="bg2">
                  <a:lumMod val="60000"/>
                  <a:lumOff val="40000"/>
                </a:schemeClr>
              </a:buClr>
              <a:buSzPct val="220000"/>
              <a:buNone/>
            </a:pPr>
            <a:r>
              <a:rPr lang="en-US" sz="1400" dirty="0"/>
              <a:t>        Cation exchange capacity (CEC)</a:t>
            </a:r>
          </a:p>
          <a:p>
            <a:pPr marL="50800" indent="0">
              <a:buClr>
                <a:schemeClr val="bg2">
                  <a:lumMod val="60000"/>
                  <a:lumOff val="40000"/>
                </a:schemeClr>
              </a:buClr>
              <a:buSzPct val="220000"/>
              <a:buNone/>
            </a:pPr>
            <a:r>
              <a:rPr lang="en-US" sz="1400" dirty="0"/>
              <a:t>        Specific surface area (SSA, BET)</a:t>
            </a:r>
          </a:p>
          <a:p>
            <a:pPr marL="50800" indent="0">
              <a:buClr>
                <a:schemeClr val="bg2">
                  <a:lumMod val="60000"/>
                  <a:lumOff val="40000"/>
                </a:schemeClr>
              </a:buClr>
              <a:buSzPct val="220000"/>
              <a:buNone/>
            </a:pPr>
            <a:r>
              <a:rPr lang="en-US" sz="1400" dirty="0"/>
              <a:t>        Optical microscopy</a:t>
            </a:r>
            <a:endParaRPr lang="ru-RU" sz="1400" dirty="0"/>
          </a:p>
          <a:p>
            <a:pPr marL="50800" indent="0">
              <a:buClr>
                <a:schemeClr val="bg2">
                  <a:lumMod val="60000"/>
                  <a:lumOff val="40000"/>
                </a:schemeClr>
              </a:buClr>
              <a:buSzPct val="220000"/>
              <a:buNone/>
            </a:pPr>
            <a:endParaRPr lang="en-US" sz="1400" dirty="0"/>
          </a:p>
          <a:p>
            <a:pPr marL="50800" indent="0">
              <a:lnSpc>
                <a:spcPct val="110000"/>
              </a:lnSpc>
              <a:buClr>
                <a:schemeClr val="bg2">
                  <a:lumMod val="60000"/>
                  <a:lumOff val="40000"/>
                </a:schemeClr>
              </a:buClr>
              <a:buSzPct val="220000"/>
              <a:buNone/>
            </a:pPr>
            <a:r>
              <a:rPr lang="en-US" sz="1400" b="1" dirty="0"/>
              <a:t>Note: </a:t>
            </a:r>
            <a:r>
              <a:rPr lang="en-US" sz="1400" dirty="0"/>
              <a:t>a small amount of ore minerals (magnetite, hematite) which can polarize by metallic particle mechanism was detected in optical microscopy images.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7147D8-24C4-4589-90FC-E6CCDC7C5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823" y="273025"/>
            <a:ext cx="5395378" cy="227843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AA3E89-C197-4004-B6B5-578A900F6BC7}"/>
              </a:ext>
            </a:extLst>
          </p:cNvPr>
          <p:cNvSpPr/>
          <p:nvPr/>
        </p:nvSpPr>
        <p:spPr>
          <a:xfrm>
            <a:off x="6400801" y="2466004"/>
            <a:ext cx="662457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>
              <a:latin typeface="Cambria Math" panose="02040503050406030204" pitchFamily="18" charset="0"/>
            </a:endParaRPr>
          </a:p>
          <a:p>
            <a:r>
              <a:rPr lang="ru-RU" sz="1600" dirty="0">
                <a:latin typeface="Cambria Math" panose="02040503050406030204" pitchFamily="18" charset="0"/>
              </a:rPr>
              <a:t> 𝜌</a:t>
            </a:r>
            <a:r>
              <a:rPr lang="en-US" sz="1600" dirty="0">
                <a:latin typeface="Cambria Math" panose="02040503050406030204" pitchFamily="18" charset="0"/>
              </a:rPr>
              <a:t>*</a:t>
            </a:r>
            <a:r>
              <a:rPr lang="ru-RU" sz="1600" dirty="0">
                <a:latin typeface="Cambria Math" panose="02040503050406030204" pitchFamily="18" charset="0"/>
              </a:rPr>
              <a:t>(𝜔)=𝑘𝑍(𝜔)</a:t>
            </a:r>
            <a:r>
              <a:rPr lang="en-US" sz="1600" dirty="0">
                <a:latin typeface="Cambria Math" panose="02040503050406030204" pitchFamily="18" charset="0"/>
              </a:rPr>
              <a:t>, </a:t>
            </a:r>
            <a:r>
              <a:rPr lang="en-US" dirty="0">
                <a:latin typeface="Century Gothic" panose="020B0502020202020204" pitchFamily="34" charset="0"/>
              </a:rPr>
              <a:t>where </a:t>
            </a:r>
            <a:r>
              <a:rPr lang="ru-RU" dirty="0">
                <a:latin typeface="Century Gothic" panose="020B0502020202020204" pitchFamily="34" charset="0"/>
              </a:rPr>
              <a:t>𝑘</a:t>
            </a:r>
            <a:r>
              <a:rPr lang="en-US" dirty="0">
                <a:latin typeface="Century Gothic" panose="020B0502020202020204" pitchFamily="34" charset="0"/>
              </a:rPr>
              <a:t> is the predefined geometrical factor 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CF4ECF3-13D7-4085-87A4-291D1E83A0A9}"/>
              </a:ext>
            </a:extLst>
          </p:cNvPr>
          <p:cNvSpPr/>
          <p:nvPr/>
        </p:nvSpPr>
        <p:spPr>
          <a:xfrm>
            <a:off x="6400801" y="296621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dirty="0">
              <a:latin typeface="Cambria Math" panose="02040503050406030204" pitchFamily="18" charset="0"/>
            </a:endParaRPr>
          </a:p>
          <a:p>
            <a:r>
              <a:rPr lang="ru-RU" sz="1600" dirty="0">
                <a:latin typeface="Cambria Math" panose="02040503050406030204" pitchFamily="18" charset="0"/>
              </a:rPr>
              <a:t> </a:t>
            </a:r>
            <a:r>
              <a:rPr lang="ru-RU" sz="1600" b="1" dirty="0">
                <a:latin typeface="Cambria Math" panose="02040503050406030204" pitchFamily="18" charset="0"/>
              </a:rPr>
              <a:t>𝜎</a:t>
            </a:r>
            <a:r>
              <a:rPr lang="en-US" sz="1600" b="1" dirty="0">
                <a:latin typeface="Cambria Math" panose="02040503050406030204" pitchFamily="18" charset="0"/>
              </a:rPr>
              <a:t>*</a:t>
            </a:r>
            <a:r>
              <a:rPr lang="ru-RU" sz="1600" b="1" dirty="0">
                <a:latin typeface="Cambria Math" panose="02040503050406030204" pitchFamily="18" charset="0"/>
              </a:rPr>
              <a:t>(𝜔)</a:t>
            </a:r>
            <a:r>
              <a:rPr lang="ru-RU" sz="1600" dirty="0">
                <a:latin typeface="Cambria Math" panose="02040503050406030204" pitchFamily="18" charset="0"/>
              </a:rPr>
              <a:t>=1/𝜌</a:t>
            </a:r>
            <a:r>
              <a:rPr lang="en-US" sz="1600" dirty="0">
                <a:latin typeface="Cambria Math" panose="02040503050406030204" pitchFamily="18" charset="0"/>
              </a:rPr>
              <a:t>*</a:t>
            </a:r>
            <a:r>
              <a:rPr lang="ru-RU" sz="1600" dirty="0">
                <a:latin typeface="Cambria Math" panose="02040503050406030204" pitchFamily="18" charset="0"/>
              </a:rPr>
              <a:t>(𝜔) </a:t>
            </a:r>
            <a:endParaRPr lang="en-US" sz="1600" dirty="0">
              <a:latin typeface="Cambria Math" panose="02040503050406030204" pitchFamily="18" charset="0"/>
            </a:endParaRPr>
          </a:p>
          <a:p>
            <a:endParaRPr lang="ru-RU" dirty="0"/>
          </a:p>
          <a:p>
            <a:r>
              <a:rPr lang="en-US" dirty="0">
                <a:latin typeface="Century Gothic" panose="020B0502020202020204" pitchFamily="34" charset="0"/>
              </a:rPr>
              <a:t>The real</a:t>
            </a:r>
            <a:r>
              <a:rPr lang="ru-RU" dirty="0">
                <a:latin typeface="Century Gothic" panose="020B0502020202020204" pitchFamily="34" charset="0"/>
              </a:rPr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𝜎′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>
                <a:latin typeface="Century Gothic" panose="020B0502020202020204" pitchFamily="34" charset="0"/>
              </a:rPr>
              <a:t> and imaginary</a:t>
            </a:r>
            <a:r>
              <a:rPr lang="ru-RU" dirty="0">
                <a:latin typeface="Century Gothic" panose="020B0502020202020204" pitchFamily="34" charset="0"/>
              </a:rPr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𝜎′′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>
                <a:latin typeface="Century Gothic" panose="020B0502020202020204" pitchFamily="34" charset="0"/>
              </a:rPr>
              <a:t> parts of the complex conductivity can be calculated both based on the electrical conductivity magnitude and phase: </a:t>
            </a:r>
          </a:p>
          <a:p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𝜎′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=|𝜎|cos𝜑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𝜎′′=|𝜎|sin𝜑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192F69-3649-4317-8D97-70863933BEA9}"/>
              </a:ext>
            </a:extLst>
          </p:cNvPr>
          <p:cNvSpPr/>
          <p:nvPr/>
        </p:nvSpPr>
        <p:spPr>
          <a:xfrm>
            <a:off x="6400801" y="4789039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𝜎′</a:t>
            </a:r>
            <a:r>
              <a:rPr lang="ru-RU" dirty="0"/>
              <a:t>  – </a:t>
            </a:r>
            <a:r>
              <a:rPr lang="en-US" dirty="0">
                <a:latin typeface="Century Gothic" panose="020B0502020202020204" pitchFamily="34" charset="0"/>
              </a:rPr>
              <a:t>measure of </a:t>
            </a:r>
            <a:r>
              <a:rPr lang="en-US" b="1" dirty="0">
                <a:latin typeface="Century Gothic" panose="020B0502020202020204" pitchFamily="34" charset="0"/>
              </a:rPr>
              <a:t>conductance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(</a:t>
            </a:r>
            <a:r>
              <a:rPr lang="en-US" dirty="0">
                <a:latin typeface="Century Gothic" panose="020B0502020202020204" pitchFamily="34" charset="0"/>
              </a:rPr>
              <a:t>long distance charge passage</a:t>
            </a:r>
            <a:r>
              <a:rPr lang="ru-RU" dirty="0">
                <a:latin typeface="Century Gothic" panose="020B0502020202020204" pitchFamily="34" charset="0"/>
              </a:rPr>
              <a:t>)</a:t>
            </a:r>
          </a:p>
          <a:p>
            <a:endParaRPr lang="ru-RU" dirty="0"/>
          </a:p>
          <a:p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𝜎′′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– </a:t>
            </a:r>
            <a:r>
              <a:rPr lang="en-US" dirty="0">
                <a:latin typeface="Century Gothic" panose="020B0502020202020204" pitchFamily="34" charset="0"/>
              </a:rPr>
              <a:t>measure of </a:t>
            </a:r>
            <a:r>
              <a:rPr lang="en-US" b="1" dirty="0">
                <a:latin typeface="Century Gothic" panose="020B0502020202020204" pitchFamily="34" charset="0"/>
              </a:rPr>
              <a:t>induced polarization </a:t>
            </a:r>
            <a:r>
              <a:rPr lang="ru-RU" dirty="0">
                <a:latin typeface="Century Gothic" panose="020B0502020202020204" pitchFamily="34" charset="0"/>
              </a:rPr>
              <a:t>(</a:t>
            </a:r>
            <a:r>
              <a:rPr lang="en-US" dirty="0">
                <a:latin typeface="Century Gothic" panose="020B0502020202020204" pitchFamily="34" charset="0"/>
              </a:rPr>
              <a:t>short distance charge passage</a:t>
            </a:r>
            <a:r>
              <a:rPr lang="ru-RU" dirty="0"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45369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5E88F-E5E7-4137-B84E-9CC3F795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Real part of the complex conductivity versus pore water conductivity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804EFE-7F4D-425F-819A-94C69F035A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1445" b="548"/>
          <a:stretch/>
        </p:blipFill>
        <p:spPr>
          <a:xfrm>
            <a:off x="4379881" y="1217377"/>
            <a:ext cx="7714709" cy="46494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633F0518-13D9-47FE-A4EB-930908412E7D}"/>
                  </a:ext>
                </a:extLst>
              </p:cNvPr>
              <p:cNvSpPr/>
              <p:nvPr/>
            </p:nvSpPr>
            <p:spPr>
              <a:xfrm>
                <a:off x="873209" y="2758072"/>
                <a:ext cx="222342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ru-RU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ru-RU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633F0518-13D9-47FE-A4EB-930908412E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09" y="2758072"/>
                <a:ext cx="2223429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782752EE-39CB-4FDF-95A7-4C52C87EC412}"/>
                  </a:ext>
                </a:extLst>
              </p:cNvPr>
              <p:cNvSpPr/>
              <p:nvPr/>
            </p:nvSpPr>
            <p:spPr>
              <a:xfrm>
                <a:off x="873209" y="4099928"/>
                <a:ext cx="6096000" cy="116955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entury Gothic" panose="020B0502020202020204" pitchFamily="34" charset="0"/>
                  </a:rPr>
                  <a:t>–</a:t>
                </a:r>
                <a:r>
                  <a:rPr lang="ru-RU" dirty="0">
                    <a:latin typeface="Century Gothic" panose="020B0502020202020204" pitchFamily="34" charset="0"/>
                  </a:rPr>
                  <a:t> </a:t>
                </a:r>
                <a:r>
                  <a:rPr lang="en-US" dirty="0">
                    <a:latin typeface="Century Gothic" panose="020B0502020202020204" pitchFamily="34" charset="0"/>
                  </a:rPr>
                  <a:t>formation factor</a:t>
                </a:r>
              </a:p>
              <a:p>
                <a:r>
                  <a:rPr lang="en-US" dirty="0">
                    <a:latin typeface="Cambria Math" panose="02040503050406030204" pitchFamily="18" charset="0"/>
                  </a:rPr>
                  <a:t>𝜙 </a:t>
                </a:r>
                <a:r>
                  <a:rPr lang="en-US" dirty="0">
                    <a:latin typeface="Century Gothic" panose="020B0502020202020204" pitchFamily="34" charset="0"/>
                  </a:rPr>
                  <a:t>– porosity</a:t>
                </a:r>
              </a:p>
              <a:p>
                <a:r>
                  <a:rPr lang="en-US" dirty="0">
                    <a:latin typeface="Cambria Math" panose="02040503050406030204" pitchFamily="18" charset="0"/>
                  </a:rPr>
                  <a:t>𝑚 </a:t>
                </a:r>
                <a:r>
                  <a:rPr lang="en-US" dirty="0">
                    <a:latin typeface="Century Gothic" panose="020B0502020202020204" pitchFamily="34" charset="0"/>
                  </a:rPr>
                  <a:t>– first Archie (cementation) exponent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entury Gothic" panose="020B0502020202020204" pitchFamily="34" charset="0"/>
                  </a:rPr>
                  <a:t>– pore water conductivity, S/m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entury Gothic" panose="020B0502020202020204" pitchFamily="34" charset="0"/>
                  </a:rPr>
                  <a:t>– surface conductivity, S/m</a:t>
                </a:r>
                <a:endParaRPr lang="ru-RU" dirty="0">
                  <a:latin typeface="Century Gothic" panose="020B0502020202020204" pitchFamily="34" charset="0"/>
                </a:endParaRPr>
              </a:p>
            </p:txBody>
          </p:sp>
        </mc:Choice>
        <mc:Fallback xmlns="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782752EE-39CB-4FDF-95A7-4C52C87EC4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09" y="4099928"/>
                <a:ext cx="6096000" cy="1169551"/>
              </a:xfrm>
              <a:prstGeom prst="rect">
                <a:avLst/>
              </a:prstGeom>
              <a:blipFill>
                <a:blip r:embed="rId5"/>
                <a:stretch>
                  <a:fillRect l="-300" t="-1571" b="-41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ABB627-5E51-4C33-B3A3-2644DB71B730}"/>
              </a:ext>
            </a:extLst>
          </p:cNvPr>
          <p:cNvSpPr/>
          <p:nvPr/>
        </p:nvSpPr>
        <p:spPr>
          <a:xfrm>
            <a:off x="690260" y="1680854"/>
            <a:ext cx="36896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latin typeface="Century Gothic" panose="020B0502020202020204" pitchFamily="34" charset="0"/>
              </a:rPr>
              <a:t>The </a:t>
            </a:r>
            <a:r>
              <a:rPr lang="ru-RU" sz="1600" b="1" dirty="0" err="1">
                <a:latin typeface="Century Gothic" panose="020B0502020202020204" pitchFamily="34" charset="0"/>
              </a:rPr>
              <a:t>linear</a:t>
            </a:r>
            <a:r>
              <a:rPr lang="ru-RU" sz="1600" b="1" dirty="0">
                <a:latin typeface="Century Gothic" panose="020B0502020202020204" pitchFamily="34" charset="0"/>
              </a:rPr>
              <a:t> </a:t>
            </a:r>
            <a:r>
              <a:rPr lang="ru-RU" sz="1600" b="1" dirty="0" err="1">
                <a:latin typeface="Century Gothic" panose="020B0502020202020204" pitchFamily="34" charset="0"/>
              </a:rPr>
              <a:t>fit</a:t>
            </a:r>
            <a:r>
              <a:rPr lang="ru-RU" sz="1600" b="1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corresponds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to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Archie's</a:t>
            </a:r>
            <a:r>
              <a:rPr lang="ru-RU" sz="1600" dirty="0">
                <a:latin typeface="Century Gothic" panose="020B0502020202020204" pitchFamily="34" charset="0"/>
              </a:rPr>
              <a:t> (1942) </a:t>
            </a:r>
            <a:r>
              <a:rPr lang="ru-RU" sz="1600" dirty="0" err="1">
                <a:latin typeface="Century Gothic" panose="020B0502020202020204" pitchFamily="34" charset="0"/>
              </a:rPr>
              <a:t>law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considering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an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effect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of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the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surface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conductivity</a:t>
            </a:r>
            <a:endParaRPr lang="ru-RU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(see e.g., (Binley and Slater, 2021)</a:t>
            </a:r>
            <a:r>
              <a:rPr lang="en-US" sz="1600" dirty="0">
                <a:latin typeface="Century Gothic" panose="020B0502020202020204" pitchFamily="34" charset="0"/>
              </a:rPr>
              <a:t>:</a:t>
            </a:r>
            <a:endParaRPr lang="ru-RU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5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2B451-B76B-4FA6-BC96-E64C72AC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63" y="273025"/>
            <a:ext cx="9941464" cy="544500"/>
          </a:xfrm>
        </p:spPr>
        <p:txBody>
          <a:bodyPr>
            <a:noAutofit/>
          </a:bodyPr>
          <a:lstStyle/>
          <a:p>
            <a:r>
              <a:rPr lang="en-US" sz="2000" dirty="0"/>
              <a:t>Specific surface area and surface conductivity vs. cation exchange capacity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152998-9282-4025-853A-A1D024D0B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513" y="1259026"/>
            <a:ext cx="5556027" cy="45177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B38176-4B70-4ED1-8746-2CAEFB4A0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47" y="1259026"/>
            <a:ext cx="5376799" cy="45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9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4459E-D00F-439C-BAA3-2027F867C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62" y="273025"/>
            <a:ext cx="10252037" cy="544500"/>
          </a:xfrm>
        </p:spPr>
        <p:txBody>
          <a:bodyPr>
            <a:noAutofit/>
          </a:bodyPr>
          <a:lstStyle/>
          <a:p>
            <a:r>
              <a:rPr lang="en-US" sz="2000" dirty="0"/>
              <a:t>Imaginary conductivity vs. surface conductivity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9CB345-3A83-45DE-B757-67E135C4F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899" y="1304404"/>
            <a:ext cx="5815920" cy="451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CD7578-7F11-4D3C-ACFF-6406E4087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4404"/>
            <a:ext cx="5814093" cy="45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54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EF838-797F-413B-B345-CBBC5F9A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630DE1-AB4A-4205-AA25-8B5DF69B9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84800"/>
            <a:ext cx="11760200" cy="769398"/>
          </a:xfrm>
        </p:spPr>
        <p:txBody>
          <a:bodyPr>
            <a:normAutofit/>
          </a:bodyPr>
          <a:lstStyle/>
          <a:p>
            <a:r>
              <a:rPr lang="en-US" sz="1800" b="1" dirty="0"/>
              <a:t>The origin of so high values of the imaginary conductivity</a:t>
            </a:r>
            <a:r>
              <a:rPr lang="ru-RU" sz="1800" b="1" dirty="0"/>
              <a:t>: </a:t>
            </a:r>
            <a:r>
              <a:rPr lang="en-US" sz="1800" dirty="0"/>
              <a:t>presence of conductive ore minerals (like magnetite) or some “optimal” content of “sand” and clay material within the rock </a:t>
            </a:r>
            <a:r>
              <a:rPr lang="en-US" sz="1800" dirty="0">
                <a:solidFill>
                  <a:schemeClr val="tx1"/>
                </a:solidFill>
              </a:rPr>
              <a:t>matrix</a:t>
            </a:r>
            <a:r>
              <a:rPr lang="ru-RU" sz="1800" dirty="0"/>
              <a:t>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48B2206-D9C0-41F4-BF1C-0C34AD34B635}"/>
              </a:ext>
            </a:extLst>
          </p:cNvPr>
          <p:cNvSpPr/>
          <p:nvPr/>
        </p:nvSpPr>
        <p:spPr>
          <a:xfrm>
            <a:off x="5233424" y="1954312"/>
            <a:ext cx="1725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IP nature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72CAD14-AC2E-4040-B10E-6F0C475E2FF8}"/>
              </a:ext>
            </a:extLst>
          </p:cNvPr>
          <p:cNvCxnSpPr>
            <a:stCxn id="4" idx="2"/>
          </p:cNvCxnSpPr>
          <p:nvPr/>
        </p:nvCxnSpPr>
        <p:spPr>
          <a:xfrm>
            <a:off x="6096000" y="2477532"/>
            <a:ext cx="0" cy="30376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3307804-758E-4239-9016-2369A33F0AE3}"/>
              </a:ext>
            </a:extLst>
          </p:cNvPr>
          <p:cNvCxnSpPr/>
          <p:nvPr/>
        </p:nvCxnSpPr>
        <p:spPr>
          <a:xfrm>
            <a:off x="6096000" y="2781300"/>
            <a:ext cx="2501900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B5FB6D8-225D-443D-BFA5-74BE472B17DE}"/>
              </a:ext>
            </a:extLst>
          </p:cNvPr>
          <p:cNvCxnSpPr/>
          <p:nvPr/>
        </p:nvCxnSpPr>
        <p:spPr>
          <a:xfrm>
            <a:off x="3594100" y="2781300"/>
            <a:ext cx="2501900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AEE3BF2D-D0FF-41B7-B1DB-BB942AEEBABA}"/>
              </a:ext>
            </a:extLst>
          </p:cNvPr>
          <p:cNvCxnSpPr/>
          <p:nvPr/>
        </p:nvCxnSpPr>
        <p:spPr>
          <a:xfrm>
            <a:off x="3594100" y="2781300"/>
            <a:ext cx="0" cy="43180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C6E4C94-12F8-4602-9976-B574B314E072}"/>
              </a:ext>
            </a:extLst>
          </p:cNvPr>
          <p:cNvCxnSpPr/>
          <p:nvPr/>
        </p:nvCxnSpPr>
        <p:spPr>
          <a:xfrm>
            <a:off x="8597900" y="2781300"/>
            <a:ext cx="0" cy="43180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A1E159-CAC5-4730-85E7-74BF6FA9118B}"/>
              </a:ext>
            </a:extLst>
          </p:cNvPr>
          <p:cNvSpPr/>
          <p:nvPr/>
        </p:nvSpPr>
        <p:spPr>
          <a:xfrm>
            <a:off x="1534519" y="3136612"/>
            <a:ext cx="4488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entury Gothic" panose="020B0502020202020204" pitchFamily="34" charset="0"/>
              </a:rPr>
              <a:t>ion-conducting rocks</a:t>
            </a:r>
          </a:p>
          <a:p>
            <a:pPr algn="ctr"/>
            <a:r>
              <a:rPr lang="en-US" sz="1800" dirty="0">
                <a:latin typeface="Century Gothic" panose="020B0502020202020204" pitchFamily="34" charset="0"/>
              </a:rPr>
              <a:t>(Stern layer or membrane polarization)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2735124-79C6-4BC2-BF2A-B5E5043E9879}"/>
              </a:ext>
            </a:extLst>
          </p:cNvPr>
          <p:cNvSpPr/>
          <p:nvPr/>
        </p:nvSpPr>
        <p:spPr>
          <a:xfrm>
            <a:off x="7546972" y="3213100"/>
            <a:ext cx="2292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metallic particles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A7DC08-CE9A-4EE7-B2A9-3A85EB475F5D}"/>
              </a:ext>
            </a:extLst>
          </p:cNvPr>
          <p:cNvSpPr/>
          <p:nvPr/>
        </p:nvSpPr>
        <p:spPr>
          <a:xfrm>
            <a:off x="6831037" y="3699167"/>
            <a:ext cx="38355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Century Gothic" panose="020B0502020202020204" pitchFamily="34" charset="0"/>
              <a:buChar char="−"/>
            </a:pPr>
            <a:r>
              <a:rPr lang="en-US" sz="1800" dirty="0">
                <a:solidFill>
                  <a:srgbClr val="C00000"/>
                </a:solidFill>
                <a:latin typeface="Century Gothic" panose="020B0502020202020204" pitchFamily="34" charset="0"/>
              </a:rPr>
              <a:t>a strong relationship between the peak position in the phase spectra and the water salinity (</a:t>
            </a:r>
            <a:r>
              <a:rPr lang="en-US" sz="18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Gurin</a:t>
            </a:r>
            <a:r>
              <a:rPr lang="en-US" sz="1800" dirty="0">
                <a:solidFill>
                  <a:srgbClr val="C00000"/>
                </a:solidFill>
                <a:latin typeface="Century Gothic" panose="020B0502020202020204" pitchFamily="34" charset="0"/>
              </a:rPr>
              <a:t> et al., </a:t>
            </a:r>
            <a:r>
              <a:rPr lang="ru-RU" sz="1800">
                <a:solidFill>
                  <a:srgbClr val="C00000"/>
                </a:solidFill>
                <a:latin typeface="Century Gothic" panose="020B0502020202020204" pitchFamily="34" charset="0"/>
              </a:rPr>
              <a:t>2015)</a:t>
            </a:r>
            <a:endParaRPr lang="ru-RU" sz="18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D5DDD04C-2716-4930-BE8B-C26FE136EFE9}"/>
                  </a:ext>
                </a:extLst>
              </p:cNvPr>
              <p:cNvSpPr/>
              <p:nvPr/>
            </p:nvSpPr>
            <p:spPr>
              <a:xfrm>
                <a:off x="1501447" y="3708402"/>
                <a:ext cx="4826036" cy="3056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Clr>
                    <a:schemeClr val="accent6">
                      <a:lumMod val="75000"/>
                    </a:schemeClr>
                  </a:buClr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the strong variations of the surface conductivity are determined by the variations of both the cation exchange capacity and the specific surface </a:t>
                </a:r>
              </a:p>
              <a:p>
                <a:pPr marL="285750" indent="-285750">
                  <a:buClr>
                    <a:schemeClr val="accent6">
                      <a:lumMod val="75000"/>
                    </a:schemeClr>
                  </a:buClr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8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are typical of sandstones rather than of igneous rocks</a:t>
                </a:r>
                <a:endParaRPr lang="ru-RU" sz="1800" dirty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marL="285750" indent="-285750">
                  <a:buClr>
                    <a:schemeClr val="accent6">
                      <a:lumMod val="75000"/>
                    </a:schemeClr>
                  </a:buClr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a theoretical parameter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8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1800" b="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18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sz="18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1800" b="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en-US" sz="18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r>
                  <a:rPr lang="ru-RU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</a:p>
              <a:p>
                <a:pPr algn="just">
                  <a:buClr>
                    <a:schemeClr val="accent6">
                      <a:lumMod val="75000"/>
                    </a:schemeClr>
                  </a:buClr>
                </a:pPr>
                <a:r>
                  <a:rPr lang="ru-RU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   </a:t>
                </a: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our slope: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                       </m:t>
                    </m:r>
                    <m:r>
                      <a:rPr lang="en-US" sz="18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1.</m:t>
                    </m:r>
                    <m:r>
                      <a:rPr lang="en-US" sz="1800" b="0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8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8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     </a:t>
                </a: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a sandstone collection: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8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sz="1800" dirty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     (Weller et al., 2013)</a:t>
                </a:r>
                <a:endParaRPr lang="ru-RU" sz="1800" dirty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mc:Choice>
        <mc:Fallback xmlns=""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D5DDD04C-2716-4930-BE8B-C26FE136EF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447" y="3708402"/>
                <a:ext cx="4826036" cy="3056734"/>
              </a:xfrm>
              <a:prstGeom prst="rect">
                <a:avLst/>
              </a:prstGeom>
              <a:blipFill>
                <a:blip r:embed="rId3"/>
                <a:stretch>
                  <a:fillRect l="-758" t="-996" r="-2020" b="-19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820851-B67B-E0A0-CE89-471A41B4D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3" y="92864"/>
            <a:ext cx="11760199" cy="188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4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211D5-D13C-4120-BB12-C67AE8BC5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DB6992-1DB9-400F-A586-37D403A220DE}"/>
              </a:ext>
            </a:extLst>
          </p:cNvPr>
          <p:cNvSpPr/>
          <p:nvPr/>
        </p:nvSpPr>
        <p:spPr>
          <a:xfrm>
            <a:off x="1012863" y="1198890"/>
            <a:ext cx="9663000" cy="5025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sz="1800" dirty="0">
                <a:latin typeface="Century Gothic" panose="020B0502020202020204" pitchFamily="34" charset="0"/>
              </a:rPr>
              <a:t>significantly different electrical properties characterize different types of kimberlites</a:t>
            </a:r>
          </a:p>
          <a:p>
            <a:pPr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</a:pPr>
            <a:endParaRPr lang="en-US" sz="18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sz="1800" dirty="0">
                <a:latin typeface="Century Gothic" panose="020B0502020202020204" pitchFamily="34" charset="0"/>
              </a:rPr>
              <a:t>the highest values of the formation factor and the lowest values of the surface conductivity correspond to porphyritic kimberlites</a:t>
            </a:r>
          </a:p>
          <a:p>
            <a:pPr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</a:pPr>
            <a:endParaRPr lang="en-US" sz="18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sz="1800" dirty="0">
                <a:latin typeface="Century Gothic" panose="020B0502020202020204" pitchFamily="34" charset="0"/>
              </a:rPr>
              <a:t>other samples of our collection present large surface conductivity and IP effects</a:t>
            </a:r>
          </a:p>
          <a:p>
            <a:pPr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</a:pPr>
            <a:endParaRPr lang="en-US" sz="18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sz="1800" dirty="0">
                <a:latin typeface="Century Gothic" panose="020B0502020202020204" pitchFamily="34" charset="0"/>
              </a:rPr>
              <a:t>the nature of IP is not associated with inclusions of conductive ore minerals</a:t>
            </a:r>
          </a:p>
          <a:p>
            <a:pPr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</a:pPr>
            <a:endParaRPr lang="en-US" sz="18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Font typeface="Century Gothic" panose="020B0502020202020204" pitchFamily="34" charset="0"/>
              <a:buChar char="►"/>
            </a:pPr>
            <a:r>
              <a:rPr lang="en-US" sz="1800" dirty="0">
                <a:latin typeface="Century Gothic" panose="020B0502020202020204" pitchFamily="34" charset="0"/>
              </a:rPr>
              <a:t>the intensity of surface conductivity and polarization are determined by the specific surface area and cation exchange capacity, which is typical of sandstones with various clay content</a:t>
            </a:r>
            <a:endParaRPr lang="ru-RU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858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"/>
          <p:cNvSpPr txBox="1">
            <a:spLocks noGrp="1"/>
          </p:cNvSpPr>
          <p:nvPr>
            <p:ph type="body" idx="1"/>
          </p:nvPr>
        </p:nvSpPr>
        <p:spPr>
          <a:xfrm>
            <a:off x="459995" y="163375"/>
            <a:ext cx="10878423" cy="133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8000" dirty="0"/>
              <a:t>Thank you!</a:t>
            </a:r>
            <a:endParaRPr sz="8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E6165F-ECB0-481B-2776-CCD7DBB7A29B}"/>
              </a:ext>
            </a:extLst>
          </p:cNvPr>
          <p:cNvSpPr txBox="1"/>
          <p:nvPr/>
        </p:nvSpPr>
        <p:spPr>
          <a:xfrm>
            <a:off x="1192091" y="2364462"/>
            <a:ext cx="1034648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Acknowledgements </a:t>
            </a:r>
            <a:endParaRPr lang="en-US" sz="1100" b="0" i="0" u="none" strike="noStrike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This work was supported by Russian Science Foundation through the grant “Development of the induced polarization theory with application to exploration of strategic raw materials”. We also thank the “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Geomodel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” core center for the equipment used in the experiments. </a:t>
            </a:r>
          </a:p>
          <a:p>
            <a:r>
              <a:rPr lang="en-US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References </a:t>
            </a:r>
            <a:endParaRPr lang="en-US" sz="1100" b="0" i="0" u="none" strike="noStrike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1. Archie, G. E. [1942] The electrical resistivity log as an aid in determining some reservoir characteristics,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Trans. A.I.M.E.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146, 54-62.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2. Binley A. and Slater L. [2021].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Resistivity and Induced Polarization: Theory and Applications to the Near-Surface Earth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 Cambridge: Cambridge University Press. doi:10.1017/9781108685955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3.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Cunion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E. [2009]. Comparison of ground TEM and VTEM responses over kimberlites in the Kalahari of Botswana.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Exploration Geophysics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en-US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40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(4), 308-319.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4. Kaminski V. and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Viezzoli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 [2016]. Airborne IP: examples from the Mount Milligan deposit, Canada, and the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Amakinskaya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kimberlite pipe, Russia.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Exploration Geophysics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r>
              <a:rPr lang="en-US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47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(4), 269-278.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5.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Gurin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G., Titov, K., Ilyin, Yu., and Tarasov, A. [2015] Induced polarization of disseminated electronically conductive minerals: a semi-empirical model.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Geophysical Journal International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200, 1555-1565.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doi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: 10.1093/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gji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/ggu490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6. Leroy P,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Revul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A.,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Kemna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A., Cosenza P., and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Ghorbani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 [2008] Complex conductivity of water-saturated packs of glass beads.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Journal of Colloid and Interface Science </a:t>
            </a:r>
            <a:r>
              <a:rPr lang="en-US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321 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103–117.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7.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Macnae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J. [1995] Applications of geophysics for the detection and exploration of kimberlites and lamproites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 J. Geochemical </a:t>
            </a:r>
            <a:r>
              <a:rPr lang="en-US" sz="1100" b="0" i="1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Explor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53, 213-243.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8.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Revil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A., et al. [2017] Complex conductivity of soils.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Water </a:t>
            </a:r>
            <a:r>
              <a:rPr lang="en-US" sz="1100" b="0" i="1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Resour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 Res.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53, 7121-7147.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9. Titov K.,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Emelianov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V., Abramov V., and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Revil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 [2021] Complex electrical conductivity of kimberlite. Conference Proceedings, Near Surface Geophysics 2021, 27th European Meeting of Environmental and Engineering Geophysics, Aug 2021, Volume 2021, p.1 - 5.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10. Titov K., Komarov V., Tarasov V., and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Levitski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 [2002] Theoretical and experimental study of time domain-induced polarization in water-saturated sands.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Journal of Applied Geophysics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, 2002, </a:t>
            </a:r>
            <a:r>
              <a:rPr lang="en-US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50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(4), 417–433. doi:10.1016/s0926-9851(02)00168-4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11. Weller A. and Slater L. [2012]. Salinity dependence of complex conductivity of unconsolidated and consolidated materials: comparisons with electrical double layer models.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Geophysics 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77, 185- 198.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12. Weller A., Slater L. and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Nordsiek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S. [2013]. On the relationship between induced polarization and surface conductivity: implications for petrophysical interpretation of electrical measurements.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Geophysics 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78, 315-325. 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13.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Zinchuk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N.,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Bondarenko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A. and Garat M. [2002].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Petrophysics of kimberlites and host rocks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 Moscow: 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ООО «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Nedra-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Biznes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с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enter» (In Russian).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FAE32-B590-5542-20BC-01DC634F9F66}"/>
              </a:ext>
            </a:extLst>
          </p:cNvPr>
          <p:cNvSpPr txBox="1"/>
          <p:nvPr/>
        </p:nvSpPr>
        <p:spPr>
          <a:xfrm>
            <a:off x="1192091" y="1498513"/>
            <a:ext cx="7358105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V. </a:t>
            </a:r>
            <a:r>
              <a:rPr lang="en-US" sz="1600" b="1" dirty="0" err="1">
                <a:latin typeface="Century Gothic" panose="020B0502020202020204" pitchFamily="34" charset="0"/>
              </a:rPr>
              <a:t>Emelianov</a:t>
            </a:r>
            <a:r>
              <a:rPr lang="en-US" sz="1600" b="1" dirty="0">
                <a:latin typeface="Century Gothic" panose="020B0502020202020204" pitchFamily="34" charset="0"/>
              </a:rPr>
              <a:t>* (1), V. Abramov (1), </a:t>
            </a:r>
            <a:r>
              <a:rPr lang="en-US" sz="1600" b="1" dirty="0" err="1">
                <a:latin typeface="Century Gothic" panose="020B0502020202020204" pitchFamily="34" charset="0"/>
              </a:rPr>
              <a:t>K.Titov</a:t>
            </a:r>
            <a:r>
              <a:rPr lang="en-US" sz="1600" b="1" dirty="0">
                <a:latin typeface="Century Gothic" panose="020B0502020202020204" pitchFamily="34" charset="0"/>
              </a:rPr>
              <a:t> (1), A. </a:t>
            </a:r>
            <a:r>
              <a:rPr lang="en-US" sz="1600" b="1" dirty="0" err="1">
                <a:latin typeface="Century Gothic" panose="020B0502020202020204" pitchFamily="34" charset="0"/>
              </a:rPr>
              <a:t>Revil</a:t>
            </a:r>
            <a:r>
              <a:rPr lang="en-US" sz="1600" b="1" dirty="0">
                <a:latin typeface="Century Gothic" panose="020B0502020202020204" pitchFamily="34" charset="0"/>
              </a:rPr>
              <a:t> (2)</a:t>
            </a:r>
          </a:p>
          <a:p>
            <a:r>
              <a:rPr lang="en-US" sz="1600" b="1" dirty="0">
                <a:latin typeface="Century Gothic" panose="020B0502020202020204" pitchFamily="34" charset="0"/>
              </a:rPr>
              <a:t>(1)-Saint Petersburg State University</a:t>
            </a:r>
          </a:p>
          <a:p>
            <a:r>
              <a:rPr lang="en-US" sz="1600" b="1" dirty="0">
                <a:latin typeface="Century Gothic" panose="020B0502020202020204" pitchFamily="34" charset="0"/>
              </a:rPr>
              <a:t>(2)-</a:t>
            </a:r>
            <a:r>
              <a:rPr lang="fr-FR" sz="1600" b="1" dirty="0">
                <a:latin typeface="Century Gothic" panose="020B0502020202020204" pitchFamily="34" charset="0"/>
              </a:rPr>
              <a:t>Laboratoire EDYTEM - UMR CNRS 5204 - Université Savoie Mont Blanc </a:t>
            </a:r>
            <a:endParaRPr lang="en-US" sz="1600" b="1" dirty="0">
              <a:latin typeface="Century Gothic" panose="020B050202020202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1505</Words>
  <Application>Microsoft Office PowerPoint</Application>
  <PresentationFormat>Широкоэкранный</PresentationFormat>
  <Paragraphs>147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Century Gothic</vt:lpstr>
      <vt:lpstr>Wingdings</vt:lpstr>
      <vt:lpstr>Arial</vt:lpstr>
      <vt:lpstr>Calibri</vt:lpstr>
      <vt:lpstr>Times New Roman</vt:lpstr>
      <vt:lpstr>Cambria Math</vt:lpstr>
      <vt:lpstr>Office Theme</vt:lpstr>
      <vt:lpstr>Complex electrical conductivity of kimberlites:  a case of north-eastern Angola V. Emelianov, V. Abramov, K.Titov, A. Revil</vt:lpstr>
      <vt:lpstr>Outline</vt:lpstr>
      <vt:lpstr>Motivation</vt:lpstr>
      <vt:lpstr>Materials</vt:lpstr>
      <vt:lpstr>Methods</vt:lpstr>
      <vt:lpstr>Real part of the complex conductivity versus pore water conductivity</vt:lpstr>
      <vt:lpstr>Specific surface area and surface conductivity vs. cation exchange capacity</vt:lpstr>
      <vt:lpstr>Imaginary conductivity vs. surface conductivity</vt:lpstr>
      <vt:lpstr>Discussion</vt:lpstr>
      <vt:lpstr>Conclusions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INSTRUCTION: DELETE AFTER READING</dc:title>
  <dc:creator>Raluca Drugan</dc:creator>
  <cp:lastModifiedBy>Емельянов Вячеслав Ильич</cp:lastModifiedBy>
  <cp:revision>100</cp:revision>
  <dcterms:created xsi:type="dcterms:W3CDTF">2021-10-28T12:56:01Z</dcterms:created>
  <dcterms:modified xsi:type="dcterms:W3CDTF">2022-09-21T06:59:03Z</dcterms:modified>
</cp:coreProperties>
</file>