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88" r:id="rId2"/>
    <p:sldId id="266" r:id="rId3"/>
    <p:sldId id="293" r:id="rId4"/>
    <p:sldId id="296" r:id="rId5"/>
    <p:sldId id="297" r:id="rId6"/>
    <p:sldId id="299" r:id="rId7"/>
    <p:sldId id="300" r:id="rId8"/>
    <p:sldId id="295" r:id="rId9"/>
    <p:sldId id="298" r:id="rId10"/>
    <p:sldId id="302" r:id="rId11"/>
    <p:sldId id="262" r:id="rId12"/>
    <p:sldId id="27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FE3A1-285D-471F-B9DC-D9E02DA514B5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3AAF3C-560A-4DDE-9E74-CB77469DB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264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654208" cy="1470025"/>
          </a:xfrm>
        </p:spPr>
        <p:txBody>
          <a:bodyPr>
            <a:normAutofit/>
          </a:bodyPr>
          <a:lstStyle>
            <a:lvl1pPr algn="r"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9761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рабочая страница БЕЛЫ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119670" y="274638"/>
            <a:ext cx="8832981" cy="706090"/>
          </a:xfrm>
        </p:spPr>
        <p:txBody>
          <a:bodyPr>
            <a:normAutofit/>
          </a:bodyPr>
          <a:lstStyle>
            <a:lvl1pPr algn="r">
              <a:defRPr sz="2800" cap="all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Колонтитул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072331" y="6237313"/>
            <a:ext cx="28448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743867-4E32-4E2D-8739-58246E7E28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170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рабочая страниц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119670" y="274638"/>
            <a:ext cx="8832981" cy="706090"/>
          </a:xfrm>
        </p:spPr>
        <p:txBody>
          <a:bodyPr>
            <a:normAutofit/>
          </a:bodyPr>
          <a:lstStyle>
            <a:lvl1pPr algn="r">
              <a:defRPr sz="2800" cap="all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Колонтитул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072331" y="6237313"/>
            <a:ext cx="28448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743867-4E32-4E2D-8739-58246E7E28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5029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бочая страница СЕРЫЙ ФО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072331" y="6237313"/>
            <a:ext cx="28448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743867-4E32-4E2D-8739-58246E7E28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Заголовок 1"/>
          <p:cNvSpPr txBox="1">
            <a:spLocks/>
          </p:cNvSpPr>
          <p:nvPr userDrawn="1"/>
        </p:nvSpPr>
        <p:spPr>
          <a:xfrm>
            <a:off x="3119670" y="274638"/>
            <a:ext cx="8832981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all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Колонтитул</a:t>
            </a:r>
          </a:p>
        </p:txBody>
      </p:sp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7989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оследний кад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8296600" y="5373216"/>
            <a:ext cx="31454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Санкт-Петербургский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государственный университет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spbu.ru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56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крывающ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828800" y="2852936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Санкт-Петербургский</a:t>
            </a:r>
            <a:br>
              <a:rPr lang="ru-RU" dirty="0"/>
            </a:br>
            <a:r>
              <a:rPr lang="ru-RU" dirty="0"/>
              <a:t>государственный университет</a:t>
            </a:r>
            <a:br>
              <a:rPr lang="ru-RU" dirty="0"/>
            </a:br>
            <a:r>
              <a:rPr lang="ru-RU" dirty="0"/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2263727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4800" b="1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093492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абочая страница. БЕЛЫЙ ФОН.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215680" y="188640"/>
            <a:ext cx="8640960" cy="418058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КОЛОНТИТУЛ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15680" y="1268761"/>
            <a:ext cx="8380512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3392" y="6448252"/>
            <a:ext cx="2844800" cy="365125"/>
          </a:xfrm>
        </p:spPr>
        <p:txBody>
          <a:bodyPr/>
          <a:lstStyle>
            <a:lvl1pPr algn="l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Объект 2"/>
          <p:cNvSpPr>
            <a:spLocks noGrp="1"/>
          </p:cNvSpPr>
          <p:nvPr>
            <p:ph idx="13" hasCustomPrompt="1"/>
          </p:nvPr>
        </p:nvSpPr>
        <p:spPr>
          <a:xfrm>
            <a:off x="623392" y="1268760"/>
            <a:ext cx="2304256" cy="13681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фото</a:t>
            </a:r>
          </a:p>
        </p:txBody>
      </p:sp>
      <p:sp>
        <p:nvSpPr>
          <p:cNvPr id="8" name="Объект 2"/>
          <p:cNvSpPr>
            <a:spLocks noGrp="1"/>
          </p:cNvSpPr>
          <p:nvPr>
            <p:ph idx="14" hasCustomPrompt="1"/>
          </p:nvPr>
        </p:nvSpPr>
        <p:spPr>
          <a:xfrm>
            <a:off x="623392" y="2852936"/>
            <a:ext cx="2304256" cy="1296144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фото</a:t>
            </a:r>
          </a:p>
        </p:txBody>
      </p:sp>
      <p:sp>
        <p:nvSpPr>
          <p:cNvPr id="9" name="Объект 2"/>
          <p:cNvSpPr>
            <a:spLocks noGrp="1"/>
          </p:cNvSpPr>
          <p:nvPr>
            <p:ph idx="15" hasCustomPrompt="1"/>
          </p:nvPr>
        </p:nvSpPr>
        <p:spPr>
          <a:xfrm>
            <a:off x="623392" y="4365104"/>
            <a:ext cx="2304256" cy="144016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фото</a:t>
            </a:r>
          </a:p>
        </p:txBody>
      </p:sp>
    </p:spTree>
    <p:extLst>
      <p:ext uri="{BB962C8B-B14F-4D97-AF65-F5344CB8AC3E}">
        <p14:creationId xmlns:p14="http://schemas.microsoft.com/office/powerpoint/2010/main" val="326444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CEAB62-4EEE-43F2-A223-FD26436F8458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02.02.2023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743867-4E32-4E2D-8739-58246E7E28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251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3">
            <a:extLst>
              <a:ext uri="{FF2B5EF4-FFF2-40B4-BE49-F238E27FC236}">
                <a16:creationId xmlns:a16="http://schemas.microsoft.com/office/drawing/2014/main" id="{26A36349-CC8A-4613-9568-74EF5CB5A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7026" y="2357438"/>
            <a:ext cx="87852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3600" b="1">
              <a:solidFill>
                <a:srgbClr val="A02A1D"/>
              </a:solidFill>
              <a:latin typeface="Arial" panose="020B0604020202020204" pitchFamily="34" charset="0"/>
            </a:endParaRPr>
          </a:p>
        </p:txBody>
      </p:sp>
      <p:sp>
        <p:nvSpPr>
          <p:cNvPr id="3075" name="Прямоугольник 4">
            <a:extLst>
              <a:ext uri="{FF2B5EF4-FFF2-40B4-BE49-F238E27FC236}">
                <a16:creationId xmlns:a16="http://schemas.microsoft.com/office/drawing/2014/main" id="{572FA141-3318-4883-8816-A69D7E41A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860801"/>
            <a:ext cx="91440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600" b="1" noProof="1">
              <a:solidFill>
                <a:srgbClr val="A02A1D"/>
              </a:solidFill>
              <a:latin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96A8C9A-80B1-4974-9105-C2702851C4B2}"/>
              </a:ext>
            </a:extLst>
          </p:cNvPr>
          <p:cNvSpPr/>
          <p:nvPr/>
        </p:nvSpPr>
        <p:spPr>
          <a:xfrm>
            <a:off x="1952626" y="3143251"/>
            <a:ext cx="8501063" cy="38041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eaLnBrk="1" hangingPunct="1">
              <a:defRPr/>
            </a:pPr>
            <a:r>
              <a:rPr lang="ru-RU" b="1" i="1" dirty="0">
                <a:solidFill>
                  <a:srgbClr val="A02A1D"/>
                </a:solidFill>
                <a:latin typeface="+mj-lt"/>
              </a:rPr>
              <a:t>Санкт-Петербургский Государственный Университет </a:t>
            </a:r>
          </a:p>
          <a:p>
            <a:pPr algn="r" eaLnBrk="1" hangingPunct="1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Кафедра геоэкологии и природопользования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       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+mj-lt"/>
              <a:cs typeface="Times New Roman" pitchFamily="18" charset="0"/>
            </a:endParaRPr>
          </a:p>
          <a:p>
            <a:pPr algn="r" eaLnBrk="1" hangingPunct="1">
              <a:defRPr/>
            </a:pPr>
            <a:r>
              <a:rPr lang="ru-RU" b="1" dirty="0" err="1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Елсукова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Е.Ю., к.г.н.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доцент</a:t>
            </a:r>
          </a:p>
          <a:p>
            <a:pPr algn="r" eaLnBrk="1" hangingPunct="1">
              <a:defRPr/>
            </a:pPr>
            <a:r>
              <a:rPr lang="ru-RU" b="1" dirty="0" err="1">
                <a:solidFill>
                  <a:srgbClr val="A02A1D"/>
                </a:solidFill>
                <a:latin typeface="+mj-lt"/>
              </a:rPr>
              <a:t>Недбаев</a:t>
            </a:r>
            <a:r>
              <a:rPr lang="ru-RU" b="1" dirty="0">
                <a:solidFill>
                  <a:srgbClr val="A02A1D"/>
                </a:solidFill>
                <a:latin typeface="+mj-lt"/>
              </a:rPr>
              <a:t> И.С. аспирант</a:t>
            </a:r>
          </a:p>
          <a:p>
            <a:pPr algn="r" eaLnBrk="1" hangingPunct="1">
              <a:defRPr/>
            </a:pPr>
            <a:endParaRPr lang="ru-RU" b="1" dirty="0">
              <a:solidFill>
                <a:srgbClr val="A02A1D"/>
              </a:solidFill>
              <a:latin typeface="+mj-lt"/>
            </a:endParaRPr>
          </a:p>
          <a:p>
            <a:pPr algn="r" eaLnBrk="1" hangingPunct="1">
              <a:defRPr/>
            </a:pPr>
            <a:endParaRPr lang="ru-RU" b="1" dirty="0">
              <a:solidFill>
                <a:schemeClr val="accent2">
                  <a:lumMod val="75000"/>
                </a:schemeClr>
              </a:solidFill>
              <a:latin typeface="+mj-lt"/>
              <a:cs typeface="Times New Roman" pitchFamily="18" charset="0"/>
            </a:endParaRPr>
          </a:p>
          <a:p>
            <a:pPr algn="r" eaLnBrk="1" hangingPunct="1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Россия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, 199178,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С-Петербург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В.О.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,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+mj-lt"/>
              <a:cs typeface="Times New Roman" pitchFamily="18" charset="0"/>
            </a:endParaRPr>
          </a:p>
          <a:p>
            <a:pPr algn="r"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10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линия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, 33/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35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.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+mj-lt"/>
              <a:cs typeface="Times New Roman" pitchFamily="18" charset="0"/>
            </a:endParaRPr>
          </a:p>
          <a:p>
            <a:pPr algn="r" eaLnBrk="1" hangingPunct="1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Тел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./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факс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: +7-812-323-85-52 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+mj-lt"/>
              <a:cs typeface="Times New Roman" pitchFamily="18" charset="0"/>
            </a:endParaRPr>
          </a:p>
          <a:p>
            <a:pPr algn="r"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E-mail: e.elsukova@spbu.ru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+mj-lt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800" dirty="0">
                <a:solidFill>
                  <a:schemeClr val="accent2"/>
                </a:solidFill>
                <a:latin typeface="Calibri"/>
              </a:rPr>
              <a:t>Санкт-Петербург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-2022-</a:t>
            </a:r>
          </a:p>
          <a:p>
            <a:pPr algn="r" eaLnBrk="1" hangingPunct="1">
              <a:defRPr/>
            </a:pPr>
            <a:endParaRPr lang="ru-RU" b="1" dirty="0">
              <a:solidFill>
                <a:schemeClr val="accent2">
                  <a:lumMod val="75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077" name="TextBox 5">
            <a:extLst>
              <a:ext uri="{FF2B5EF4-FFF2-40B4-BE49-F238E27FC236}">
                <a16:creationId xmlns:a16="http://schemas.microsoft.com/office/drawing/2014/main" id="{1FC4897C-62EB-4EA6-ABBE-68875CAE7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4064" y="1777903"/>
            <a:ext cx="8429625" cy="95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ru-RU" sz="2400" b="1" dirty="0">
              <a:solidFill>
                <a:schemeClr val="accent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400" dirty="0">
              <a:solidFill>
                <a:srgbClr val="A02A1D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D04F526-DF6A-4B62-B4D5-3A74C4205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738" y="1456966"/>
            <a:ext cx="11207261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КОМПЛЕКСНАЯ И ПОКОМПОНЕНТНАЯ ОЦЕНКА ПРИРОДНОЙ СРЕДЫ, НАХОДЯЩЕЙСЯ ПОД ВОЗДЕЙСТВИЕМ ДОБЫЧИ И ПЕРЕРАБОТКИ ФОСФАТОВ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800" b="1" i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Исследование выполнено при финансовой поддержке РФФИ в рамках научного проекта № 20-35-90099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Исследование выполнено п</a:t>
            </a:r>
            <a:r>
              <a:rPr kumimoji="0" lang="ru-RU" altLang="ru-RU" b="1" i="1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 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финансовой </a:t>
            </a:r>
            <a:r>
              <a:rPr kumimoji="0" lang="ru-RU" altLang="ru-RU" b="1" i="1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поддержке гранта СПбГУ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ID: 99517221</a:t>
            </a:r>
            <a:endParaRPr kumimoji="0" lang="ru-RU" altLang="ru-RU" b="1" i="1" u="none" strike="noStrike" cap="none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Отвал фосфогипса</a:t>
            </a:r>
          </a:p>
        </p:txBody>
      </p:sp>
      <p:pic>
        <p:nvPicPr>
          <p:cNvPr id="7" name="Содержимое 6" descr="C:\Users\nedbaev.i\Desktop\Методики\Гранты\Действующий\Аспирантский грант\Рекультивация Фосфорит\IMG_2907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67" y="954841"/>
            <a:ext cx="7494329" cy="49944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1703512" y="5949280"/>
            <a:ext cx="6662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Отвал фосфогипса возле города Кингисепп (фото И.С.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Недбаева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743867-4E32-4E2D-8739-58246E7E28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564813" y="1184988"/>
            <a:ext cx="11234057" cy="58839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4400" dirty="0"/>
          </a:p>
          <a:p>
            <a:pPr marL="0" indent="0">
              <a:buNone/>
            </a:pPr>
            <a:r>
              <a:rPr lang="x-none" sz="4400" dirty="0"/>
              <a:t> </a:t>
            </a:r>
            <a:endParaRPr lang="ru-RU" sz="4400" dirty="0"/>
          </a:p>
          <a:p>
            <a:pPr marL="0" lvl="0" indent="0" algn="just">
              <a:buNone/>
            </a:pPr>
            <a:endParaRPr lang="ru-RU" sz="4400" dirty="0"/>
          </a:p>
          <a:p>
            <a:pPr marL="0" lvl="0" indent="0">
              <a:buNone/>
            </a:pPr>
            <a:endParaRPr lang="ru-RU" sz="4400" dirty="0"/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0FEAB3-A57D-4731-B495-5F05F8E6A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17" y="734301"/>
            <a:ext cx="11404848" cy="58995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7DF04F3-E81E-4B9B-AD17-8AC7443070B7}"/>
              </a:ext>
            </a:extLst>
          </p:cNvPr>
          <p:cNvSpPr txBox="1"/>
          <p:nvPr/>
        </p:nvSpPr>
        <p:spPr>
          <a:xfrm>
            <a:off x="3432517" y="140677"/>
            <a:ext cx="59506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Размещение пробных площадей </a:t>
            </a:r>
            <a:endParaRPr lang="ru-RU" sz="2400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5726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743867-4E32-4E2D-8739-58246E7E28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564813" y="1184988"/>
            <a:ext cx="11234057" cy="5883981"/>
          </a:xfrm>
        </p:spPr>
        <p:txBody>
          <a:bodyPr>
            <a:normAutofit fontScale="32500" lnSpcReduction="20000"/>
          </a:bodyPr>
          <a:lstStyle/>
          <a:p>
            <a:pPr indent="450215" algn="just">
              <a:lnSpc>
                <a:spcPct val="150000"/>
              </a:lnSpc>
            </a:pPr>
            <a:r>
              <a:rPr lang="ru-RU" sz="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Исследование концентрации подвижных форм тяжелых металлов, а именно бария, ванадия, железа, кадмия, кобальта, марганца, меди, никеля, свинца, хрома, цинка, в </a:t>
            </a:r>
            <a:r>
              <a:rPr lang="ru-RU" sz="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почвах (30 проб) проведено в Научном парке СПбГУ Ресурсном центре «Методы анализа состава вещества» с помощью метода атомно-эмиссионной спектрометрии. </a:t>
            </a:r>
            <a:r>
              <a:rPr lang="ru-RU" sz="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Исследования проводились по методике </a:t>
            </a:r>
            <a:r>
              <a:rPr lang="ru-RU" sz="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</a:rPr>
              <a:t>«</a:t>
            </a:r>
            <a:r>
              <a:rPr lang="ru-RU" sz="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М-МВИ-80-2008 Методика выполнения измерений массовой доли элементов в пробах почв, грунтов и донных отложениях методами атомно-эмиссионной и атомно-абсорбционной спектрометрии» с помощью оптического эмиссионного спектрометра ICPE-9000.</a:t>
            </a:r>
            <a:endParaRPr lang="ru-RU" sz="5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ru-RU" sz="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Валовое содержание тяжелых металлов, в частности, бария, ванадия, железа, кадмия, кобальта, марганца, меди, никеля, свинца, скандия, стронция, сурьмы, хрома, цинка, а также фосфора (43 пробы) определяли в химико-аналитической лаборатории ВСЕГЕИ по методике МП ВСЕГЕИ N 10/2010 «Определение макро- и микроэлементов (в том числе редкоземельных) методом масс-спектрометрии с индуктивно-связанной плазмой в горных породах, почвах и рыхлых отложениях».</a:t>
            </a:r>
          </a:p>
          <a:p>
            <a:pPr indent="450215" algn="just">
              <a:lnSpc>
                <a:spcPct val="150000"/>
              </a:lnSpc>
            </a:pPr>
            <a:r>
              <a:rPr lang="ru-RU" sz="5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Определение серы в почвах (35 проб) проведено в химико-аналитической лаборатории ВСЕГЕИ методом инфракрасной спектроскопии.</a:t>
            </a:r>
            <a:endParaRPr lang="ru-RU" sz="5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endParaRPr lang="ru-RU" sz="5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x-none" sz="5000" dirty="0"/>
              <a:t> </a:t>
            </a:r>
            <a:endParaRPr lang="ru-RU" sz="5000" dirty="0"/>
          </a:p>
          <a:p>
            <a:pPr marL="0" lvl="0" indent="0" algn="just">
              <a:buNone/>
            </a:pPr>
            <a:endParaRPr lang="ru-RU" sz="4400" dirty="0"/>
          </a:p>
          <a:p>
            <a:pPr marL="0" lvl="0" indent="0">
              <a:buNone/>
            </a:pPr>
            <a:endParaRPr lang="ru-RU" sz="4400" dirty="0"/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BA9EB9-901D-437C-B3EF-2CC5DD112FD5}"/>
              </a:ext>
            </a:extLst>
          </p:cNvPr>
          <p:cNvSpPr txBox="1"/>
          <p:nvPr/>
        </p:nvSpPr>
        <p:spPr>
          <a:xfrm>
            <a:off x="3578348" y="239151"/>
            <a:ext cx="6719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129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743867-4E32-4E2D-8739-58246E7E28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564813" y="1184988"/>
            <a:ext cx="11234057" cy="5883981"/>
          </a:xfrm>
        </p:spPr>
        <p:txBody>
          <a:bodyPr>
            <a:normAutofit fontScale="32500" lnSpcReduction="20000"/>
          </a:bodyPr>
          <a:lstStyle/>
          <a:p>
            <a:pPr indent="450215" algn="just">
              <a:lnSpc>
                <a:spcPct val="150000"/>
              </a:lnSpc>
            </a:pPr>
            <a:r>
              <a:rPr lang="ru-RU" sz="4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Определение фтора в почвах (35 проб) проведено в химико-аналитической лаборатории ВСЕГЕИ </a:t>
            </a:r>
            <a:r>
              <a:rPr lang="ru-RU" sz="4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ионометрическим</a:t>
            </a:r>
            <a:r>
              <a:rPr lang="ru-RU" sz="4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методом с предварительным </a:t>
            </a:r>
            <a:r>
              <a:rPr lang="ru-RU" sz="4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пирогидролитическим</a:t>
            </a:r>
            <a:r>
              <a:rPr lang="ru-RU" sz="4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разложением в разъемной муфельной печи по методике «</a:t>
            </a:r>
            <a:r>
              <a:rPr lang="ru-RU" sz="4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Ионометрическое</a:t>
            </a:r>
            <a:r>
              <a:rPr lang="ru-RU" sz="4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определение фтора и хлора в минеральном сырье с </a:t>
            </a:r>
            <a:r>
              <a:rPr lang="ru-RU" sz="4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пирогидролитическим</a:t>
            </a:r>
            <a:r>
              <a:rPr lang="ru-RU" sz="4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разложением пробы. Инструкция N193-Х НСАМ, 1982 г.». Содержание органического вещества почвы по методу И.В. Тюрина и актуальной и потенциальной кислотности (30 проб) определялось в </a:t>
            </a:r>
            <a:r>
              <a:rPr lang="ru-RU" sz="4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</a:rPr>
              <a:t>«</a:t>
            </a:r>
            <a:r>
              <a:rPr lang="ru-RU" sz="4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Учебной лаборатории физико-химических методов анализа управления технического обеспечения образовательных программ по направлениям география, геология, геоэкология и почвоведение</a:t>
            </a:r>
            <a:r>
              <a:rPr lang="ru-RU" sz="4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</a:rPr>
              <a:t>»</a:t>
            </a:r>
            <a:r>
              <a:rPr lang="ru-RU" sz="4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СПбГУ. </a:t>
            </a:r>
            <a:endParaRPr lang="ru-RU" sz="4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ru-RU" sz="4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Определение кальция и магния в почвах (9 проб) проведено в </a:t>
            </a:r>
            <a:r>
              <a:rPr lang="ru-RU" sz="4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</a:rPr>
              <a:t>«</a:t>
            </a:r>
            <a:r>
              <a:rPr lang="ru-RU" sz="4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Учебной лаборатории физико-химических методов анализа управления технического обеспечения образовательных программ по направлениям география, геология, геоэкология и почвоведение</a:t>
            </a:r>
            <a:r>
              <a:rPr lang="ru-RU" sz="4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</a:rPr>
              <a:t>»</a:t>
            </a:r>
            <a:r>
              <a:rPr lang="ru-RU" sz="4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СПбГУ по методике ГОСТ 26428–85. Почвы. Методы определения кальция и магния в водной вытяжке.</a:t>
            </a:r>
            <a:endParaRPr lang="ru-RU" sz="4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ru-RU" sz="4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Определение водорастворимых форм фтора в почвах (9 проб) проведено в </a:t>
            </a:r>
            <a:r>
              <a:rPr lang="ru-RU" sz="4900" dirty="0">
                <a:effectLst/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</a:rPr>
              <a:t>«</a:t>
            </a:r>
            <a:r>
              <a:rPr lang="ru-RU" sz="4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Учебной лаборатории физико-химических методов анализа управления технического обеспечения образовательных программ по направлениям география, геология, геоэкология и почвоведение</a:t>
            </a:r>
            <a:r>
              <a:rPr lang="ru-RU" sz="4900" dirty="0">
                <a:effectLst/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</a:rPr>
              <a:t>»</a:t>
            </a:r>
            <a:r>
              <a:rPr lang="ru-RU" sz="4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СПбГУ по методике ПНД Ф 16.1.54-2008. Количественный химический анализ почв. Методика измерения массовой доли водорастворимых форм фтора (фторид-ионов) в пробах водной вытяжки почв методом прямой потенциометрии.</a:t>
            </a:r>
            <a:endParaRPr lang="ru-RU" sz="4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endParaRPr lang="ru-RU" sz="4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x-none" sz="4400" dirty="0"/>
              <a:t> </a:t>
            </a:r>
            <a:endParaRPr lang="ru-RU" sz="4400" dirty="0"/>
          </a:p>
          <a:p>
            <a:pPr marL="0" lvl="0" indent="0" algn="just">
              <a:buNone/>
            </a:pPr>
            <a:endParaRPr lang="ru-RU" sz="4400" dirty="0"/>
          </a:p>
          <a:p>
            <a:pPr marL="0" lvl="0" indent="0">
              <a:buNone/>
            </a:pPr>
            <a:endParaRPr lang="ru-RU" sz="4400" dirty="0"/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BA9EB9-901D-437C-B3EF-2CC5DD112FD5}"/>
              </a:ext>
            </a:extLst>
          </p:cNvPr>
          <p:cNvSpPr txBox="1"/>
          <p:nvPr/>
        </p:nvSpPr>
        <p:spPr>
          <a:xfrm>
            <a:off x="3578348" y="239151"/>
            <a:ext cx="6719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334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5EC52-D498-43E5-8861-AFFAF44FE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Валовое содержание тяжелых металлов (мг/кг) 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4302ED-14E1-4ECD-86B7-08D51DA37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743867-4E32-4E2D-8739-58246E7E28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11B6683-99E2-4637-A158-D5A0DECCBE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4134" y="1600200"/>
            <a:ext cx="718373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7721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81FB4A-ED52-4A26-BB8F-07C30AC1F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Валовое содержание тяжелых металлов (мг/кг) 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335EFC5-B061-4CD5-83CA-E08E2F79E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743867-4E32-4E2D-8739-58246E7E28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A451D76-84AF-4F34-A725-A2848A36AF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50864"/>
          <a:stretch>
            <a:fillRect/>
          </a:stretch>
        </p:blipFill>
        <p:spPr bwMode="auto">
          <a:xfrm>
            <a:off x="2071687" y="1091070"/>
            <a:ext cx="8048625" cy="251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DCEF482-649E-44F8-9B7C-1F3B2BECD21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87" y="3719362"/>
            <a:ext cx="7860104" cy="2047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5629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743867-4E32-4E2D-8739-58246E7E28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564813" y="1184988"/>
            <a:ext cx="11234057" cy="58839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4400" dirty="0"/>
          </a:p>
          <a:p>
            <a:pPr marL="0" indent="0">
              <a:buNone/>
            </a:pPr>
            <a:r>
              <a:rPr lang="x-none" sz="4400" dirty="0"/>
              <a:t> </a:t>
            </a:r>
            <a:endParaRPr lang="ru-RU" sz="4400" dirty="0"/>
          </a:p>
          <a:p>
            <a:pPr marL="0" lvl="0" indent="0" algn="just">
              <a:buNone/>
            </a:pPr>
            <a:endParaRPr lang="ru-RU" sz="4400" dirty="0"/>
          </a:p>
          <a:p>
            <a:pPr marL="0" lvl="0" indent="0">
              <a:buNone/>
            </a:pPr>
            <a:endParaRPr lang="ru-RU" sz="4400" dirty="0"/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0173C3-8CC4-47A5-8249-449DF65D44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07" y="1184988"/>
            <a:ext cx="10156361" cy="524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513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135A0D-51B8-4362-BE97-EE1F9B901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Коэффициенты концентрации </a:t>
            </a:r>
            <a:r>
              <a:rPr lang="ru-RU" sz="1800" b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Кк</a:t>
            </a:r>
            <a:r>
              <a:rPr lang="ru-RU" sz="1800" b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валового содержания химических элементов в зоне воздействия предприятия Фосфорит</a:t>
            </a:r>
            <a:endParaRPr lang="ru-RU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A64C0B9D-3A52-4865-9498-2821D4083D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1642026"/>
              </p:ext>
            </p:extLst>
          </p:nvPr>
        </p:nvGraphicFramePr>
        <p:xfrm>
          <a:off x="580571" y="1274443"/>
          <a:ext cx="10619433" cy="463349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57984">
                  <a:extLst>
                    <a:ext uri="{9D8B030D-6E8A-4147-A177-3AD203B41FA5}">
                      <a16:colId xmlns:a16="http://schemas.microsoft.com/office/drawing/2014/main" val="1763521365"/>
                    </a:ext>
                  </a:extLst>
                </a:gridCol>
                <a:gridCol w="2635257">
                  <a:extLst>
                    <a:ext uri="{9D8B030D-6E8A-4147-A177-3AD203B41FA5}">
                      <a16:colId xmlns:a16="http://schemas.microsoft.com/office/drawing/2014/main" val="541799790"/>
                    </a:ext>
                  </a:extLst>
                </a:gridCol>
                <a:gridCol w="5226192">
                  <a:extLst>
                    <a:ext uri="{9D8B030D-6E8A-4147-A177-3AD203B41FA5}">
                      <a16:colId xmlns:a16="http://schemas.microsoft.com/office/drawing/2014/main" val="3354119280"/>
                    </a:ext>
                  </a:extLst>
                </a:gridCol>
              </a:tblGrid>
              <a:tr h="58936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Территория/</a:t>
                      </a:r>
                    </a:p>
                    <a:p>
                      <a:pPr algn="ctr"/>
                      <a:r>
                        <a:rPr lang="ru-RU" sz="1600" dirty="0">
                          <a:effectLst/>
                        </a:rPr>
                        <a:t>статистический показатель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Норматив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Коэффициенты концентрации элементов Кк</a:t>
                      </a:r>
                      <a:br>
                        <a:rPr lang="ru-RU" sz="1600">
                          <a:effectLst/>
                        </a:rPr>
                      </a:br>
                      <a:r>
                        <a:rPr lang="ru-RU" sz="1600">
                          <a:effectLst/>
                        </a:rPr>
                        <a:t>(указаны в скобках)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extLst>
                  <a:ext uri="{0D108BD9-81ED-4DB2-BD59-A6C34878D82A}">
                    <a16:rowId xmlns:a16="http://schemas.microsoft.com/office/drawing/2014/main" val="3928469818"/>
                  </a:ext>
                </a:extLst>
              </a:tr>
              <a:tr h="58936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Вся территория (среднее)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ОДК/ПДК (Главный государственный…, 2021)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S (2,7) 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extLst>
                  <a:ext uri="{0D108BD9-81ED-4DB2-BD59-A6C34878D82A}">
                    <a16:rowId xmlns:a16="http://schemas.microsoft.com/office/drawing/2014/main" val="4177799900"/>
                  </a:ext>
                </a:extLst>
              </a:tr>
              <a:tr h="88405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Техногенные объекты (отвал фосфогипса и хвостохранилище) (среднее)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ОДК/ПДК (Главный государственный…, 2021)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S(3,9)  F</a:t>
                      </a:r>
                      <a:r>
                        <a:rPr lang="ru-RU" sz="1600" baseline="-25000">
                          <a:effectLst/>
                        </a:rPr>
                        <a:t>подв.</a:t>
                      </a:r>
                      <a:r>
                        <a:rPr lang="ru-RU" sz="1600">
                          <a:effectLst/>
                        </a:rPr>
                        <a:t>(1,8)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extLst>
                  <a:ext uri="{0D108BD9-81ED-4DB2-BD59-A6C34878D82A}">
                    <a16:rowId xmlns:a16="http://schemas.microsoft.com/office/drawing/2014/main" val="3047252126"/>
                  </a:ext>
                </a:extLst>
              </a:tr>
              <a:tr h="884053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effectLst/>
                        </a:rPr>
                        <a:t>Техногенные объекты (отвал фосфогипса и хвостохранилище) (максимальное)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effectLst/>
                        </a:rPr>
                        <a:t>ОДК/ПДК (Главный государственный…, 2021)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effectLst/>
                        </a:rPr>
                        <a:t>V(1,5) Cu(1,9) Zn(1,9) Cd(3,1) Ni(5,3) S(6,8) F</a:t>
                      </a:r>
                      <a:r>
                        <a:rPr lang="ru-RU" sz="1800" b="1" baseline="-25000" dirty="0" err="1">
                          <a:effectLst/>
                        </a:rPr>
                        <a:t>подв</a:t>
                      </a:r>
                      <a:r>
                        <a:rPr lang="en-US" sz="1800" b="1" baseline="-25000" dirty="0">
                          <a:effectLst/>
                        </a:rPr>
                        <a:t>.</a:t>
                      </a:r>
                      <a:r>
                        <a:rPr lang="en-US" sz="1800" b="1" dirty="0">
                          <a:effectLst/>
                        </a:rPr>
                        <a:t>(2,9)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extLst>
                  <a:ext uri="{0D108BD9-81ED-4DB2-BD59-A6C34878D82A}">
                    <a16:rowId xmlns:a16="http://schemas.microsoft.com/office/drawing/2014/main" val="3159676586"/>
                  </a:ext>
                </a:extLst>
              </a:tr>
              <a:tr h="884053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Рекультивированные отвалы вскрышной породы (максимальное)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ОДК/ПДК (Главный государственный…, 2021)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S(14,4)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extLst>
                  <a:ext uri="{0D108BD9-81ED-4DB2-BD59-A6C34878D82A}">
                    <a16:rowId xmlns:a16="http://schemas.microsoft.com/office/drawing/2014/main" val="317969775"/>
                  </a:ext>
                </a:extLst>
              </a:tr>
              <a:tr h="589369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Условно-фоновая территория (максимальное)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ОДК/ПДК (Главный государственный…, 2021)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S(6,9)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extLst>
                  <a:ext uri="{0D108BD9-81ED-4DB2-BD59-A6C34878D82A}">
                    <a16:rowId xmlns:a16="http://schemas.microsoft.com/office/drawing/2014/main" val="985047790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582D49-D949-4F8A-A594-2AD559F34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743867-4E32-4E2D-8739-58246E7E28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D0320BF-3812-4291-993F-0A0B016F9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6249626" y="-19077"/>
            <a:ext cx="4237290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7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135A0D-51B8-4362-BE97-EE1F9B901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258" y="260124"/>
            <a:ext cx="9659394" cy="706090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Коэффициенты концентрации </a:t>
            </a:r>
            <a:r>
              <a:rPr lang="ru-RU" sz="1800" b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Кк</a:t>
            </a:r>
            <a:r>
              <a:rPr lang="ru-RU" sz="1800" b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валового содержания химических элементов в зоне воздействия предприятия Фосфорит</a:t>
            </a:r>
            <a:endParaRPr lang="ru-RU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A64C0B9D-3A52-4865-9498-2821D4083D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5563735"/>
              </p:ext>
            </p:extLst>
          </p:nvPr>
        </p:nvGraphicFramePr>
        <p:xfrm>
          <a:off x="464457" y="980729"/>
          <a:ext cx="10735548" cy="548100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88140">
                  <a:extLst>
                    <a:ext uri="{9D8B030D-6E8A-4147-A177-3AD203B41FA5}">
                      <a16:colId xmlns:a16="http://schemas.microsoft.com/office/drawing/2014/main" val="1763521365"/>
                    </a:ext>
                  </a:extLst>
                </a:gridCol>
                <a:gridCol w="2664072">
                  <a:extLst>
                    <a:ext uri="{9D8B030D-6E8A-4147-A177-3AD203B41FA5}">
                      <a16:colId xmlns:a16="http://schemas.microsoft.com/office/drawing/2014/main" val="541799790"/>
                    </a:ext>
                  </a:extLst>
                </a:gridCol>
                <a:gridCol w="5283336">
                  <a:extLst>
                    <a:ext uri="{9D8B030D-6E8A-4147-A177-3AD203B41FA5}">
                      <a16:colId xmlns:a16="http://schemas.microsoft.com/office/drawing/2014/main" val="3354119280"/>
                    </a:ext>
                  </a:extLst>
                </a:gridCol>
              </a:tblGrid>
              <a:tr h="50062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Территория/</a:t>
                      </a:r>
                    </a:p>
                    <a:p>
                      <a:pPr algn="ctr"/>
                      <a:r>
                        <a:rPr lang="ru-RU" sz="1600" b="1" dirty="0">
                          <a:effectLst/>
                        </a:rPr>
                        <a:t>статистический показатель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Норматив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Коэффициенты концентрации элементов Кк</a:t>
                      </a:r>
                      <a:br>
                        <a:rPr lang="ru-RU" sz="1600">
                          <a:effectLst/>
                        </a:rPr>
                      </a:br>
                      <a:r>
                        <a:rPr lang="ru-RU" sz="1600">
                          <a:effectLst/>
                        </a:rPr>
                        <a:t>(указаны в скобках)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extLst>
                  <a:ext uri="{0D108BD9-81ED-4DB2-BD59-A6C34878D82A}">
                    <a16:rowId xmlns:a16="http://schemas.microsoft.com/office/drawing/2014/main" val="3928469818"/>
                  </a:ext>
                </a:extLst>
              </a:tr>
              <a:tr h="75094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Вся территория (среднее)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Зональный фон подзолистых почв (по Ю.Саету) (Сает и др., 1990)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Sb(1,1) Zn(1,2) Pb(1,8) F(4,1) P(5,8) Ba(10,6) Ca(19,8)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extLst>
                  <a:ext uri="{0D108BD9-81ED-4DB2-BD59-A6C34878D82A}">
                    <a16:rowId xmlns:a16="http://schemas.microsoft.com/office/drawing/2014/main" val="1540734145"/>
                  </a:ext>
                </a:extLst>
              </a:tr>
              <a:tr h="750941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Техногенные объекты (отвал фосфогипса и хвостохранилище) (среднее)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Зональный фон подзолистых почв (по </a:t>
                      </a:r>
                      <a:r>
                        <a:rPr lang="ru-RU" sz="1600" b="1" dirty="0" err="1">
                          <a:effectLst/>
                        </a:rPr>
                        <a:t>Ю.Саету</a:t>
                      </a:r>
                      <a:r>
                        <a:rPr lang="ru-RU" sz="1600" b="1" dirty="0">
                          <a:effectLst/>
                        </a:rPr>
                        <a:t>) (</a:t>
                      </a:r>
                      <a:r>
                        <a:rPr lang="ru-RU" sz="1600" b="1" dirty="0" err="1">
                          <a:effectLst/>
                        </a:rPr>
                        <a:t>Сает</a:t>
                      </a:r>
                      <a:r>
                        <a:rPr lang="ru-RU" sz="1600" b="1" dirty="0">
                          <a:effectLst/>
                        </a:rPr>
                        <a:t> и др., 1990)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effectLst/>
                        </a:rPr>
                        <a:t>V(1,03) Zn(1,2) Ni(1,2) Cu(1,4) Sb(1,5) Pb(1,7) F(7,3) Ba(8) P(11,6) Sr(12,9) Ca(38,6)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extLst>
                  <a:ext uri="{0D108BD9-81ED-4DB2-BD59-A6C34878D82A}">
                    <a16:rowId xmlns:a16="http://schemas.microsoft.com/office/drawing/2014/main" val="635704019"/>
                  </a:ext>
                </a:extLst>
              </a:tr>
              <a:tr h="1001254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Техногенные объекты (отвал фосфогипса и хвостохранилище) (максимальное)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Зональный фон подзолистых почв (по </a:t>
                      </a:r>
                      <a:r>
                        <a:rPr lang="ru-RU" sz="1600" b="1" dirty="0" err="1">
                          <a:effectLst/>
                        </a:rPr>
                        <a:t>Ю.Саету</a:t>
                      </a:r>
                      <a:r>
                        <a:rPr lang="ru-RU" sz="1600" b="1" dirty="0">
                          <a:effectLst/>
                        </a:rPr>
                        <a:t>) (</a:t>
                      </a:r>
                      <a:r>
                        <a:rPr lang="ru-RU" sz="1600" b="1" dirty="0" err="1">
                          <a:effectLst/>
                        </a:rPr>
                        <a:t>Сает</a:t>
                      </a:r>
                      <a:r>
                        <a:rPr lang="ru-RU" sz="1600" b="1" dirty="0">
                          <a:effectLst/>
                        </a:rPr>
                        <a:t> и др., 1990)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effectLst/>
                        </a:rPr>
                        <a:t>Mn (1,2) Cd (2,2) Pb(2,2) Zn (2,6) V (3,4) Cu(4,1) Ni(4,5) Sb(5,5) F(13,8) Ba(18) P(19,9) Sr(71) Ca(74)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extLst>
                  <a:ext uri="{0D108BD9-81ED-4DB2-BD59-A6C34878D82A}">
                    <a16:rowId xmlns:a16="http://schemas.microsoft.com/office/drawing/2014/main" val="836878553"/>
                  </a:ext>
                </a:extLst>
              </a:tr>
              <a:tr h="750941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Рекультивированные отвалы вскрышной породы (среднее)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Зональный фон подзолистых почв (по </a:t>
                      </a:r>
                      <a:r>
                        <a:rPr lang="ru-RU" sz="1600" dirty="0" err="1">
                          <a:effectLst/>
                        </a:rPr>
                        <a:t>Ю.Саету</a:t>
                      </a:r>
                      <a:r>
                        <a:rPr lang="ru-RU" sz="1600" dirty="0">
                          <a:effectLst/>
                        </a:rPr>
                        <a:t>) (</a:t>
                      </a:r>
                      <a:r>
                        <a:rPr lang="ru-RU" sz="1600" dirty="0" err="1">
                          <a:effectLst/>
                        </a:rPr>
                        <a:t>Сает</a:t>
                      </a:r>
                      <a:r>
                        <a:rPr lang="ru-RU" sz="1600" dirty="0">
                          <a:effectLst/>
                        </a:rPr>
                        <a:t> и др., 1990)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Zn(1,1) Pb(1,7) F(4.0) P(6,4)  Ba(10)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extLst>
                  <a:ext uri="{0D108BD9-81ED-4DB2-BD59-A6C34878D82A}">
                    <a16:rowId xmlns:a16="http://schemas.microsoft.com/office/drawing/2014/main" val="265262876"/>
                  </a:ext>
                </a:extLst>
              </a:tr>
              <a:tr h="750941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Условно-фоновая территория</a:t>
                      </a: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(среднее)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Зональный фон подзолистых почв (по </a:t>
                      </a:r>
                      <a:r>
                        <a:rPr lang="ru-RU" sz="1600" dirty="0" err="1">
                          <a:effectLst/>
                        </a:rPr>
                        <a:t>Ю.Саету</a:t>
                      </a:r>
                      <a:r>
                        <a:rPr lang="ru-RU" sz="1600" dirty="0">
                          <a:effectLst/>
                        </a:rPr>
                        <a:t>) (</a:t>
                      </a:r>
                      <a:r>
                        <a:rPr lang="ru-RU" sz="1600" dirty="0" err="1">
                          <a:effectLst/>
                        </a:rPr>
                        <a:t>Сает</a:t>
                      </a:r>
                      <a:r>
                        <a:rPr lang="ru-RU" sz="1600" dirty="0">
                          <a:effectLst/>
                        </a:rPr>
                        <a:t> и др., 1990)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Zn(1,2) P(1,3) Pb(2,2) F(1,5) Ba(12)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extLst>
                  <a:ext uri="{0D108BD9-81ED-4DB2-BD59-A6C34878D82A}">
                    <a16:rowId xmlns:a16="http://schemas.microsoft.com/office/drawing/2014/main" val="2698353646"/>
                  </a:ext>
                </a:extLst>
              </a:tr>
              <a:tr h="75094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Вся территория (медиана)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Содержание в почвах южной тайги </a:t>
                      </a:r>
                      <a:r>
                        <a:rPr lang="ru-RU" sz="1600" b="1" dirty="0" err="1">
                          <a:effectLst/>
                        </a:rPr>
                        <a:t>Баренцрегиона</a:t>
                      </a:r>
                      <a:r>
                        <a:rPr lang="ru-RU" sz="1600" b="1" dirty="0">
                          <a:effectLst/>
                        </a:rPr>
                        <a:t> (медиана) (</a:t>
                      </a:r>
                      <a:r>
                        <a:rPr lang="ru-RU" sz="1600" b="1" dirty="0" err="1">
                          <a:effectLst/>
                        </a:rPr>
                        <a:t>Salminen</a:t>
                      </a:r>
                      <a:r>
                        <a:rPr lang="ru-RU" sz="1600" b="1" dirty="0">
                          <a:effectLst/>
                        </a:rPr>
                        <a:t> </a:t>
                      </a:r>
                      <a:r>
                        <a:rPr lang="ru-RU" sz="1600" b="1" dirty="0" err="1">
                          <a:effectLst/>
                        </a:rPr>
                        <a:t>et</a:t>
                      </a:r>
                      <a:r>
                        <a:rPr lang="ru-RU" sz="1600" b="1" dirty="0">
                          <a:effectLst/>
                        </a:rPr>
                        <a:t> </a:t>
                      </a:r>
                      <a:r>
                        <a:rPr lang="ru-RU" sz="1600" b="1" dirty="0" err="1">
                          <a:effectLst/>
                        </a:rPr>
                        <a:t>al</a:t>
                      </a:r>
                      <a:r>
                        <a:rPr lang="ru-RU" sz="1600" b="1" dirty="0">
                          <a:effectLst/>
                        </a:rPr>
                        <a:t>., 2004)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>
                          <a:effectLst/>
                        </a:rPr>
                        <a:t>Mn</a:t>
                      </a:r>
                      <a:r>
                        <a:rPr lang="ru-RU" sz="1600" b="1" dirty="0">
                          <a:effectLst/>
                        </a:rPr>
                        <a:t>(1,1) </a:t>
                      </a:r>
                      <a:r>
                        <a:rPr lang="ru-RU" sz="1600" b="1" dirty="0" err="1">
                          <a:effectLst/>
                        </a:rPr>
                        <a:t>Сu</a:t>
                      </a:r>
                      <a:r>
                        <a:rPr lang="ru-RU" sz="1600" b="1" dirty="0">
                          <a:effectLst/>
                        </a:rPr>
                        <a:t>(1,4) </a:t>
                      </a:r>
                      <a:r>
                        <a:rPr lang="ru-RU" sz="1600" b="1" dirty="0" err="1">
                          <a:effectLst/>
                        </a:rPr>
                        <a:t>Sb</a:t>
                      </a:r>
                      <a:r>
                        <a:rPr lang="ru-RU" sz="1600" b="1" dirty="0">
                          <a:effectLst/>
                        </a:rPr>
                        <a:t>(1,6) </a:t>
                      </a:r>
                      <a:r>
                        <a:rPr lang="ru-RU" sz="1600" b="1" dirty="0" err="1">
                          <a:effectLst/>
                        </a:rPr>
                        <a:t>Ca</a:t>
                      </a:r>
                      <a:r>
                        <a:rPr lang="ru-RU" sz="1600" b="1" dirty="0">
                          <a:effectLst/>
                        </a:rPr>
                        <a:t>(1,9) Ni(2,2) Со(2,5) P(2,6) V(4,2) </a:t>
                      </a:r>
                      <a:r>
                        <a:rPr lang="ru-RU" sz="1600" b="1" dirty="0" err="1">
                          <a:effectLst/>
                        </a:rPr>
                        <a:t>Сг</a:t>
                      </a:r>
                      <a:r>
                        <a:rPr lang="ru-RU" sz="1600" b="1" dirty="0">
                          <a:effectLst/>
                        </a:rPr>
                        <a:t>(5,1) </a:t>
                      </a:r>
                      <a:r>
                        <a:rPr lang="ru-RU" sz="1600" b="1" dirty="0" err="1">
                          <a:effectLst/>
                        </a:rPr>
                        <a:t>Ba</a:t>
                      </a:r>
                      <a:r>
                        <a:rPr lang="ru-RU" sz="1600" b="1" dirty="0">
                          <a:effectLst/>
                        </a:rPr>
                        <a:t>(6,3) </a:t>
                      </a:r>
                      <a:r>
                        <a:rPr lang="ru-RU" sz="1600" b="1" dirty="0" err="1">
                          <a:effectLst/>
                        </a:rPr>
                        <a:t>Sr</a:t>
                      </a:r>
                      <a:r>
                        <a:rPr lang="ru-RU" sz="1600" b="1" dirty="0">
                          <a:effectLst/>
                        </a:rPr>
                        <a:t>(6,3) Fe (6,6)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45" marR="33945" marT="0" marB="0" anchor="ctr"/>
                </a:tc>
                <a:extLst>
                  <a:ext uri="{0D108BD9-81ED-4DB2-BD59-A6C34878D82A}">
                    <a16:rowId xmlns:a16="http://schemas.microsoft.com/office/drawing/2014/main" val="2204315873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582D49-D949-4F8A-A594-2AD559F34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743867-4E32-4E2D-8739-58246E7E28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D0320BF-3812-4291-993F-0A0B016F9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6249626" y="-19077"/>
            <a:ext cx="4237290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968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743867-4E32-4E2D-8739-58246E7E28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10ABF72-A49B-49CE-B548-4F915E19F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4150" y="207109"/>
            <a:ext cx="8832981" cy="706090"/>
          </a:xfrm>
        </p:spPr>
        <p:txBody>
          <a:bodyPr/>
          <a:lstStyle/>
          <a:p>
            <a:pPr algn="l"/>
            <a:r>
              <a:rPr lang="ru-RU" sz="1800" b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Подвижные формы тяжелых металлов от валового содержания на территории исследования</a:t>
            </a:r>
            <a:endParaRPr lang="ru-RU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3541A2-AF16-4E66-8561-1DFFB2213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22" y="1497162"/>
            <a:ext cx="10775852" cy="474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748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9256B57-57C8-454A-954B-F7F260CDE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2720" y="2921001"/>
            <a:ext cx="109728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Спасибо за внимание!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0BD73C7-6007-488D-B492-35A49148B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743867-4E32-4E2D-8739-58246E7E28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4960621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3846</TotalTime>
  <Words>1097</Words>
  <Application>Microsoft Office PowerPoint</Application>
  <PresentationFormat>Широкоэкранный</PresentationFormat>
  <Paragraphs>96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YS Text</vt:lpstr>
      <vt:lpstr>2_Тема Office</vt:lpstr>
      <vt:lpstr>Презентация PowerPoint</vt:lpstr>
      <vt:lpstr>Отвал фосфогипса</vt:lpstr>
      <vt:lpstr>Презентация PowerPoint</vt:lpstr>
      <vt:lpstr>Презентация PowerPoint</vt:lpstr>
      <vt:lpstr>Презентация PowerPoint</vt:lpstr>
      <vt:lpstr>Валовое содержание тяжелых металлов (мг/кг) </vt:lpstr>
      <vt:lpstr>Валовое содержание тяжелых металлов (мг/кг) </vt:lpstr>
      <vt:lpstr>Презентация PowerPoint</vt:lpstr>
      <vt:lpstr>Коэффициенты концентрации Кк валового содержания химических элементов в зоне воздействия предприятия Фосфорит</vt:lpstr>
      <vt:lpstr>Коэффициенты концентрации Кк валового содержания химических элементов в зоне воздействия предприятия Фосфорит</vt:lpstr>
      <vt:lpstr>Подвижные формы тяжелых металлов от валового содержания на территории исследования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Федеральное Государственное Бюджетное Образовательное  Учреждение высшего профессионального образования  "Санкт-Петербургский государственный университет" Институт Наук о Земле</dc:title>
  <dc:creator>Семья</dc:creator>
  <cp:lastModifiedBy>Елсукова Екатерина Юрьевна</cp:lastModifiedBy>
  <cp:revision>122</cp:revision>
  <dcterms:created xsi:type="dcterms:W3CDTF">2019-04-05T07:00:50Z</dcterms:created>
  <dcterms:modified xsi:type="dcterms:W3CDTF">2023-02-02T09:27:15Z</dcterms:modified>
</cp:coreProperties>
</file>