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62" r:id="rId2"/>
    <p:sldId id="367" r:id="rId3"/>
    <p:sldId id="369" r:id="rId4"/>
    <p:sldId id="372" r:id="rId5"/>
    <p:sldId id="373" r:id="rId6"/>
    <p:sldId id="374" r:id="rId7"/>
    <p:sldId id="399" r:id="rId8"/>
    <p:sldId id="397" r:id="rId9"/>
    <p:sldId id="376" r:id="rId10"/>
    <p:sldId id="378" r:id="rId11"/>
    <p:sldId id="379" r:id="rId12"/>
    <p:sldId id="382" r:id="rId13"/>
    <p:sldId id="383" r:id="rId14"/>
    <p:sldId id="384" r:id="rId15"/>
    <p:sldId id="386" r:id="rId16"/>
    <p:sldId id="387" r:id="rId17"/>
    <p:sldId id="389" r:id="rId18"/>
    <p:sldId id="388" r:id="rId19"/>
    <p:sldId id="392" r:id="rId20"/>
    <p:sldId id="393" r:id="rId21"/>
    <p:sldId id="390" r:id="rId22"/>
    <p:sldId id="394" r:id="rId23"/>
    <p:sldId id="396" r:id="rId24"/>
    <p:sldId id="395" r:id="rId2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3ED"/>
    <a:srgbClr val="8FAADC"/>
    <a:srgbClr val="4472C4"/>
    <a:srgbClr val="EEEEEE"/>
    <a:srgbClr val="FE0000"/>
    <a:srgbClr val="193575"/>
    <a:srgbClr val="1D3775"/>
    <a:srgbClr val="FF3300"/>
    <a:srgbClr val="E94833"/>
    <a:srgbClr val="FB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810" autoAdjust="0"/>
  </p:normalViewPr>
  <p:slideViewPr>
    <p:cSldViewPr snapToGrid="0" showGuides="1">
      <p:cViewPr varScale="1">
        <p:scale>
          <a:sx n="108" d="100"/>
          <a:sy n="108" d="100"/>
        </p:scale>
        <p:origin x="57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442" y="6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CAAC74A-664E-43D3-859E-B35855730D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10C658-31F9-4A67-8267-E3463B262A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79F4283-4F17-4994-8FE4-EF684116BE7F}" type="datetime1">
              <a:rPr lang="ru-RU" smtClean="0"/>
              <a:t>10.11.2022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7BBBF1-3A7A-4F4B-8592-578ABE65B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CA02F046-B531-4374-9A89-AC21BCA06E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D2DFAA7-D3C3-4D01-9299-453E25D16D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273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F9B0BE-53F6-4AD2-81F8-326A6C7EB7CC}" type="datetime1">
              <a:rPr lang="ru-RU" noProof="0" smtClean="0"/>
              <a:t>10.11.2022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DC51814-3B91-4036-94D2-3977634EE214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00625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444817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5"/>
            <a:ext cx="12192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4551363"/>
            <a:ext cx="11520488" cy="1176337"/>
          </a:xfrm>
        </p:spPr>
        <p:txBody>
          <a:bodyPr rtlCol="0"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5830888"/>
            <a:ext cx="11520488" cy="5508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94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986338" cy="3262311"/>
          </a:xfrm>
        </p:spPr>
        <p:txBody>
          <a:bodyPr rtlCol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0508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610" y="1779589"/>
            <a:ext cx="5318781" cy="2182811"/>
          </a:xfrm>
        </p:spPr>
        <p:txBody>
          <a:bodyPr rtlCol="0" anchor="b"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5504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779589"/>
            <a:ext cx="4416424" cy="2182811"/>
          </a:xfrm>
        </p:spPr>
        <p:txBody>
          <a:bodyPr rtlCol="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079083"/>
            <a:ext cx="4416424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248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371476" y="278606"/>
            <a:ext cx="11520487" cy="31503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429000"/>
            <a:ext cx="11520487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10507" y="3886201"/>
            <a:ext cx="9242424" cy="1104900"/>
          </a:xfrm>
        </p:spPr>
        <p:txBody>
          <a:bodyPr rtlCol="0"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10507" y="5130801"/>
            <a:ext cx="9242424" cy="53340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2837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497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371475" y="1460501"/>
            <a:ext cx="5724525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n>
                <a:noFill/>
              </a:ln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60351"/>
            <a:ext cx="9702800" cy="973137"/>
          </a:xfrm>
        </p:spPr>
        <p:txBody>
          <a:bodyPr rtlCol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6100" y="1638299"/>
            <a:ext cx="5346700" cy="438150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60501"/>
            <a:ext cx="5795963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37717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60351"/>
            <a:ext cx="5495926" cy="2138362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475" y="2603500"/>
            <a:ext cx="5495926" cy="3573463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1224" y="637283"/>
            <a:ext cx="26928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ru-RU" noProof="0"/>
              <a:t>Добавление изображения здесь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98424" y="3430043"/>
            <a:ext cx="26928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ru-RU" noProof="0"/>
              <a:t>Добавление изображения здесь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9289522" y="3527226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8621786" y="2848323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8870898" y="2508125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0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405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1016000"/>
            <a:ext cx="3997324" cy="2501899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475" y="3619500"/>
            <a:ext cx="3997325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02201" y="619125"/>
            <a:ext cx="34544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4" name="Рисунок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432801" y="260351"/>
            <a:ext cx="34544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8432801" y="5842000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4902201" y="239509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7780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40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76250"/>
            <a:ext cx="5165724" cy="2557463"/>
          </a:xfrm>
        </p:spPr>
        <p:txBody>
          <a:bodyPr rtlCol="0" anchor="ctr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476250"/>
            <a:ext cx="5795963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87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19198" y="3073967"/>
            <a:ext cx="5272764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17601" y="1016000"/>
            <a:ext cx="5138058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110354-15BA-4B22-B7CF-3D5BFA5C722D}"/>
              </a:ext>
            </a:extLst>
          </p:cNvPr>
          <p:cNvSpPr/>
          <p:nvPr userDrawn="1"/>
        </p:nvSpPr>
        <p:spPr>
          <a:xfrm>
            <a:off x="2162630" y="873210"/>
            <a:ext cx="4093029" cy="1385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5135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83831"/>
            <a:ext cx="3111954" cy="3290338"/>
          </a:xfrm>
        </p:spPr>
        <p:txBody>
          <a:bodyPr rtlCol="0" anchor="ctr">
            <a:no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89370" y="1783832"/>
            <a:ext cx="4402592" cy="3290338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72114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489370" y="0"/>
            <a:ext cx="4402593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4620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31584"/>
            <a:ext cx="1051560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968071"/>
            <a:ext cx="10515600" cy="805542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28814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1093471" y="3843394"/>
            <a:ext cx="172212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4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596928"/>
            <a:ext cx="4810125" cy="3267268"/>
          </a:xfrm>
        </p:spPr>
        <p:txBody>
          <a:bodyPr rtlCol="0" anchor="ctr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223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917949"/>
            <a:ext cx="6915150" cy="2268337"/>
          </a:xfrm>
        </p:spPr>
        <p:txBody>
          <a:bodyPr rtlCol="0"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88334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406207"/>
            <a:ext cx="10439400" cy="1175444"/>
          </a:xfrm>
        </p:spPr>
        <p:txBody>
          <a:bodyPr rtlCol="0"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0" y="0"/>
            <a:ext cx="12191999" cy="2847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260350"/>
            <a:ext cx="11520488" cy="36575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0ED78A-2A17-41C4-9030-D406C56DDF4A}"/>
              </a:ext>
            </a:extLst>
          </p:cNvPr>
          <p:cNvSpPr/>
          <p:nvPr userDrawn="1"/>
        </p:nvSpPr>
        <p:spPr>
          <a:xfrm>
            <a:off x="5795961" y="3914082"/>
            <a:ext cx="600075" cy="291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4458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371475" y="1526382"/>
            <a:ext cx="3595688" cy="4562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8224838" y="1526382"/>
            <a:ext cx="3595688" cy="4562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1026" y="1724025"/>
            <a:ext cx="314325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51282" y="1712119"/>
            <a:ext cx="314280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7163" y="1233488"/>
            <a:ext cx="4257675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18766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3054" y="1357414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6" y="3848474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81018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11520488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3054" y="3808206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6" y="3808236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6131719" y="3774712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334424"/>
            <a:ext cx="4448175" cy="1520824"/>
          </a:xfrm>
        </p:spPr>
        <p:txBody>
          <a:bodyPr rtlCol="0" anchor="b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09563" y="3118775"/>
            <a:ext cx="2927311" cy="3081999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1475" y="3118776"/>
            <a:ext cx="2926800" cy="3081922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6210299" y="2027725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3452019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58960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578741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6184487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4" y="1233488"/>
            <a:ext cx="9016993" cy="761076"/>
          </a:xfrm>
        </p:spPr>
        <p:txBody>
          <a:bodyPr rtlCol="0" anchor="ctr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28091" y="2424864"/>
            <a:ext cx="4132800" cy="28332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22820" y="2424864"/>
            <a:ext cx="4131850" cy="2832101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06958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5756" y="260350"/>
            <a:ext cx="11520488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91105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221609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81575" y="260350"/>
            <a:ext cx="27400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114473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9956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9398000" y="0"/>
            <a:ext cx="2793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60350"/>
            <a:ext cx="11891963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0350859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24660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892285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04445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892284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004445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51738" y="1233487"/>
            <a:ext cx="246490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8673131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8673130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786099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86099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9618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371476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636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371475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3636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3717652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3717651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830620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830620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8851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1152048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1798" y="2910543"/>
            <a:ext cx="5058000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61798" y="3523420"/>
            <a:ext cx="5058000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95142" y="2910543"/>
            <a:ext cx="5058397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95142" y="3523420"/>
            <a:ext cx="5058397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86419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0" y="0"/>
            <a:ext cx="12192000" cy="214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1797" y="3634443"/>
            <a:ext cx="5630165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61797" y="4247320"/>
            <a:ext cx="5630165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1476" y="3634443"/>
            <a:ext cx="5582064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476" y="4247320"/>
            <a:ext cx="5582064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16CD8AAD-701B-4F23-AB47-6FC6807871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1593851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id="{2B9551A7-E41A-4D0E-925B-71270CA0F3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1738" y="1593850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81542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6441279" y="3761720"/>
            <a:ext cx="54468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5445125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610169" y="3956706"/>
            <a:ext cx="5109021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610169" y="4569583"/>
            <a:ext cx="5109021" cy="141211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836" y="1462743"/>
            <a:ext cx="5108400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39836" y="2075621"/>
            <a:ext cx="5108400" cy="13914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Рисунок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80101" y="1271588"/>
            <a:ext cx="6012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3758268"/>
            <a:ext cx="60118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5654903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8786417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451739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9" y="164210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9F3577-4130-4F32-9302-DA8838D30560}"/>
              </a:ext>
            </a:extLst>
          </p:cNvPr>
          <p:cNvSpPr/>
          <p:nvPr userDrawn="1"/>
        </p:nvSpPr>
        <p:spPr>
          <a:xfrm>
            <a:off x="10337800" y="5122548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699" y="571500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54748" y="2429505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681869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699" y="1470977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54748" y="1462403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545147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8" y="591502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6" name="Прямоугольник 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9" name="Прямоугольник 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493388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192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0"/>
            <a:ext cx="601979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3303732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5372096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5618153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6819906" y="-18257"/>
            <a:ext cx="537209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0147" y="260350"/>
            <a:ext cx="56196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3633710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4" name="Прямоугольник 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371475" y="1233488"/>
            <a:ext cx="2776354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B5BF167-B9E6-4F02-9FA8-3CA79D552F0E}"/>
              </a:ext>
            </a:extLst>
          </p:cNvPr>
          <p:cNvSpPr/>
          <p:nvPr userDrawn="1"/>
        </p:nvSpPr>
        <p:spPr>
          <a:xfrm>
            <a:off x="3286186" y="1233488"/>
            <a:ext cx="2776354" cy="4967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48694DE-D82B-49DB-8A45-D1DD4C9BCEF1}"/>
              </a:ext>
            </a:extLst>
          </p:cNvPr>
          <p:cNvSpPr/>
          <p:nvPr userDrawn="1"/>
        </p:nvSpPr>
        <p:spPr>
          <a:xfrm>
            <a:off x="6200897" y="1233488"/>
            <a:ext cx="2776354" cy="4967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9115608" y="1246188"/>
            <a:ext cx="2776354" cy="4967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CE3EDDE5-9B23-44D7-8546-0B2365B42B16}"/>
              </a:ext>
            </a:extLst>
          </p:cNvPr>
          <p:cNvCxnSpPr/>
          <p:nvPr userDrawn="1"/>
        </p:nvCxnSpPr>
        <p:spPr>
          <a:xfrm>
            <a:off x="591252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9D259D5-D3C0-4B60-B2D9-9B6DFFD270D8}"/>
              </a:ext>
            </a:extLst>
          </p:cNvPr>
          <p:cNvCxnSpPr/>
          <p:nvPr userDrawn="1"/>
        </p:nvCxnSpPr>
        <p:spPr>
          <a:xfrm>
            <a:off x="3505963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0710C392-9E34-4640-AC70-210A1B8C47B5}"/>
              </a:ext>
            </a:extLst>
          </p:cNvPr>
          <p:cNvCxnSpPr/>
          <p:nvPr userDrawn="1"/>
        </p:nvCxnSpPr>
        <p:spPr>
          <a:xfrm>
            <a:off x="6420674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7A92E0B-B060-48FA-A650-36894FF4B216}"/>
              </a:ext>
            </a:extLst>
          </p:cNvPr>
          <p:cNvCxnSpPr/>
          <p:nvPr userDrawn="1"/>
        </p:nvCxnSpPr>
        <p:spPr>
          <a:xfrm>
            <a:off x="9335385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Рисунок 33">
            <a:extLst>
              <a:ext uri="{FF2B5EF4-FFF2-40B4-BE49-F238E27FC236}">
                <a16:creationId xmlns:a16="http://schemas.microsoft.com/office/drawing/2014/main" id="{D9056F2B-EAFD-4A57-BB92-D14816C84D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5" name="Рисунок 33">
            <a:extLst>
              <a:ext uri="{FF2B5EF4-FFF2-40B4-BE49-F238E27FC236}">
                <a16:creationId xmlns:a16="http://schemas.microsoft.com/office/drawing/2014/main" id="{E65006DE-F797-4019-BB72-F484F9FE7E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29813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6" name="Рисунок 33">
            <a:extLst>
              <a:ext uri="{FF2B5EF4-FFF2-40B4-BE49-F238E27FC236}">
                <a16:creationId xmlns:a16="http://schemas.microsoft.com/office/drawing/2014/main" id="{0947D252-5545-4406-8764-B7712464DA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44524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8" name="Рисунок 33">
            <a:extLst>
              <a:ext uri="{FF2B5EF4-FFF2-40B4-BE49-F238E27FC236}">
                <a16:creationId xmlns:a16="http://schemas.microsoft.com/office/drawing/2014/main" id="{DD89F80C-C1D7-4F63-BAD2-F4EE1F9A16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659235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08BBFEC8-B6BE-4768-9284-26D98C06F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550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D12C79C2-427D-418B-8FFA-C27D8F2C98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5963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0FD568C4-A06D-4A56-B7D6-AF338F5C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674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3" name="Текст 39">
            <a:extLst>
              <a:ext uri="{FF2B5EF4-FFF2-40B4-BE49-F238E27FC236}">
                <a16:creationId xmlns:a16="http://schemas.microsoft.com/office/drawing/2014/main" id="{76B41443-1233-4172-B61C-7CC516D88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35385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108078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6168473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769101" y="0"/>
            <a:ext cx="271108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9480918" y="2286000"/>
            <a:ext cx="271108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769100" y="4572000"/>
            <a:ext cx="271108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9480918" y="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авнобедренный треугольник 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422986" y="1050373"/>
            <a:ext cx="298174" cy="1852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Равнобедренный треугольник 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9238100" y="3336373"/>
            <a:ext cx="298174" cy="18525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4" name="Равнобедренный треугольник 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422986" y="5622373"/>
            <a:ext cx="298174" cy="18525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5" name="Рисунок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33588" y="561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21034" y="2847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7" name="Рисунок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33588" y="5133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Текст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242" y="215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8" name="Текст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68059" y="2501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9" name="Текст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241" y="4787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014259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5" y="1233488"/>
            <a:ext cx="11520487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Рисунок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6711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Рисунок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08135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6" name="Рисунок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74955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7" name="Рисунок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43508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979920" y="4514247"/>
            <a:ext cx="2379325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3621344" y="4514247"/>
            <a:ext cx="2379325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 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6262766" y="4514247"/>
            <a:ext cx="2379325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8904188" y="4514247"/>
            <a:ext cx="2379325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1465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2888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4310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5732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979920" y="4357837"/>
            <a:ext cx="237932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3621344" y="4357837"/>
            <a:ext cx="2379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6262767" y="4357837"/>
            <a:ext cx="237932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8904191" y="4357837"/>
            <a:ext cx="237932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72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6" y="1233488"/>
            <a:ext cx="4140890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4615257" y="1233489"/>
            <a:ext cx="2371952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6748F93-9B1D-4874-A164-A654BF7D6C8C}"/>
              </a:ext>
            </a:extLst>
          </p:cNvPr>
          <p:cNvGrpSpPr/>
          <p:nvPr userDrawn="1"/>
        </p:nvGrpSpPr>
        <p:grpSpPr>
          <a:xfrm>
            <a:off x="4842107" y="2462886"/>
            <a:ext cx="1918252" cy="2689468"/>
            <a:chOff x="4790661" y="2266122"/>
            <a:chExt cx="1918252" cy="285253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4AEF10CE-C943-4C6B-9DBF-5A0E63CDC89B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428B198-0637-4F15-900F-6709BFE4BDEA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7F29A1B0-F4AB-4243-979A-50FADE3330EA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894F998-0FDF-4CA2-802E-4FCFA7674171}"/>
              </a:ext>
            </a:extLst>
          </p:cNvPr>
          <p:cNvGrpSpPr/>
          <p:nvPr userDrawn="1"/>
        </p:nvGrpSpPr>
        <p:grpSpPr>
          <a:xfrm>
            <a:off x="7090100" y="2462886"/>
            <a:ext cx="4801862" cy="2689468"/>
            <a:chOff x="4790661" y="2266122"/>
            <a:chExt cx="1918252" cy="2852530"/>
          </a:xfrm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C1F0C0C8-87C4-49FB-B35B-E937E9D0BEC5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4857C5D3-7E33-4894-8AC3-0FD1BEB12F40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100BA9F8-92BF-42F0-BD46-D9B7E7422F75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Текст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66507" y="1463643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6507" y="27417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6507" y="4069997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EF11D65-7095-41D2-9630-E2EB44552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6507" y="53943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27571" y="1437538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4" name="Рисунок 33">
            <a:extLst>
              <a:ext uri="{FF2B5EF4-FFF2-40B4-BE49-F238E27FC236}">
                <a16:creationId xmlns:a16="http://schemas.microsoft.com/office/drawing/2014/main" id="{9A1BE0BE-1FFD-445C-B6BA-E4A602D2211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7571" y="27156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5" name="Рисунок 33">
            <a:extLst>
              <a:ext uri="{FF2B5EF4-FFF2-40B4-BE49-F238E27FC236}">
                <a16:creationId xmlns:a16="http://schemas.microsoft.com/office/drawing/2014/main" id="{B577AF17-6C7E-48B9-B267-0874B232A71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227571" y="4043892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33">
            <a:extLst>
              <a:ext uri="{FF2B5EF4-FFF2-40B4-BE49-F238E27FC236}">
                <a16:creationId xmlns:a16="http://schemas.microsoft.com/office/drawing/2014/main" id="{98A01AB1-3434-46C7-B1B3-90AFD4B1799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27571" y="53682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728092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5" y="1233488"/>
            <a:ext cx="22932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371475" y="3773172"/>
            <a:ext cx="22932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6170635" y="1233487"/>
            <a:ext cx="2294237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6170635" y="3773171"/>
            <a:ext cx="2294237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5473" y="1713955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730561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730561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Текст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00245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5" name="Текст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00245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8549714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8549714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9" name="Текст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19398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50" name="Текст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19398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51" name="Рисунок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15473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2" name="Рисунок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15151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3" name="Рисунок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415151" y="1713954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6277322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4" y="1660868"/>
            <a:ext cx="2686613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3316099" y="1660868"/>
            <a:ext cx="2686613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6260723" y="1660868"/>
            <a:ext cx="2686613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9205348" y="1660868"/>
            <a:ext cx="2686613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420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8" name="Рисунок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12045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Рисунок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56669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0" name="Рисунок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01294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1" name="Текст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474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3" name="Текст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474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7" name="Текст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6099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6099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0723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60723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05350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4" name="Текст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5350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1884734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467420" y="3895002"/>
            <a:ext cx="249472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3412044" y="3895002"/>
            <a:ext cx="249472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6356668" y="3895002"/>
            <a:ext cx="249472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9301294" y="3895002"/>
            <a:ext cx="249472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420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8" name="Рисунок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12045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Рисунок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56669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0" name="Рисунок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01294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1" name="Текст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610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3" name="Текст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610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7" name="Текст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9235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49235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3859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93859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38486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4" name="Текст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38486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565382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900613" y="1233488"/>
            <a:ext cx="699135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33488"/>
            <a:ext cx="4419187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100" y="1450975"/>
            <a:ext cx="4065588" cy="4552950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596796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1475" y="1233488"/>
            <a:ext cx="115204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2589529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1475" y="1233488"/>
            <a:ext cx="7450621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0675" y="1233488"/>
            <a:ext cx="39512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8405930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81415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7" name="Заполнитель диаграммы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379473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6125817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0622" y="1362696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9" name="Заполнитель диаграммы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00682" y="3781218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0" name="Заполнитель диаграммы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208643" y="1367561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1" name="Заполнитель диаграммы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6198703" y="3786083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1020844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rtlCol="0" anchor="ctr">
            <a:normAutofit/>
          </a:bodyPr>
          <a:lstStyle>
            <a:lvl1pPr algn="ctr">
              <a:defRPr sz="11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57538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79C3DD3-9184-4434-93FC-DDB3E5B5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02458-F7EC-4A75-A897-E73CF8028E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D31584-D229-4F6C-BA8E-36782FDA8D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2B7AE8-665C-4FF6-B292-B525984D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90318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FCE2ACFC-0D65-4857-AAEE-904747F3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8A594C5E-E06C-488C-AC82-331C53B94F1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EC8C27-FA57-408C-8D6B-844D81BC831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68A18F-96D4-4F1F-BF6B-EDFACBF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0341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233488"/>
            <a:ext cx="11520487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03DC2DEF-D2FE-4B45-ABA4-9F153FD1C98A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60350"/>
            <a:ext cx="300037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3458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50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51" r:id="rId13"/>
    <p:sldLayoutId id="2147483670" r:id="rId14"/>
    <p:sldLayoutId id="2147483671" r:id="rId15"/>
    <p:sldLayoutId id="2147483672" r:id="rId16"/>
    <p:sldLayoutId id="2147483673" r:id="rId17"/>
    <p:sldLayoutId id="2147483652" r:id="rId18"/>
    <p:sldLayoutId id="2147483674" r:id="rId19"/>
    <p:sldLayoutId id="2147483675" r:id="rId20"/>
    <p:sldLayoutId id="2147483676" r:id="rId21"/>
    <p:sldLayoutId id="2147483677" r:id="rId22"/>
    <p:sldLayoutId id="2147483655" r:id="rId23"/>
    <p:sldLayoutId id="2147483678" r:id="rId24"/>
    <p:sldLayoutId id="2147483679" r:id="rId25"/>
    <p:sldLayoutId id="2147483680" r:id="rId26"/>
    <p:sldLayoutId id="2147483681" r:id="rId27"/>
    <p:sldLayoutId id="2147483653" r:id="rId28"/>
    <p:sldLayoutId id="2147483682" r:id="rId29"/>
    <p:sldLayoutId id="2147483683" r:id="rId30"/>
    <p:sldLayoutId id="2147483684" r:id="rId31"/>
    <p:sldLayoutId id="2147483685" r:id="rId32"/>
    <p:sldLayoutId id="2147483654" r:id="rId33"/>
    <p:sldLayoutId id="2147483686" r:id="rId34"/>
    <p:sldLayoutId id="2147483687" r:id="rId35"/>
    <p:sldLayoutId id="2147483689" r:id="rId36"/>
    <p:sldLayoutId id="2147483688" r:id="rId37"/>
    <p:sldLayoutId id="2147483690" r:id="rId38"/>
    <p:sldLayoutId id="2147483691" r:id="rId39"/>
    <p:sldLayoutId id="2147483692" r:id="rId40"/>
    <p:sldLayoutId id="2147483693" r:id="rId41"/>
    <p:sldLayoutId id="2147483694" r:id="rId42"/>
    <p:sldLayoutId id="2147483695" r:id="rId43"/>
    <p:sldLayoutId id="2147483696" r:id="rId44"/>
    <p:sldLayoutId id="2147483697" r:id="rId45"/>
    <p:sldLayoutId id="2147483698" r:id="rId46"/>
    <p:sldLayoutId id="2147483699" r:id="rId47"/>
    <p:sldLayoutId id="2147483700" r:id="rId48"/>
    <p:sldLayoutId id="2147483701" r:id="rId49"/>
    <p:sldLayoutId id="2147483702" r:id="rId50"/>
    <p:sldLayoutId id="2147483656" r:id="rId51"/>
    <p:sldLayoutId id="2147483657" r:id="rId5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491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6.xml"/><Relationship Id="rId4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1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6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vep.gov.hr/vanjska-politika/bilateralni-odnosi/pregled-dvostranih-medjunarodnih-ugovora-republike-hrvatske-po-drzavama/21905?country=111" TargetMode="External"/><Relationship Id="rId7" Type="http://schemas.openxmlformats.org/officeDocument/2006/relationships/hyperlink" Target="https://topwar.ru/172703-russkie-truby-horvatii.html" TargetMode="External"/><Relationship Id="rId2" Type="http://schemas.openxmlformats.org/officeDocument/2006/relationships/hyperlink" Target="https://www.maxportal.hr/premium-sadrzaj/hrvatsko-ruski-odnosi-kroz-povijest-od-dominikanca-benjamina-preko-krizanica-strossmayera-do-tudmana-i-putina/" TargetMode="External"/><Relationship Id="rId1" Type="http://schemas.openxmlformats.org/officeDocument/2006/relationships/slideLayout" Target="../slideLayouts/slideLayout46.xml"/><Relationship Id="rId6" Type="http://schemas.openxmlformats.org/officeDocument/2006/relationships/hyperlink" Target="https://interaffairs.ru/news/show/17808" TargetMode="External"/><Relationship Id="rId5" Type="http://schemas.openxmlformats.org/officeDocument/2006/relationships/hyperlink" Target="http://www.croatia.org/crown/articles/9573/1/Croatia---Russia-historical-and-cultural-relations.html" TargetMode="External"/><Relationship Id="rId4" Type="http://schemas.openxmlformats.org/officeDocument/2006/relationships/hyperlink" Target="http://www.croatianhistory.net/etf/novih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22673A3-33BA-4403-E740-79B3CCFFECFB}"/>
              </a:ext>
            </a:extLst>
          </p:cNvPr>
          <p:cNvGrpSpPr/>
          <p:nvPr/>
        </p:nvGrpSpPr>
        <p:grpSpPr>
          <a:xfrm>
            <a:off x="425865" y="367470"/>
            <a:ext cx="11340270" cy="3161944"/>
            <a:chOff x="565427" y="522670"/>
            <a:chExt cx="11071098" cy="3099197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C21AC4D-EE26-D383-9CDF-3CFC513850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66" r="2894"/>
            <a:stretch/>
          </p:blipFill>
          <p:spPr bwMode="auto">
            <a:xfrm>
              <a:off x="565427" y="523583"/>
              <a:ext cx="3871244" cy="3095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A07B3C27-C52F-E50F-88AF-64AB5320AC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79" r="20009"/>
            <a:stretch/>
          </p:blipFill>
          <p:spPr bwMode="auto">
            <a:xfrm>
              <a:off x="7765279" y="522670"/>
              <a:ext cx="3871246" cy="3096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E76AC77B-0655-56F8-B064-D9532DA02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6352" y="522670"/>
              <a:ext cx="3099197" cy="3099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BCE3306-6CFB-BEC2-546B-667FB8D7CF6D}"/>
              </a:ext>
            </a:extLst>
          </p:cNvPr>
          <p:cNvSpPr/>
          <p:nvPr/>
        </p:nvSpPr>
        <p:spPr>
          <a:xfrm>
            <a:off x="0" y="3913975"/>
            <a:ext cx="12192000" cy="9229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A9DB58-E182-D8F1-0AE6-B6876FE6712F}"/>
              </a:ext>
            </a:extLst>
          </p:cNvPr>
          <p:cNvSpPr txBox="1"/>
          <p:nvPr/>
        </p:nvSpPr>
        <p:spPr>
          <a:xfrm>
            <a:off x="173256" y="4141923"/>
            <a:ext cx="11877574" cy="1593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ru-RU" sz="2400" b="1" spc="10" dirty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ТРИДЦАТИЛЕТИЮ УСТАНОВЛЕНИЯ ДИПЛОМАТИЧЕСКИХ ОТНОШЕНИЙ</a:t>
            </a:r>
          </a:p>
          <a:p>
            <a:pPr algn="ctr">
              <a:lnSpc>
                <a:spcPct val="140000"/>
              </a:lnSpc>
            </a:pPr>
            <a:r>
              <a:rPr lang="ru-RU" sz="2400" b="1" spc="20" dirty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 РОССИЙСКОЙ ФЕДЕРАЦИЕЙ</a:t>
            </a:r>
          </a:p>
          <a:p>
            <a:pPr algn="ctr">
              <a:lnSpc>
                <a:spcPct val="140000"/>
              </a:lnSpc>
            </a:pPr>
            <a:r>
              <a:rPr lang="ru-RU" sz="2400" b="1" spc="20" dirty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НЕЗАВИСИМОЙ РЕСПУБЛИКОЙ ХОРВАТИЯ</a:t>
            </a:r>
            <a:endParaRPr lang="ru-RU" sz="2400" spc="20" dirty="0">
              <a:solidFill>
                <a:schemeClr val="bg1"/>
              </a:solidFill>
              <a:effectLst>
                <a:outerShdw blurRad="63500" dist="63500" dir="2700000" algn="tl" rotWithShape="0">
                  <a:prstClr val="black">
                    <a:alpha val="6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7F2780-8E5E-57D7-AC2F-7FE8514CC984}"/>
              </a:ext>
            </a:extLst>
          </p:cNvPr>
          <p:cNvSpPr txBox="1"/>
          <p:nvPr/>
        </p:nvSpPr>
        <p:spPr>
          <a:xfrm>
            <a:off x="7700989" y="5765678"/>
            <a:ext cx="4164923" cy="656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Балашов И.Б.</a:t>
            </a:r>
            <a:r>
              <a:rPr lang="ru-RU" sz="1600" b="1" i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>
                <a:solidFill>
                  <a:srgbClr val="FF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(Российская Федерация)</a:t>
            </a:r>
          </a:p>
          <a:p>
            <a:pPr>
              <a:lnSpc>
                <a:spcPct val="120000"/>
              </a:lnSpc>
            </a:pPr>
            <a:r>
              <a:rPr lang="ru-RU" sz="16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Вишканич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Л. </a:t>
            </a:r>
            <a:r>
              <a:rPr lang="ru-RU" sz="1600" b="1" i="1" dirty="0">
                <a:solidFill>
                  <a:srgbClr val="FF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(Республика Хорватия)</a:t>
            </a:r>
            <a:endParaRPr lang="en-US" sz="1600" b="1" i="1" dirty="0">
              <a:solidFill>
                <a:srgbClr val="FF33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B44DF5-678A-532B-6313-EEA6433491FE}"/>
              </a:ext>
            </a:extLst>
          </p:cNvPr>
          <p:cNvSpPr txBox="1"/>
          <p:nvPr/>
        </p:nvSpPr>
        <p:spPr>
          <a:xfrm>
            <a:off x="5742566" y="100122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rgbClr val="193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СПбГУ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353B9A-4E3F-2A6B-13FA-767A81084205}"/>
              </a:ext>
            </a:extLst>
          </p:cNvPr>
          <p:cNvSpPr txBox="1"/>
          <p:nvPr/>
        </p:nvSpPr>
        <p:spPr>
          <a:xfrm>
            <a:off x="5754556" y="6292681"/>
            <a:ext cx="775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val="2571069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AB976815-C153-FE1D-A9BA-FFE50B6FA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7" t="19261" b="22346"/>
          <a:stretch/>
        </p:blipFill>
        <p:spPr bwMode="auto">
          <a:xfrm>
            <a:off x="0" y="0"/>
            <a:ext cx="1219200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EE5FE3DF-BF77-EC12-B554-860348044759}"/>
              </a:ext>
            </a:extLst>
          </p:cNvPr>
          <p:cNvSpPr/>
          <p:nvPr/>
        </p:nvSpPr>
        <p:spPr>
          <a:xfrm>
            <a:off x="3824927" y="3112478"/>
            <a:ext cx="843130" cy="817684"/>
          </a:xfrm>
          <a:prstGeom prst="ellipse">
            <a:avLst/>
          </a:prstGeom>
          <a:noFill/>
          <a:ln w="57150">
            <a:solidFill>
              <a:srgbClr val="FF18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D68270-812A-CA36-7B52-F465D927FD52}"/>
              </a:ext>
            </a:extLst>
          </p:cNvPr>
          <p:cNvSpPr txBox="1"/>
          <p:nvPr/>
        </p:nvSpPr>
        <p:spPr>
          <a:xfrm>
            <a:off x="507763" y="4733469"/>
            <a:ext cx="11328162" cy="1733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Отношения между двумя славянскими народами, католическим и православным, проходили различные этапы в зависимости от исторического и государственного развития.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Центральноевропейская культурная идентичность и самобытность хорватов никогда не подвергались сомнению со стороны России.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Вплоть до середины ХХ в. Россия и Хорватия не имели постоянных внешних сношений. 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D3125-2397-2E58-9D7F-35875B22073F}"/>
              </a:ext>
            </a:extLst>
          </p:cNvPr>
          <p:cNvSpPr txBox="1"/>
          <p:nvPr/>
        </p:nvSpPr>
        <p:spPr>
          <a:xfrm>
            <a:off x="11639371" y="6546079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9036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E0BB1D8-B743-0997-12F2-D64AFC1C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3</a:t>
            </a:fld>
            <a:endParaRPr lang="ru-RU" noProof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2A6B8D1D-092D-FFE3-B0AB-714771B1DAE3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10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" b="9466"/>
          <a:stretch/>
        </p:blipFill>
        <p:spPr bwMode="auto">
          <a:xfrm>
            <a:off x="9191224" y="316194"/>
            <a:ext cx="2692800" cy="310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E99CC06D-B87D-7783-6A43-818E14D22AA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" t="369" b="-369"/>
          <a:stretch/>
        </p:blipFill>
        <p:spPr bwMode="auto">
          <a:xfrm>
            <a:off x="5042019" y="3430043"/>
            <a:ext cx="4149205" cy="277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1E562A7-3781-D3EA-8F38-4FBC86D491F9}"/>
              </a:ext>
            </a:extLst>
          </p:cNvPr>
          <p:cNvSpPr/>
          <p:nvPr/>
        </p:nvSpPr>
        <p:spPr>
          <a:xfrm>
            <a:off x="9225408" y="3503776"/>
            <a:ext cx="1653389" cy="1427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97D55E-DB9C-234C-8FA7-AD7928DF6B11}"/>
              </a:ext>
            </a:extLst>
          </p:cNvPr>
          <p:cNvSpPr txBox="1"/>
          <p:nvPr/>
        </p:nvSpPr>
        <p:spPr>
          <a:xfrm>
            <a:off x="9225407" y="3503776"/>
            <a:ext cx="2807071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3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Иван </a:t>
            </a:r>
            <a:r>
              <a:rPr lang="ru-RU" sz="13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Берчич</a:t>
            </a:r>
            <a:r>
              <a:rPr lang="ru-RU" sz="13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(1824</a:t>
            </a:r>
            <a:r>
              <a:rPr lang="ru-RU" sz="1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–</a:t>
            </a:r>
            <a:r>
              <a:rPr lang="ru-RU" sz="13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1870) хорватский лингвист и филолог-славист</a:t>
            </a:r>
            <a:endParaRPr lang="ru-RU" sz="1300" b="1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46EBE0-A6C1-0246-6B9E-29BCA4FDB60F}"/>
              </a:ext>
            </a:extLst>
          </p:cNvPr>
          <p:cNvSpPr txBox="1"/>
          <p:nvPr/>
        </p:nvSpPr>
        <p:spPr>
          <a:xfrm>
            <a:off x="4971516" y="2834505"/>
            <a:ext cx="3617007" cy="515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300" b="1" i="1" dirty="0">
                <a:latin typeface="Arial" panose="020B0604020202020204" pitchFamily="34" charset="0"/>
              </a:rPr>
              <a:t>Императорская публичная библиотека, Санкт-Петербург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E1F5A2D-2E6B-F012-B21A-21BA0FC9BD59}"/>
              </a:ext>
            </a:extLst>
          </p:cNvPr>
          <p:cNvSpPr/>
          <p:nvPr/>
        </p:nvSpPr>
        <p:spPr>
          <a:xfrm>
            <a:off x="0" y="0"/>
            <a:ext cx="474291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8F8910C-9B32-C554-84D0-92E7269604D4}"/>
              </a:ext>
            </a:extLst>
          </p:cNvPr>
          <p:cNvSpPr txBox="1"/>
          <p:nvPr/>
        </p:nvSpPr>
        <p:spPr>
          <a:xfrm>
            <a:off x="307976" y="1002085"/>
            <a:ext cx="4264024" cy="4853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Важной и неотъемлемой частью и хорватского, и русского культурного наследия является глаголица. </a:t>
            </a:r>
            <a:r>
              <a:rPr lang="ru-RU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Лучше всего сохранились экземпляры глаголического хорватского письма из коллекции Ивана </a:t>
            </a:r>
            <a:r>
              <a:rPr lang="ru-RU" sz="1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Берчича</a:t>
            </a:r>
            <a:r>
              <a:rPr lang="ru-RU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хорватского лингвиста, семиотика и филолога-слависта.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Они сохранились благодаря тому, что коллекция сразу после смерти </a:t>
            </a:r>
            <a:r>
              <a:rPr lang="ru-RU" sz="1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Берчича</a:t>
            </a:r>
            <a:r>
              <a:rPr lang="ru-RU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была приобретена Императорской публичной библиотекой Санкт-Петербурга (в настоящее время – Российская национальная библиотека)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514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A69209-5EC1-3565-506C-B96870779D8E}"/>
              </a:ext>
            </a:extLst>
          </p:cNvPr>
          <p:cNvSpPr/>
          <p:nvPr/>
        </p:nvSpPr>
        <p:spPr>
          <a:xfrm>
            <a:off x="5742774" y="0"/>
            <a:ext cx="644922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8713D5-85A9-C389-1C4B-F22DC9ABCFF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18938" y="6581775"/>
            <a:ext cx="373062" cy="206375"/>
          </a:xfrm>
        </p:spPr>
        <p:txBody>
          <a:bodyPr/>
          <a:lstStyle/>
          <a:p>
            <a:pPr rtl="0"/>
            <a:fld id="{03DC2DEF-D2FE-4B45-ABA4-9F153FD1C98A}" type="slidenum">
              <a:rPr lang="ru-RU" noProof="0" smtClean="0"/>
              <a:t>4</a:t>
            </a:fld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432C71-5348-0849-4AEC-78E2A1A13306}"/>
              </a:ext>
            </a:extLst>
          </p:cNvPr>
          <p:cNvSpPr/>
          <p:nvPr/>
        </p:nvSpPr>
        <p:spPr>
          <a:xfrm>
            <a:off x="0" y="0"/>
            <a:ext cx="11964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роцесс 10">
            <a:extLst>
              <a:ext uri="{FF2B5EF4-FFF2-40B4-BE49-F238E27FC236}">
                <a16:creationId xmlns:a16="http://schemas.microsoft.com/office/drawing/2014/main" id="{8900BDC0-1319-F506-92E9-05775C27BCC9}"/>
              </a:ext>
            </a:extLst>
          </p:cNvPr>
          <p:cNvSpPr/>
          <p:nvPr/>
        </p:nvSpPr>
        <p:spPr>
          <a:xfrm>
            <a:off x="11220628" y="6520441"/>
            <a:ext cx="971372" cy="337559"/>
          </a:xfrm>
          <a:prstGeom prst="flowChartProcess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B01A349-C19C-3560-D6D9-0551DB836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83" y="556856"/>
            <a:ext cx="3856119" cy="5744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EC0F7C-7228-31DE-F055-E88AB8FD5C6E}"/>
              </a:ext>
            </a:extLst>
          </p:cNvPr>
          <p:cNvSpPr txBox="1"/>
          <p:nvPr/>
        </p:nvSpPr>
        <p:spPr>
          <a:xfrm>
            <a:off x="6699903" y="1082074"/>
            <a:ext cx="4818998" cy="4693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latin typeface="Arial" panose="020B0604020202020204" pitchFamily="34" charset="0"/>
              </a:rPr>
              <a:t>Хорватский богослов, философ и лингвист Юрий Крижанич (ок.1618 – 1683 гг.) является одним из самых известных хорватских священников, живших в России.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latin typeface="Arial" panose="020B0604020202020204" pitchFamily="34" charset="0"/>
              </a:rPr>
              <a:t>Ю. Крижанич еще в </a:t>
            </a:r>
            <a:r>
              <a:rPr lang="en-US" sz="1600" b="1" dirty="0">
                <a:latin typeface="Arial" panose="020B0604020202020204" pitchFamily="34" charset="0"/>
              </a:rPr>
              <a:t>XVII</a:t>
            </a:r>
            <a:r>
              <a:rPr lang="ru-RU" sz="1600" b="1" dirty="0">
                <a:latin typeface="Arial" panose="020B0604020202020204" pitchFamily="34" charset="0"/>
              </a:rPr>
              <a:t> в. развивал идеи панславизма и в Тобольске написал «Грамматическое изыскание о русском языке (идея всеславянского языка)». Крижанич задумал создать для всех славян единый язык, в котором преобладали бы элементы русского, сербского и хорватского. </a:t>
            </a:r>
          </a:p>
          <a:p>
            <a:pPr>
              <a:lnSpc>
                <a:spcPct val="120000"/>
              </a:lnSpc>
            </a:pPr>
            <a:r>
              <a:rPr lang="ru-RU" sz="1700" b="1" i="1" dirty="0">
                <a:solidFill>
                  <a:srgbClr val="C00000"/>
                </a:solidFill>
                <a:latin typeface="Arial" panose="020B0604020202020204" pitchFamily="34" charset="0"/>
              </a:rPr>
              <a:t>Исследователь О.М. </a:t>
            </a:r>
            <a:r>
              <a:rPr lang="ru-RU" sz="1700" b="1" i="1" dirty="0" err="1">
                <a:solidFill>
                  <a:srgbClr val="C00000"/>
                </a:solidFill>
                <a:latin typeface="Arial" panose="020B0604020202020204" pitchFamily="34" charset="0"/>
              </a:rPr>
              <a:t>Бодянский</a:t>
            </a:r>
            <a:r>
              <a:rPr lang="ru-RU" sz="1700" b="1" i="1" dirty="0">
                <a:solidFill>
                  <a:srgbClr val="C00000"/>
                </a:solidFill>
                <a:latin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700" b="1" i="1" dirty="0">
                <a:solidFill>
                  <a:srgbClr val="C00000"/>
                </a:solidFill>
                <a:latin typeface="Arial" panose="020B0604020202020204" pitchFamily="34" charset="0"/>
              </a:rPr>
              <a:t>называет Ю. Крижанича отцом сравнительной славянской филологии.</a:t>
            </a:r>
            <a:endParaRPr lang="ru-RU" sz="1700" b="1" i="1" dirty="0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5CFF4F-F00E-E395-51F6-031FF8A501FB}"/>
              </a:ext>
            </a:extLst>
          </p:cNvPr>
          <p:cNvSpPr txBox="1"/>
          <p:nvPr/>
        </p:nvSpPr>
        <p:spPr>
          <a:xfrm>
            <a:off x="11601678" y="6555224"/>
            <a:ext cx="33542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70413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BCE3306-6CFB-BEC2-546B-667FB8D7CF6D}"/>
              </a:ext>
            </a:extLst>
          </p:cNvPr>
          <p:cNvSpPr/>
          <p:nvPr/>
        </p:nvSpPr>
        <p:spPr>
          <a:xfrm>
            <a:off x="0" y="4067697"/>
            <a:ext cx="12192000" cy="7525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06DFAC-0CBE-C296-D321-65366B7C0D65}"/>
              </a:ext>
            </a:extLst>
          </p:cNvPr>
          <p:cNvSpPr txBox="1"/>
          <p:nvPr/>
        </p:nvSpPr>
        <p:spPr>
          <a:xfrm>
            <a:off x="425864" y="4397118"/>
            <a:ext cx="11340272" cy="1991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В XIX столетии “закручивание гаек” империей Габсбургов усилило идеи панславизма и хорватской эмансипации со взглядом на Россию как на сильную опору. Хорватия переживала процесс народного возрождения.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Видные хорватские политические деятели возлагали свои надежды на достижение независимости Хорватии и на сближение ее с Россией. Это было время активизации контактов хорватской политической элиты с российскими политическими кругами. 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41C2750-2943-839C-B78F-2165C9F02901}"/>
              </a:ext>
            </a:extLst>
          </p:cNvPr>
          <p:cNvGrpSpPr/>
          <p:nvPr/>
        </p:nvGrpSpPr>
        <p:grpSpPr>
          <a:xfrm>
            <a:off x="331858" y="360735"/>
            <a:ext cx="11432566" cy="3676964"/>
            <a:chOff x="331858" y="360735"/>
            <a:chExt cx="11432566" cy="3676964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F669AE7-835A-DF79-24A9-319DCA0FE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5864" y="360735"/>
              <a:ext cx="11338560" cy="3156065"/>
            </a:xfrm>
            <a:prstGeom prst="rect">
              <a:avLst/>
            </a:prstGeom>
          </p:spPr>
        </p:pic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4F6B208-909C-BE4F-DDF5-1126BD0200D7}"/>
                </a:ext>
              </a:extLst>
            </p:cNvPr>
            <p:cNvGrpSpPr/>
            <p:nvPr/>
          </p:nvGrpSpPr>
          <p:grpSpPr>
            <a:xfrm>
              <a:off x="331858" y="3349851"/>
              <a:ext cx="11357210" cy="687848"/>
              <a:chOff x="331858" y="3349851"/>
              <a:chExt cx="11357210" cy="687848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EAA8FF-5F76-4FEC-8441-4CBC927FFFE5}"/>
                  </a:ext>
                </a:extLst>
              </p:cNvPr>
              <p:cNvSpPr txBox="1"/>
              <p:nvPr/>
            </p:nvSpPr>
            <p:spPr>
              <a:xfrm>
                <a:off x="331858" y="3548624"/>
                <a:ext cx="3351379" cy="4872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ru-RU" sz="1200" b="1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Йосип</a:t>
                </a:r>
                <a:r>
                  <a:rPr lang="ru-RU" sz="1200" b="1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ru-RU" sz="1200" b="1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Юрай</a:t>
                </a:r>
                <a:r>
                  <a:rPr lang="ru-RU" sz="1200" b="1" i="1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 </a:t>
                </a:r>
                <a:r>
                  <a:rPr lang="ru-RU" sz="1200" b="1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Штросмайер</a:t>
                </a:r>
                <a:r>
                  <a:rPr lang="ru-RU" sz="1200" b="1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(1815–1905)</a:t>
                </a:r>
              </a:p>
              <a:p>
                <a:pPr>
                  <a:lnSpc>
                    <a:spcPct val="110000"/>
                  </a:lnSpc>
                </a:pPr>
                <a:r>
                  <a:rPr lang="ru-RU" sz="1200" b="1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епископ, доктор философии </a:t>
                </a:r>
                <a:endParaRPr lang="ru-RU" sz="1200" b="1" i="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5F35F0-BB6A-3464-D615-96A353AE8365}"/>
                  </a:ext>
                </a:extLst>
              </p:cNvPr>
              <p:cNvSpPr txBox="1"/>
              <p:nvPr/>
            </p:nvSpPr>
            <p:spPr>
              <a:xfrm>
                <a:off x="4303687" y="3349851"/>
                <a:ext cx="4062643" cy="6860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ru-RU" sz="1200" b="1" i="1" dirty="0" err="1">
                    <a:latin typeface="Arial" panose="020B0604020202020204" pitchFamily="34" charset="0"/>
                  </a:rPr>
                  <a:t>Франьо</a:t>
                </a:r>
                <a:r>
                  <a:rPr lang="ru-RU" sz="1200" b="1" i="1" dirty="0">
                    <a:latin typeface="Arial" panose="020B0604020202020204" pitchFamily="34" charset="0"/>
                  </a:rPr>
                  <a:t> Рачки (1828–1894) </a:t>
                </a:r>
              </a:p>
              <a:p>
                <a:pPr>
                  <a:lnSpc>
                    <a:spcPct val="110000"/>
                  </a:lnSpc>
                </a:pPr>
                <a:r>
                  <a:rPr lang="ru-RU" sz="1200" b="1" i="1" dirty="0">
                    <a:latin typeface="Arial" panose="020B0604020202020204" pitchFamily="34" charset="0"/>
                  </a:rPr>
                  <a:t>историк, член-корреспондент </a:t>
                </a:r>
              </a:p>
              <a:p>
                <a:pPr>
                  <a:lnSpc>
                    <a:spcPct val="110000"/>
                  </a:lnSpc>
                </a:pPr>
                <a:r>
                  <a:rPr lang="ru-RU" sz="1200" b="1" i="1" dirty="0">
                    <a:latin typeface="Arial" panose="020B0604020202020204" pitchFamily="34" charset="0"/>
                  </a:rPr>
                  <a:t>Петербургской Императорской Академии наук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9ED0CC-F2AE-1A07-FAEF-C9354D1CD2FA}"/>
                  </a:ext>
                </a:extLst>
              </p:cNvPr>
              <p:cNvSpPr txBox="1"/>
              <p:nvPr/>
            </p:nvSpPr>
            <p:spPr>
              <a:xfrm>
                <a:off x="8614164" y="3554810"/>
                <a:ext cx="3074904" cy="482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ru-RU" sz="1200" b="1" i="1" dirty="0">
                    <a:latin typeface="Arial" panose="020B0604020202020204" pitchFamily="34" charset="0"/>
                  </a:rPr>
                  <a:t>Анте </a:t>
                </a:r>
                <a:r>
                  <a:rPr lang="ru-RU" sz="1200" b="1" i="1" dirty="0" err="1">
                    <a:latin typeface="Arial" panose="020B0604020202020204" pitchFamily="34" charset="0"/>
                  </a:rPr>
                  <a:t>Старчевич</a:t>
                </a:r>
                <a:r>
                  <a:rPr lang="ru-RU" sz="1200" b="1" i="1" dirty="0">
                    <a:latin typeface="Arial" panose="020B0604020202020204" pitchFamily="34" charset="0"/>
                  </a:rPr>
                  <a:t> (1823–1896) политик и публицист </a:t>
                </a: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04FC074-98DA-27B9-4B9D-246F1F9C7497}"/>
              </a:ext>
            </a:extLst>
          </p:cNvPr>
          <p:cNvSpPr txBox="1"/>
          <p:nvPr/>
        </p:nvSpPr>
        <p:spPr>
          <a:xfrm>
            <a:off x="11631323" y="6541693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59849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BCE3306-6CFB-BEC2-546B-667FB8D7CF6D}"/>
              </a:ext>
            </a:extLst>
          </p:cNvPr>
          <p:cNvSpPr/>
          <p:nvPr/>
        </p:nvSpPr>
        <p:spPr>
          <a:xfrm>
            <a:off x="0" y="4067697"/>
            <a:ext cx="12192000" cy="7525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B44DF5-678A-532B-6313-EEA6433491FE}"/>
              </a:ext>
            </a:extLst>
          </p:cNvPr>
          <p:cNvSpPr txBox="1"/>
          <p:nvPr/>
        </p:nvSpPr>
        <p:spPr>
          <a:xfrm>
            <a:off x="5742566" y="365043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СПбГУ</a:t>
            </a:r>
          </a:p>
        </p:txBody>
      </p:sp>
      <p:pic>
        <p:nvPicPr>
          <p:cNvPr id="10242" name="Picture 2" descr="Stjepan Radić, rad N. Haritonova, 1926. Zagreb, Hrvatski povijesni muzej">
            <a:extLst>
              <a:ext uri="{FF2B5EF4-FFF2-40B4-BE49-F238E27FC236}">
                <a16:creationId xmlns:a16="http://schemas.microsoft.com/office/drawing/2014/main" id="{4E566A62-21C3-B79E-AEFE-66BE81E48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64" y="386616"/>
            <a:ext cx="55721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136CB2-8F5D-A18E-8E98-C7D75C02BFD5}"/>
              </a:ext>
            </a:extLst>
          </p:cNvPr>
          <p:cNvSpPr txBox="1"/>
          <p:nvPr/>
        </p:nvSpPr>
        <p:spPr>
          <a:xfrm>
            <a:off x="424008" y="4593616"/>
            <a:ext cx="11411934" cy="1696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Впоследствии большой политический интерес к Социалистической России проявлял Степан </a:t>
            </a:r>
            <a:r>
              <a:rPr lang="ru-RU" sz="1600" b="1" dirty="0" err="1">
                <a:solidFill>
                  <a:schemeClr val="bg1"/>
                </a:solidFill>
                <a:latin typeface="Arial" panose="020B0604020202020204" pitchFamily="34" charset="0"/>
              </a:rPr>
              <a:t>Радич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, на политической науке которого основывалась нынешняя независимая Хорватия.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 err="1">
                <a:solidFill>
                  <a:schemeClr val="bg1"/>
                </a:solidFill>
                <a:latin typeface="Arial" panose="020B0604020202020204" pitchFamily="34" charset="0"/>
              </a:rPr>
              <a:t>Радич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 был основателем Хорватской республиканской крестьянской партии, которая в 1924 г. присоединилась к Крестьянскому интернационалу, неразрывно связанному с Коминтерном на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</a:rPr>
              <a:t>V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 съезде Коминтерна в Москве.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59FC8F-6BD4-C215-5F7C-6A8EA2CD1E23}"/>
              </a:ext>
            </a:extLst>
          </p:cNvPr>
          <p:cNvSpPr txBox="1"/>
          <p:nvPr/>
        </p:nvSpPr>
        <p:spPr>
          <a:xfrm>
            <a:off x="6357137" y="2777898"/>
            <a:ext cx="5444830" cy="102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00" b="1" i="1" dirty="0">
                <a:latin typeface="Arial" panose="020B0604020202020204" pitchFamily="34" charset="0"/>
              </a:rPr>
              <a:t>Степан </a:t>
            </a:r>
            <a:r>
              <a:rPr lang="ru-RU" sz="1400" b="1" i="1" dirty="0" err="1">
                <a:latin typeface="Arial" panose="020B0604020202020204" pitchFamily="34" charset="0"/>
              </a:rPr>
              <a:t>Радич</a:t>
            </a:r>
            <a:r>
              <a:rPr lang="ru-RU" sz="1400" b="1" i="1" dirty="0">
                <a:latin typeface="Arial" panose="020B0604020202020204" pitchFamily="34" charset="0"/>
              </a:rPr>
              <a:t> (1871–1928), </a:t>
            </a:r>
          </a:p>
          <a:p>
            <a:pPr>
              <a:lnSpc>
                <a:spcPct val="110000"/>
              </a:lnSpc>
            </a:pPr>
            <a:r>
              <a:rPr lang="ru-RU" sz="1400" b="1" i="1" dirty="0">
                <a:latin typeface="Arial" panose="020B0604020202020204" pitchFamily="34" charset="0"/>
              </a:rPr>
              <a:t>выдающийся хорватский политик начала XX века, </a:t>
            </a:r>
          </a:p>
          <a:p>
            <a:pPr>
              <a:lnSpc>
                <a:spcPct val="110000"/>
              </a:lnSpc>
            </a:pPr>
            <a:r>
              <a:rPr lang="ru-RU" sz="1400" b="1" i="1" dirty="0">
                <a:latin typeface="Arial" panose="020B0604020202020204" pitchFamily="34" charset="0"/>
              </a:rPr>
              <a:t>основатель Хорватской республиканской крестьянской партии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0B0245-E0E3-38D9-AE7E-CF1B73A102B2}"/>
              </a:ext>
            </a:extLst>
          </p:cNvPr>
          <p:cNvSpPr txBox="1"/>
          <p:nvPr/>
        </p:nvSpPr>
        <p:spPr>
          <a:xfrm>
            <a:off x="11631323" y="6541693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7D713C-E237-981B-3EDC-D6321F86E4D7}"/>
              </a:ext>
            </a:extLst>
          </p:cNvPr>
          <p:cNvSpPr txBox="1"/>
          <p:nvPr/>
        </p:nvSpPr>
        <p:spPr>
          <a:xfrm>
            <a:off x="6357137" y="305221"/>
            <a:ext cx="2769771" cy="636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100" i="1" dirty="0">
                <a:latin typeface="Arial" panose="020B0604020202020204" pitchFamily="34" charset="0"/>
              </a:rPr>
              <a:t>Н. Харитонова «Степан </a:t>
            </a:r>
            <a:r>
              <a:rPr lang="ru-RU" sz="1100" i="1" dirty="0" err="1">
                <a:latin typeface="Arial" panose="020B0604020202020204" pitchFamily="34" charset="0"/>
              </a:rPr>
              <a:t>Радич</a:t>
            </a:r>
            <a:r>
              <a:rPr lang="ru-RU" sz="1100" i="1" dirty="0">
                <a:latin typeface="Arial" panose="020B0604020202020204" pitchFamily="34" charset="0"/>
              </a:rPr>
              <a:t>», 1926. Хорватский исторический музей, Загреб</a:t>
            </a:r>
          </a:p>
        </p:txBody>
      </p:sp>
    </p:spTree>
    <p:extLst>
      <p:ext uri="{BB962C8B-B14F-4D97-AF65-F5344CB8AC3E}">
        <p14:creationId xmlns:p14="http://schemas.microsoft.com/office/powerpoint/2010/main" val="35236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EB44DF5-678A-532B-6313-EEA6433491FE}"/>
              </a:ext>
            </a:extLst>
          </p:cNvPr>
          <p:cNvSpPr txBox="1"/>
          <p:nvPr/>
        </p:nvSpPr>
        <p:spPr>
          <a:xfrm>
            <a:off x="5742566" y="365043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СПбГУ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293057-1C1C-4A86-7D99-1E23E21A51F9}"/>
              </a:ext>
            </a:extLst>
          </p:cNvPr>
          <p:cNvSpPr txBox="1"/>
          <p:nvPr/>
        </p:nvSpPr>
        <p:spPr>
          <a:xfrm>
            <a:off x="425864" y="4734541"/>
            <a:ext cx="11340272" cy="1696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После Октябрьской революции 1917 г. русская эмиграция внесла значительный вклад в развитие культуры, образования и науки Хорватии.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С 1920 г. в хорватских городах поселилось около полутора тысяч русских, среди которых были сотни инженеров, врачей, преподавателей… В Хорватии также работали около пятидесяти русских деятелей культуры. Они ввели новые высокие стандарты в опере, режиссуре, живописи и других видах искусств.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0DD0C88-5D4C-A30D-73E9-17303E0A19DF}"/>
              </a:ext>
            </a:extLst>
          </p:cNvPr>
          <p:cNvGrpSpPr/>
          <p:nvPr/>
        </p:nvGrpSpPr>
        <p:grpSpPr>
          <a:xfrm>
            <a:off x="701951" y="544407"/>
            <a:ext cx="4137590" cy="3851586"/>
            <a:chOff x="524391" y="544407"/>
            <a:chExt cx="4137590" cy="3851586"/>
          </a:xfrm>
        </p:grpSpPr>
        <p:pic>
          <p:nvPicPr>
            <p:cNvPr id="12290" name="Picture 2">
              <a:extLst>
                <a:ext uri="{FF2B5EF4-FFF2-40B4-BE49-F238E27FC236}">
                  <a16:creationId xmlns:a16="http://schemas.microsoft.com/office/drawing/2014/main" id="{D0483E14-C182-EFA3-1713-AAC56960F6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9" t="1745" r="19151" b="45857"/>
            <a:stretch/>
          </p:blipFill>
          <p:spPr bwMode="auto">
            <a:xfrm>
              <a:off x="575333" y="544407"/>
              <a:ext cx="2380931" cy="2962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6CFFDE-1219-EA76-A9B9-0140001D9032}"/>
                </a:ext>
              </a:extLst>
            </p:cNvPr>
            <p:cNvSpPr txBox="1"/>
            <p:nvPr/>
          </p:nvSpPr>
          <p:spPr>
            <a:xfrm>
              <a:off x="524391" y="3506839"/>
              <a:ext cx="4137590" cy="8891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ru-RU" sz="1200" b="1" i="1" dirty="0" err="1">
                  <a:latin typeface="Arial" panose="020B0604020202020204" pitchFamily="34" charset="0"/>
                </a:rPr>
                <a:t>Озаровский</a:t>
              </a:r>
              <a:r>
                <a:rPr lang="ru-RU" sz="1200" b="1" i="1" dirty="0">
                  <a:latin typeface="Arial" panose="020B0604020202020204" pitchFamily="34" charset="0"/>
                </a:rPr>
                <a:t> Юрий </a:t>
              </a:r>
              <a:r>
                <a:rPr lang="ru-RU" sz="1200" b="1" i="1" dirty="0" err="1">
                  <a:latin typeface="Arial" panose="020B0604020202020204" pitchFamily="34" charset="0"/>
                </a:rPr>
                <a:t>Эрастович</a:t>
              </a:r>
              <a:endParaRPr lang="en-US" sz="1200" b="1" i="1" dirty="0">
                <a:latin typeface="Arial" panose="020B0604020202020204" pitchFamily="34" charset="0"/>
              </a:endParaRPr>
            </a:p>
            <a:p>
              <a:pPr>
                <a:lnSpc>
                  <a:spcPct val="110000"/>
                </a:lnSpc>
              </a:pPr>
              <a:r>
                <a:rPr lang="ru-RU" sz="1200" b="1" i="1" dirty="0">
                  <a:latin typeface="Arial" panose="020B0604020202020204" pitchFamily="34" charset="0"/>
                </a:rPr>
                <a:t>(1854–1922)</a:t>
              </a:r>
              <a:endParaRPr lang="en-US" sz="1200" b="1" i="1" dirty="0">
                <a:latin typeface="Arial" panose="020B0604020202020204" pitchFamily="34" charset="0"/>
              </a:endParaRPr>
            </a:p>
            <a:p>
              <a:pPr>
                <a:lnSpc>
                  <a:spcPct val="110000"/>
                </a:lnSpc>
              </a:pPr>
              <a:r>
                <a:rPr lang="ru-RU" sz="1200" b="1" i="1" dirty="0">
                  <a:solidFill>
                    <a:srgbClr val="202122"/>
                  </a:solidFill>
                  <a:latin typeface="Arial" panose="020B0604020202020204" pitchFamily="34" charset="0"/>
                </a:rPr>
                <a:t>До 1915 г. режиссер </a:t>
              </a:r>
            </a:p>
            <a:p>
              <a:pPr>
                <a:lnSpc>
                  <a:spcPct val="110000"/>
                </a:lnSpc>
              </a:pPr>
              <a:r>
                <a:rPr lang="ru-RU" sz="1200" b="1" i="1" dirty="0">
                  <a:solidFill>
                    <a:srgbClr val="202122"/>
                  </a:solidFill>
                  <a:latin typeface="Arial" panose="020B0604020202020204" pitchFamily="34" charset="0"/>
                </a:rPr>
                <a:t>Александринского театра</a:t>
              </a:r>
              <a:endPara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E871F5A-D4AF-6753-76FE-637DAA087538}"/>
              </a:ext>
            </a:extLst>
          </p:cNvPr>
          <p:cNvGrpSpPr/>
          <p:nvPr/>
        </p:nvGrpSpPr>
        <p:grpSpPr>
          <a:xfrm>
            <a:off x="4922504" y="531644"/>
            <a:ext cx="2693854" cy="3656868"/>
            <a:chOff x="4922504" y="531644"/>
            <a:chExt cx="2693854" cy="3656868"/>
          </a:xfrm>
        </p:grpSpPr>
        <p:pic>
          <p:nvPicPr>
            <p:cNvPr id="9" name="Рисунок 8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C30169D2-DDA0-97CF-9FA4-8643961E36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397"/>
            <a:stretch/>
          </p:blipFill>
          <p:spPr>
            <a:xfrm>
              <a:off x="5004679" y="531644"/>
              <a:ext cx="2182642" cy="295911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A6B1358-9943-F76E-E3E1-D95E23E63F78}"/>
                </a:ext>
              </a:extLst>
            </p:cNvPr>
            <p:cNvSpPr txBox="1"/>
            <p:nvPr/>
          </p:nvSpPr>
          <p:spPr>
            <a:xfrm>
              <a:off x="4922504" y="3502490"/>
              <a:ext cx="2693854" cy="68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ru-RU" sz="1200" b="1" i="1" dirty="0" err="1">
                  <a:solidFill>
                    <a:srgbClr val="202122"/>
                  </a:solidFill>
                  <a:latin typeface="Arial" panose="020B0604020202020204" pitchFamily="34" charset="0"/>
                </a:rPr>
                <a:t>Янчевецкая</a:t>
              </a:r>
              <a:r>
                <a:rPr lang="ru-RU" sz="1200" b="1" i="1" dirty="0">
                  <a:solidFill>
                    <a:srgbClr val="202122"/>
                  </a:solidFill>
                  <a:latin typeface="Arial" panose="020B0604020202020204" pitchFamily="34" charset="0"/>
                </a:rPr>
                <a:t> Ольга Петровна </a:t>
              </a:r>
            </a:p>
            <a:p>
              <a:pPr>
                <a:lnSpc>
                  <a:spcPct val="110000"/>
                </a:lnSpc>
              </a:pPr>
              <a:r>
                <a:rPr lang="ru-RU" sz="1200" b="1" i="1" dirty="0">
                  <a:solidFill>
                    <a:srgbClr val="202122"/>
                  </a:solidFill>
                  <a:latin typeface="Arial" panose="020B0604020202020204" pitchFamily="34" charset="0"/>
                </a:rPr>
                <a:t>(1890–1978)</a:t>
              </a:r>
            </a:p>
            <a:p>
              <a:pPr>
                <a:lnSpc>
                  <a:spcPct val="110000"/>
                </a:lnSpc>
              </a:pPr>
              <a:r>
                <a:rPr lang="ru-RU" sz="1200" b="1" i="1" dirty="0">
                  <a:solidFill>
                    <a:srgbClr val="202122"/>
                  </a:solidFill>
                  <a:latin typeface="Arial" panose="020B0604020202020204" pitchFamily="34" charset="0"/>
                </a:rPr>
                <a:t>певица 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3FA8F12-1754-953E-9858-A8FFDD7FEBBC}"/>
              </a:ext>
            </a:extLst>
          </p:cNvPr>
          <p:cNvGrpSpPr/>
          <p:nvPr/>
        </p:nvGrpSpPr>
        <p:grpSpPr>
          <a:xfrm>
            <a:off x="9100870" y="540522"/>
            <a:ext cx="2736088" cy="3851584"/>
            <a:chOff x="9278430" y="540522"/>
            <a:chExt cx="2736088" cy="3851584"/>
          </a:xfrm>
        </p:grpSpPr>
        <p:pic>
          <p:nvPicPr>
            <p:cNvPr id="15" name="Рисунок 14" descr="Изображение выглядит как мужчина, пристально смотрит&#10;&#10;Автоматически созданное описание">
              <a:extLst>
                <a:ext uri="{FF2B5EF4-FFF2-40B4-BE49-F238E27FC236}">
                  <a16:creationId xmlns:a16="http://schemas.microsoft.com/office/drawing/2014/main" id="{C597A346-5E75-A9BE-DD61-8C6923B5C1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 b="8173"/>
            <a:stretch/>
          </p:blipFill>
          <p:spPr>
            <a:xfrm>
              <a:off x="9339509" y="540522"/>
              <a:ext cx="2275731" cy="296243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69431BE-8E66-4E62-9C7D-F8A0569F8E10}"/>
                </a:ext>
              </a:extLst>
            </p:cNvPr>
            <p:cNvSpPr txBox="1"/>
            <p:nvPr/>
          </p:nvSpPr>
          <p:spPr>
            <a:xfrm>
              <a:off x="9278430" y="3502952"/>
              <a:ext cx="2736088" cy="8891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ru-RU" sz="1200" b="1" i="1" dirty="0">
                  <a:latin typeface="Arial" panose="020B0604020202020204" pitchFamily="34" charset="0"/>
                </a:rPr>
                <a:t>Ганзен</a:t>
              </a:r>
              <a:r>
                <a:rPr lang="ru-RU" sz="1200" b="1" i="1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ru-RU" sz="1200" b="1" i="1" dirty="0">
                  <a:latin typeface="Arial" panose="020B0604020202020204" pitchFamily="34" charset="0"/>
                </a:rPr>
                <a:t>Алексей Васильевич </a:t>
              </a:r>
            </a:p>
            <a:p>
              <a:pPr>
                <a:lnSpc>
                  <a:spcPct val="110000"/>
                </a:lnSpc>
              </a:pPr>
              <a:r>
                <a:rPr lang="ru-RU" sz="1200" b="1" i="1" dirty="0">
                  <a:latin typeface="Arial" panose="020B0604020202020204" pitchFamily="34" charset="0"/>
                </a:rPr>
                <a:t>(1876–1937)</a:t>
              </a:r>
            </a:p>
            <a:p>
              <a:pPr>
                <a:lnSpc>
                  <a:spcPct val="110000"/>
                </a:lnSpc>
              </a:pPr>
              <a:r>
                <a:rPr lang="ru-RU" sz="1200" b="1" i="1" dirty="0">
                  <a:solidFill>
                    <a:srgbClr val="202122"/>
                  </a:solidFill>
                  <a:latin typeface="Arial" panose="020B0604020202020204" pitchFamily="34" charset="0"/>
                </a:rPr>
                <a:t>До 1917 г. художник Главного морского штаба России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DF8F3EC-C823-F18F-AEA8-B6DBB846419E}"/>
              </a:ext>
            </a:extLst>
          </p:cNvPr>
          <p:cNvSpPr txBox="1"/>
          <p:nvPr/>
        </p:nvSpPr>
        <p:spPr>
          <a:xfrm>
            <a:off x="11631323" y="6541693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69097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FDF31C8-FA95-3219-9099-55265AABC461}"/>
              </a:ext>
            </a:extLst>
          </p:cNvPr>
          <p:cNvSpPr/>
          <p:nvPr/>
        </p:nvSpPr>
        <p:spPr>
          <a:xfrm>
            <a:off x="583725" y="3497803"/>
            <a:ext cx="11067578" cy="1917576"/>
          </a:xfrm>
          <a:prstGeom prst="rect">
            <a:avLst/>
          </a:prstGeom>
          <a:solidFill>
            <a:srgbClr val="C5D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781E6A-FE74-89D6-6D7A-F593D53C295F}"/>
              </a:ext>
            </a:extLst>
          </p:cNvPr>
          <p:cNvSpPr txBox="1"/>
          <p:nvPr/>
        </p:nvSpPr>
        <p:spPr>
          <a:xfrm>
            <a:off x="540697" y="2878584"/>
            <a:ext cx="10929254" cy="333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Взаимное сотрудничество получило широкое развитие в научной, технической, правовой и культурной сфере: </a:t>
            </a:r>
          </a:p>
          <a:p>
            <a:pPr marL="288000" lvl="0" indent="-288000" fontAlgn="base">
              <a:spcAft>
                <a:spcPts val="5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научно-техническом сотрудничестве (1955 г.); </a:t>
            </a:r>
          </a:p>
          <a:p>
            <a:pPr marL="288000" lvl="0" indent="-288000" fontAlgn="base">
              <a:spcAft>
                <a:spcPts val="5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фондовом кредите (1956 г.);</a:t>
            </a:r>
          </a:p>
          <a:p>
            <a:pPr marL="288000" lvl="0" indent="-288000" fontAlgn="base">
              <a:spcAft>
                <a:spcPts val="5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предоставлении кредита Югославии Советским союзом (1956 г.);</a:t>
            </a:r>
          </a:p>
          <a:p>
            <a:pPr marL="288000" lvl="0" indent="-288000" fontAlgn="base">
              <a:spcAft>
                <a:spcPts val="5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Договор о правовой помощи по гражданским, семейным и уголовным делам (1962 г.); </a:t>
            </a:r>
          </a:p>
          <a:p>
            <a:pPr marL="288000" lvl="0" indent="-288000" fontAlgn="base">
              <a:spcAft>
                <a:spcPts val="5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культурном, научном и школьном сотрудничестве (1974 г.); </a:t>
            </a:r>
          </a:p>
          <a:p>
            <a:pPr marL="288000" lvl="0" indent="-288000" fontAlgn="base">
              <a:lnSpc>
                <a:spcPct val="110000"/>
              </a:lnSpc>
              <a:spcAft>
                <a:spcPts val="18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сотрудничестве и взаимной помощи в таможенных вопросах (1977 г.).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Такие тесные взаимные отношения поддерживались до кризиса коммунистической парадигмы и распада социалистического лагеря.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11C5053-3C2D-48C0-5413-5464E2B7BE4A}"/>
              </a:ext>
            </a:extLst>
          </p:cNvPr>
          <p:cNvPicPr>
            <a:picLocks noGrp="1" noChangeAspect="1" noChangeArrowheads="1"/>
          </p:cNvPicPr>
          <p:nvPr>
            <p:ph type="chart"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18" r="2790" b="6322"/>
          <a:stretch/>
        </p:blipFill>
        <p:spPr bwMode="auto">
          <a:xfrm>
            <a:off x="621437" y="648068"/>
            <a:ext cx="2996423" cy="190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E60F040-7141-BBF5-7BFC-B5081CFFBAF4}"/>
              </a:ext>
            </a:extLst>
          </p:cNvPr>
          <p:cNvSpPr txBox="1"/>
          <p:nvPr/>
        </p:nvSpPr>
        <p:spPr>
          <a:xfrm>
            <a:off x="4057095" y="568032"/>
            <a:ext cx="7513468" cy="2068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 1950-х – 1980-х гг. 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ознаменовался расширением сферы сотрудничества России в составе СССР и Хорватии в составе СФРЮ. Хорватия стала экономически ведущей республикой Югославии.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Несмотря на переход Югославии в 1961 г. в лагерь Движения неприсоединения, именно по инициативе хорватских руководителей КПЮ развивались активные экономические отношения с СССР. </a:t>
            </a: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id="{54168D75-BC0E-1AF9-1889-9A3FFC04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pPr rtl="0"/>
            <a:fld id="{03DC2DEF-D2FE-4B45-ABA4-9F153FD1C98A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76443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0DCA13-1EAF-A4DF-3DCC-31ABFCD4FDDA}"/>
              </a:ext>
            </a:extLst>
          </p:cNvPr>
          <p:cNvSpPr txBox="1"/>
          <p:nvPr/>
        </p:nvSpPr>
        <p:spPr>
          <a:xfrm>
            <a:off x="987329" y="1470066"/>
            <a:ext cx="10217341" cy="391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вплоть до </a:t>
            </a:r>
            <a:r>
              <a:rPr lang="en-US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в.  российская и хорватская общественность вполне видели свое существование друг без друга. </a:t>
            </a:r>
            <a:r>
              <a:rPr lang="ru-RU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сплачивала, по сути, лишь потребность в духовном контакте с близким по происхождению славянским народом. </a:t>
            </a: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ru-RU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XX в. политическое и экономическое сотрудничество России и Хорватии получило развитие, но все же имело ограниченный характер. 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Хорватия видела свое будущее в политической и религиозной независимости. Хорваты, конечно, видели свое освобождение сначала от 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сельджукско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-османского влияния, а затем от “сербского империализма” во взаимодействии с Россией. </a:t>
            </a:r>
            <a:r>
              <a:rPr lang="ru-RU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 Хорватия не желала становиться протекторатом или сферой влияния России/СССР. 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149AF9-1475-A62D-9816-D008FB19B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16988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1E0532-290B-59C6-EB2E-F6F2D45F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10</a:t>
            </a:fld>
            <a:endParaRPr lang="ru-RU" noProof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4CA4B9EF-DADB-0C6A-8791-1216303CC27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5" t="172" r="11120" b="-172"/>
          <a:stretch/>
        </p:blipFill>
        <p:spPr bwMode="auto">
          <a:xfrm>
            <a:off x="905854" y="1016000"/>
            <a:ext cx="5349805" cy="49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EF6A76-C675-09F3-7B90-C19740D00A3D}"/>
              </a:ext>
            </a:extLst>
          </p:cNvPr>
          <p:cNvSpPr txBox="1"/>
          <p:nvPr/>
        </p:nvSpPr>
        <p:spPr>
          <a:xfrm>
            <a:off x="7101590" y="1439763"/>
            <a:ext cx="4586085" cy="4130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25 мая 1992 года Российская Федерация официально признала </a:t>
            </a:r>
          </a:p>
          <a:p>
            <a:pPr>
              <a:lnSpc>
                <a:spcPct val="130000"/>
              </a:lnSpc>
              <a:spcAft>
                <a:spcPts val="1800"/>
              </a:spcAf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Республику Хорватию независимым государством. </a:t>
            </a:r>
          </a:p>
          <a:p>
            <a:pPr>
              <a:lnSpc>
                <a:spcPct val="130000"/>
              </a:lnSpc>
            </a:pPr>
            <a:r>
              <a:rPr lang="ru-RU" sz="1600" b="1" dirty="0">
                <a:latin typeface="Arial" panose="020B0604020202020204" pitchFamily="34" charset="0"/>
              </a:rPr>
              <a:t>В октябре 1991 г. состоялся визит первого президента независимой Хорватии </a:t>
            </a:r>
            <a:r>
              <a:rPr lang="ru-RU" sz="1600" b="1" dirty="0" err="1">
                <a:latin typeface="Arial" panose="020B0604020202020204" pitchFamily="34" charset="0"/>
              </a:rPr>
              <a:t>Франьо</a:t>
            </a:r>
            <a:r>
              <a:rPr lang="ru-RU" sz="1600" b="1" dirty="0">
                <a:latin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</a:rPr>
              <a:t>Туджмана</a:t>
            </a:r>
            <a:r>
              <a:rPr lang="ru-RU" sz="1600" b="1" dirty="0">
                <a:latin typeface="Arial" panose="020B0604020202020204" pitchFamily="34" charset="0"/>
              </a:rPr>
              <a:t> в Москву, </a:t>
            </a:r>
          </a:p>
          <a:p>
            <a:pPr>
              <a:lnSpc>
                <a:spcPct val="130000"/>
              </a:lnSpc>
            </a:pPr>
            <a:r>
              <a:rPr lang="ru-RU" sz="1600" b="1" dirty="0">
                <a:latin typeface="Arial" panose="020B0604020202020204" pitchFamily="34" charset="0"/>
              </a:rPr>
              <a:t>в ходе которого Б.Н. Ельцин заявил </a:t>
            </a:r>
          </a:p>
          <a:p>
            <a:pPr>
              <a:lnSpc>
                <a:spcPct val="130000"/>
              </a:lnSpc>
            </a:pPr>
            <a:r>
              <a:rPr lang="ru-RU" sz="1600" b="1" dirty="0">
                <a:latin typeface="Arial" panose="020B0604020202020204" pitchFamily="34" charset="0"/>
              </a:rPr>
              <a:t>о </a:t>
            </a:r>
            <a:r>
              <a:rPr lang="ru-RU" sz="1600" b="1" i="1" dirty="0">
                <a:latin typeface="Arial" panose="020B0604020202020204" pitchFamily="34" charset="0"/>
              </a:rPr>
              <a:t>«полном политическом взаимопонимании» </a:t>
            </a:r>
            <a:r>
              <a:rPr lang="ru-RU" sz="1600" b="1" dirty="0">
                <a:latin typeface="Arial" panose="020B0604020202020204" pitchFamily="34" charset="0"/>
              </a:rPr>
              <a:t>и гарантиях </a:t>
            </a:r>
            <a:r>
              <a:rPr lang="ru-RU" sz="1600" b="1" i="1" dirty="0">
                <a:latin typeface="Arial" panose="020B0604020202020204" pitchFamily="34" charset="0"/>
              </a:rPr>
              <a:t>«поддержки безопасности хорватского единства» </a:t>
            </a:r>
            <a:r>
              <a:rPr lang="ru-RU" sz="1600" b="1" dirty="0">
                <a:latin typeface="Arial" panose="020B0604020202020204" pitchFamily="34" charset="0"/>
              </a:rPr>
              <a:t>со стороны РСФСР. 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7E45B5-9F09-6C98-AC2D-08AE04EF7F87}"/>
              </a:ext>
            </a:extLst>
          </p:cNvPr>
          <p:cNvSpPr/>
          <p:nvPr/>
        </p:nvSpPr>
        <p:spPr>
          <a:xfrm>
            <a:off x="0" y="5987256"/>
            <a:ext cx="4093436" cy="8707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D6174F-58F5-7F97-FBAC-2693D4D4D6EF}"/>
              </a:ext>
            </a:extLst>
          </p:cNvPr>
          <p:cNvSpPr/>
          <p:nvPr/>
        </p:nvSpPr>
        <p:spPr>
          <a:xfrm>
            <a:off x="2162223" y="863600"/>
            <a:ext cx="4093436" cy="152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2CA60-0131-7424-BB32-F9C6D45DDEF1}"/>
              </a:ext>
            </a:extLst>
          </p:cNvPr>
          <p:cNvSpPr txBox="1"/>
          <p:nvPr/>
        </p:nvSpPr>
        <p:spPr>
          <a:xfrm>
            <a:off x="809209" y="5940718"/>
            <a:ext cx="44996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Франьо</a:t>
            </a:r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Туджман</a:t>
            </a:r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</a:p>
          <a:p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Президент Республики Хорватия (1990-1999)</a:t>
            </a:r>
          </a:p>
          <a:p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и Борис Николаевич Ельцин, </a:t>
            </a:r>
          </a:p>
          <a:p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Президент РСФСР/Российской Федерации (</a:t>
            </a:r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1991–1999)</a:t>
            </a:r>
            <a:endParaRPr lang="ru-RU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486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E65ED3-CFCF-F818-395E-F79BD91F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11</a:t>
            </a:fld>
            <a:endParaRPr lang="ru-RU" noProof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728A596C-59B2-D025-F88D-F13DD2DE6B7C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" r="3432"/>
          <a:stretch/>
        </p:blipFill>
        <p:spPr bwMode="auto">
          <a:xfrm>
            <a:off x="675117" y="1016000"/>
            <a:ext cx="5571995" cy="4978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19B2BB-C9E1-4FC5-5848-11A9F7F63831}"/>
              </a:ext>
            </a:extLst>
          </p:cNvPr>
          <p:cNvSpPr txBox="1"/>
          <p:nvPr/>
        </p:nvSpPr>
        <p:spPr>
          <a:xfrm>
            <a:off x="6868961" y="955014"/>
            <a:ext cx="4958696" cy="5100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latin typeface="Arial" panose="020B0604020202020204" pitchFamily="34" charset="0"/>
              </a:rPr>
              <a:t>Руководство России с первых месяцев сербско-хорватского конфликта оказывало поддержку Хорватии. В октябре 1991 г. президент М.С. Горбачев не допустил бомбардировок Загреба силами Югославской национальной армии.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Это качественно изменило отношение хорватской общественности к Советскому Союзу и впоследствии к России.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latin typeface="Arial" panose="020B0604020202020204" pitchFamily="34" charset="0"/>
              </a:rPr>
              <a:t>Помимо этого, в период 1992-1995 гг. вооруженные силы Хорватии в обход эмбарго ООН получили от России значительные объемы вооружения. Победа хорватских ВС в противостоянии с федеративным руководством Югославии во многом была обеспечена российским оружием.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3B5031-7FB5-C1E6-B5FF-994FB4F38577}"/>
              </a:ext>
            </a:extLst>
          </p:cNvPr>
          <p:cNvSpPr/>
          <p:nvPr/>
        </p:nvSpPr>
        <p:spPr>
          <a:xfrm>
            <a:off x="0" y="5996134"/>
            <a:ext cx="4093436" cy="8707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03714B-4E51-3AD7-661A-3EA574279C8D}"/>
              </a:ext>
            </a:extLst>
          </p:cNvPr>
          <p:cNvSpPr/>
          <p:nvPr/>
        </p:nvSpPr>
        <p:spPr>
          <a:xfrm>
            <a:off x="2162223" y="863600"/>
            <a:ext cx="4093436" cy="152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F1A33-ECEE-E79D-B044-93E4166CF57A}"/>
              </a:ext>
            </a:extLst>
          </p:cNvPr>
          <p:cNvSpPr txBox="1"/>
          <p:nvPr/>
        </p:nvSpPr>
        <p:spPr>
          <a:xfrm>
            <a:off x="585925" y="5990544"/>
            <a:ext cx="4248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 разделения СФРЮ на независимые государства</a:t>
            </a:r>
          </a:p>
        </p:txBody>
      </p:sp>
    </p:spTree>
    <p:extLst>
      <p:ext uri="{BB962C8B-B14F-4D97-AF65-F5344CB8AC3E}">
        <p14:creationId xmlns:p14="http://schemas.microsoft.com/office/powerpoint/2010/main" val="2261763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B693D3-4318-C294-8D7D-D03160FA38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18938" y="6581775"/>
            <a:ext cx="373062" cy="206375"/>
          </a:xfrm>
        </p:spPr>
        <p:txBody>
          <a:bodyPr/>
          <a:lstStyle/>
          <a:p>
            <a:pPr rtl="0"/>
            <a:fld id="{03DC2DEF-D2FE-4B45-ABA4-9F153FD1C98A}" type="slidenum">
              <a:rPr lang="ru-RU" noProof="0" smtClean="0"/>
              <a:t>12</a:t>
            </a:fld>
            <a:endParaRPr lang="ru-RU" noProof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F4F8622-549D-D837-9854-535CDBDBE749}"/>
              </a:ext>
            </a:extLst>
          </p:cNvPr>
          <p:cNvGrpSpPr/>
          <p:nvPr/>
        </p:nvGrpSpPr>
        <p:grpSpPr>
          <a:xfrm>
            <a:off x="2533" y="0"/>
            <a:ext cx="3036317" cy="6858000"/>
            <a:chOff x="491380" y="382465"/>
            <a:chExt cx="2721938" cy="6093070"/>
          </a:xfrm>
        </p:grpSpPr>
        <p:pic>
          <p:nvPicPr>
            <p:cNvPr id="17410" name="Picture 2">
              <a:extLst>
                <a:ext uri="{FF2B5EF4-FFF2-40B4-BE49-F238E27FC236}">
                  <a16:creationId xmlns:a16="http://schemas.microsoft.com/office/drawing/2014/main" id="{F53F5DD1-5D7F-81AE-F34A-8DBCAAB9FB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380" y="382465"/>
              <a:ext cx="2721937" cy="2136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2" name="Picture 4">
              <a:extLst>
                <a:ext uri="{FF2B5EF4-FFF2-40B4-BE49-F238E27FC236}">
                  <a16:creationId xmlns:a16="http://schemas.microsoft.com/office/drawing/2014/main" id="{BF77802F-F1A5-0612-DBEC-601D7311FE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1"/>
            <a:stretch/>
          </p:blipFill>
          <p:spPr bwMode="auto">
            <a:xfrm>
              <a:off x="491381" y="4527927"/>
              <a:ext cx="2721937" cy="1947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4" name="Picture 6">
              <a:extLst>
                <a:ext uri="{FF2B5EF4-FFF2-40B4-BE49-F238E27FC236}">
                  <a16:creationId xmlns:a16="http://schemas.microsoft.com/office/drawing/2014/main" id="{B3ACEBD7-FE48-927A-198F-ECB3545A6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382" y="2561064"/>
              <a:ext cx="2721935" cy="192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975EC35-B3F1-ABD0-5F5E-33032893EB5B}"/>
              </a:ext>
            </a:extLst>
          </p:cNvPr>
          <p:cNvSpPr txBox="1"/>
          <p:nvPr/>
        </p:nvSpPr>
        <p:spPr>
          <a:xfrm>
            <a:off x="3971466" y="866503"/>
            <a:ext cx="7521129" cy="5124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С первых лет суверенитета, придя к политическому взаимопониманию, стороны перешли к заключению соглашений по основным экономическим вопросам.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latin typeface="Arial" panose="020B0604020202020204" pitchFamily="34" charset="0"/>
              </a:rPr>
              <a:t>Среди них стоит выделить Соглашение между Правительством РФ и Правительством Республики Хорватия о торговле и экономическом сотрудничестве 1992 г.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latin typeface="Arial" panose="020B0604020202020204" pitchFamily="34" charset="0"/>
              </a:rPr>
              <a:t>В сфере экономики развивалась кооперация прежде всего в кораблестроении, фармацевтике и аграрном секторе. 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latin typeface="Arial" panose="020B0604020202020204" pitchFamily="34" charset="0"/>
              </a:rPr>
              <a:t>Другим важнейшим для укрепления взаимоотношений актом стало Соглашение о поставках природного газа из России в Хорватию.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Хорватия, ставшая важным энергетическим узлом ещё в 1970-е гг., закрепила своё положение газового хаба Адриатики и получила значительные преференции как в отношении поставляемого объёма газа, так и в отношении прав на дальнейшее распоряжение этим газом.</a:t>
            </a:r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:a16="http://schemas.microsoft.com/office/drawing/2014/main" id="{D919699A-1642-D5FD-8A93-CF1F8DED37BF}"/>
              </a:ext>
            </a:extLst>
          </p:cNvPr>
          <p:cNvSpPr/>
          <p:nvPr/>
        </p:nvSpPr>
        <p:spPr>
          <a:xfrm>
            <a:off x="11220628" y="6520441"/>
            <a:ext cx="971372" cy="337559"/>
          </a:xfrm>
          <a:prstGeom prst="flowChartProcess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38620F-31C5-F653-0156-BDB320FD1425}"/>
              </a:ext>
            </a:extLst>
          </p:cNvPr>
          <p:cNvSpPr txBox="1"/>
          <p:nvPr/>
        </p:nvSpPr>
        <p:spPr>
          <a:xfrm>
            <a:off x="11545863" y="65416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77439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D27BAC-996E-576A-4992-FC27ADE576A0}"/>
              </a:ext>
            </a:extLst>
          </p:cNvPr>
          <p:cNvSpPr/>
          <p:nvPr/>
        </p:nvSpPr>
        <p:spPr>
          <a:xfrm>
            <a:off x="1051132" y="3619127"/>
            <a:ext cx="10089735" cy="2365913"/>
          </a:xfrm>
          <a:prstGeom prst="rect">
            <a:avLst/>
          </a:prstGeom>
          <a:solidFill>
            <a:srgbClr val="C5D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4FDA5-4B3D-EF17-95CE-DE62537AC7F8}"/>
              </a:ext>
            </a:extLst>
          </p:cNvPr>
          <p:cNvSpPr txBox="1"/>
          <p:nvPr/>
        </p:nvSpPr>
        <p:spPr>
          <a:xfrm>
            <a:off x="1051131" y="897386"/>
            <a:ext cx="10089735" cy="5061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7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 Россия в 1990-е гг. образовала прочный тандем на основе политического, военного и экономического сотрудничества с Хорватией быстрее, чем с другими странами Европы.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7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протяжении 1990-х - 2000-х гг. быстрыми темпами продолжалось развитие отношений. </a:t>
            </a: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ru-RU" sz="17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1998 г. в ходе визита президента </a:t>
            </a:r>
            <a:r>
              <a:rPr lang="ru-RU" sz="17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Туджмана</a:t>
            </a:r>
            <a:r>
              <a:rPr lang="ru-RU" sz="17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Москву был подписан целый ряд документов, сформировавших стратегическое партнерство России и Хорватии: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Меморандум о всесторонней либерализации торговли между Россией и Хорватией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Протокол о поставках нефти из РФ в Хорватию 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сотрудничестве между Дипломатическими академиями МИД государств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военно-техническом сотрудничестве 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о взаимной защите инвестиций 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Соглашение по туризму.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4E46FFF-9C59-CA4C-99CD-D55176AAB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5048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E1CA17-6457-0892-7305-1950B417A566}"/>
              </a:ext>
            </a:extLst>
          </p:cNvPr>
          <p:cNvSpPr txBox="1"/>
          <p:nvPr/>
        </p:nvSpPr>
        <p:spPr>
          <a:xfrm>
            <a:off x="1000791" y="1436724"/>
            <a:ext cx="10190417" cy="3984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ru-RU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стратегического партнёрства, начатого в 1998 г.:</a:t>
            </a:r>
            <a:endParaRPr lang="ru-RU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fontAlgn="base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В разные годы от 3 до 10 тыс. компаний были активны на российско-хорватском рынке. </a:t>
            </a:r>
          </a:p>
          <a:p>
            <a:pPr marL="285750" lvl="0" indent="-285750" fontAlgn="base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Было построено новое ответвление нефте- и газопровода “Дружба – Адрия»</a:t>
            </a:r>
          </a:p>
          <a:p>
            <a:pPr marL="285750" lvl="0" indent="-285750" fontAlgn="base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Россия инвестировала в Хорватию свыше 500 млн. долларов (в десять раз больше, чем в США).</a:t>
            </a:r>
          </a:p>
          <a:p>
            <a:pPr marL="285750" lvl="0" indent="-285750" fontAlgn="base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Развитие получил российский кредитный капитал в Хорватии. </a:t>
            </a:r>
          </a:p>
          <a:p>
            <a:pPr marL="285750" indent="-285750" fontAlgn="base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Хорватия приобрела несколько сотен единиц российской боевой техники. </a:t>
            </a:r>
          </a:p>
          <a:p>
            <a:pPr marL="285750" indent="-285750" fontAlgn="base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700" b="1" dirty="0">
                <a:latin typeface="Arial" panose="020B0604020202020204" pitchFamily="34" charset="0"/>
                <a:cs typeface="Times New Roman" panose="02020603050405020304" pitchFamily="18" charset="0"/>
              </a:rPr>
              <a:t>Ежегодно число российских туристов, посещающих Хорватию, росло минимум на 5%,     а хорватских туристов, посещающих Россию - минимум на 2% (1998 - 2010 гг.).</a:t>
            </a:r>
            <a:endParaRPr lang="ru-RU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1DF8B5A-772E-D256-4E45-8B6826D21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98341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257B85B-8009-2F8B-189D-8A0729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15</a:t>
            </a:fld>
            <a:endParaRPr lang="ru-RU" noProof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EDA3A44-2A37-867D-C903-591D377A5101}"/>
              </a:ext>
            </a:extLst>
          </p:cNvPr>
          <p:cNvGrpSpPr/>
          <p:nvPr/>
        </p:nvGrpSpPr>
        <p:grpSpPr>
          <a:xfrm>
            <a:off x="-1" y="0"/>
            <a:ext cx="5862415" cy="6858000"/>
            <a:chOff x="0" y="0"/>
            <a:chExt cx="5700236" cy="6412766"/>
          </a:xfrm>
        </p:grpSpPr>
        <p:pic>
          <p:nvPicPr>
            <p:cNvPr id="20482" name="Picture 2">
              <a:extLst>
                <a:ext uri="{FF2B5EF4-FFF2-40B4-BE49-F238E27FC236}">
                  <a16:creationId xmlns:a16="http://schemas.microsoft.com/office/drawing/2014/main" id="{81F7FA3E-2A73-812D-0A96-062C794C6D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06383"/>
              <a:ext cx="5700236" cy="3206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4" name="Picture 4">
              <a:extLst>
                <a:ext uri="{FF2B5EF4-FFF2-40B4-BE49-F238E27FC236}">
                  <a16:creationId xmlns:a16="http://schemas.microsoft.com/office/drawing/2014/main" id="{FB759A0D-45FC-5C91-60C0-E3BC4E692F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00236" cy="3206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0E10246-C1BA-906B-AA5D-B818319F6E3A}"/>
              </a:ext>
            </a:extLst>
          </p:cNvPr>
          <p:cNvSpPr txBox="1"/>
          <p:nvPr/>
        </p:nvSpPr>
        <p:spPr>
          <a:xfrm>
            <a:off x="6329588" y="1245069"/>
            <a:ext cx="5406692" cy="4367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latin typeface="Arial" panose="020B0604020202020204" pitchFamily="34" charset="0"/>
              </a:rPr>
              <a:t>Однако расширение НАТО на Восток, «цветные революции» и политика «Восточного партнерства» в ближнем зарубежье, грузинский и украинский кризисы регулярно повышали градус напряженности в отношениях России и Хорватии. 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Кроме того, период 2009 - 2013 гг. стал временем вступления Хорватии в НАТО и в Европейский Союз.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b="1" dirty="0">
                <a:latin typeface="Arial" panose="020B0604020202020204" pitchFamily="34" charset="0"/>
              </a:rPr>
              <a:t>Эти процессы привели к замедлению темпов сотрудничества. Политические и экономические решения теперь в основном принимались не хорватской властью Загреба, а наднациональной властью Брюсселя.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095CF7-1A53-9F98-88EA-D6927D24FA9D}"/>
              </a:ext>
            </a:extLst>
          </p:cNvPr>
          <p:cNvSpPr txBox="1"/>
          <p:nvPr/>
        </p:nvSpPr>
        <p:spPr>
          <a:xfrm>
            <a:off x="1088329" y="6320958"/>
            <a:ext cx="4563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Андрей </a:t>
            </a:r>
            <a:r>
              <a:rPr lang="ru-RU" sz="1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Пленкович</a:t>
            </a:r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П</a:t>
            </a: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ремьер-министр Хорватии </a:t>
            </a:r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</a:p>
          <a:p>
            <a:r>
              <a:rPr lang="ru-RU" sz="12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Йенс</a:t>
            </a: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Столтенберг</a:t>
            </a: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200" i="1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Генеральный секретарь НАТО, 2018 г.</a:t>
            </a:r>
            <a:br>
              <a:rPr lang="ru-RU" sz="1200" i="1" dirty="0">
                <a:solidFill>
                  <a:schemeClr val="bg1"/>
                </a:solidFill>
              </a:rPr>
            </a:br>
            <a:endParaRPr lang="ru-RU" sz="1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223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40A3E26-CBC8-4560-5DD6-81F1F18483AC}"/>
              </a:ext>
            </a:extLst>
          </p:cNvPr>
          <p:cNvGrpSpPr/>
          <p:nvPr/>
        </p:nvGrpSpPr>
        <p:grpSpPr>
          <a:xfrm>
            <a:off x="1919119" y="703497"/>
            <a:ext cx="8353760" cy="2080704"/>
            <a:chOff x="1562466" y="724639"/>
            <a:chExt cx="8389405" cy="208958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C21AC4D-EE26-D383-9CDF-3CFC513850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73" r="-338"/>
            <a:stretch/>
          </p:blipFill>
          <p:spPr bwMode="auto">
            <a:xfrm>
              <a:off x="1562466" y="736403"/>
              <a:ext cx="3073481" cy="2066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A07B3C27-C52F-E50F-88AF-64AB5320AC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2" r="15187"/>
            <a:stretch/>
          </p:blipFill>
          <p:spPr bwMode="auto">
            <a:xfrm>
              <a:off x="6922031" y="746949"/>
              <a:ext cx="3029840" cy="2067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>
              <a:extLst>
                <a:ext uri="{FF2B5EF4-FFF2-40B4-BE49-F238E27FC236}">
                  <a16:creationId xmlns:a16="http://schemas.microsoft.com/office/drawing/2014/main" id="{6CA71CDF-C27F-5A16-C90F-0ADA09F213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94" r="15510"/>
            <a:stretch/>
          </p:blipFill>
          <p:spPr bwMode="auto">
            <a:xfrm>
              <a:off x="4724728" y="724639"/>
              <a:ext cx="2108523" cy="2089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D859ED5-5B30-8A65-73D2-D63C083E1191}"/>
              </a:ext>
            </a:extLst>
          </p:cNvPr>
          <p:cNvSpPr txBox="1"/>
          <p:nvPr/>
        </p:nvSpPr>
        <p:spPr>
          <a:xfrm>
            <a:off x="525418" y="3237822"/>
            <a:ext cx="11141163" cy="2890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latin typeface="Arial" panose="020B0604020202020204" pitchFamily="34" charset="0"/>
              </a:rPr>
              <a:t>В результате начались сбои - прежде всего в сфере экономического взаимодействия.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latin typeface="Arial" panose="020B0604020202020204" pitchFamily="34" charset="0"/>
              </a:rPr>
              <a:t>Постепенно сошли на нет и политические контакты. 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Хорватия начала транслировать идеи и высказывания Евросоюза и НАТО и представлять Москву как фактор, который несет угрозу.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latin typeface="Arial" panose="020B0604020202020204" pitchFamily="34" charset="0"/>
              </a:rPr>
              <a:t>Под давлением НАТО практически полностью оказалось свернуто военно-техническое сотрудничество. Хорватия стала первым членом альянса, от которого потребовали полного отказа от российского вооружения.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При этом годы доминирования ЕС в экономической сфере Хорватии не предотвратили промышленного спада, закрытия крупных производств, падения уровня жизни, глобальную утечку рабочей силы.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E24921F-E66D-C727-9D73-024B0575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63518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A9DF335-5C67-A1AB-F027-C1E531F882AA}"/>
              </a:ext>
            </a:extLst>
          </p:cNvPr>
          <p:cNvSpPr/>
          <p:nvPr/>
        </p:nvSpPr>
        <p:spPr>
          <a:xfrm>
            <a:off x="0" y="3683237"/>
            <a:ext cx="12192000" cy="11536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EEC5020-C3FA-EDCB-D422-4B5630DB2E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68" t="10226" r="13478" b="18106"/>
          <a:stretch/>
        </p:blipFill>
        <p:spPr bwMode="auto">
          <a:xfrm>
            <a:off x="538385" y="444856"/>
            <a:ext cx="4716267" cy="289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174615-8E95-EE64-70AD-46DB8D221B2C}"/>
              </a:ext>
            </a:extLst>
          </p:cNvPr>
          <p:cNvSpPr txBox="1"/>
          <p:nvPr/>
        </p:nvSpPr>
        <p:spPr>
          <a:xfrm>
            <a:off x="5853425" y="1526859"/>
            <a:ext cx="5715580" cy="726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</a:rPr>
              <a:t>2017 г. можно назвать годом “дипломатического рывка” в отношениях России и Хорватии.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BFB32-3F10-0F74-F6B2-A0F7D07FEAD7}"/>
              </a:ext>
            </a:extLst>
          </p:cNvPr>
          <p:cNvSpPr txBox="1"/>
          <p:nvPr/>
        </p:nvSpPr>
        <p:spPr>
          <a:xfrm>
            <a:off x="504204" y="3887151"/>
            <a:ext cx="11049712" cy="2595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342900" fontAlgn="base">
              <a:lnSpc>
                <a:spcPct val="120000"/>
              </a:lnSpc>
              <a:spcAft>
                <a:spcPts val="18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С 2012 г. Хорватия покупала итальянский, американский и арабский СПГ, однако опыт был неудачным. В 2016 г. эксперты Министерства энергетики Хорватии пришли к выводу, что достойной альтернативы российскому газу нет.</a:t>
            </a:r>
          </a:p>
          <a:p>
            <a:pPr lvl="0" indent="-342900" fontAlgn="base">
              <a:lnSpc>
                <a:spcPct val="120000"/>
              </a:lnSpc>
              <a:spcAft>
                <a:spcPts val="18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Крупнейший </a:t>
            </a:r>
            <a:r>
              <a:rPr lang="ru-RU" sz="1600" b="1" dirty="0" err="1">
                <a:solidFill>
                  <a:schemeClr val="bg1"/>
                </a:solidFill>
                <a:latin typeface="Arial" panose="020B0604020202020204" pitchFamily="34" charset="0"/>
              </a:rPr>
              <a:t>агроконцерн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 Хорватии «</a:t>
            </a:r>
            <a:r>
              <a:rPr lang="ru-RU" sz="1600" b="1" dirty="0" err="1">
                <a:solidFill>
                  <a:schemeClr val="bg1"/>
                </a:solidFill>
                <a:latin typeface="Arial" panose="020B0604020202020204" pitchFamily="34" charset="0"/>
              </a:rPr>
              <a:t>Agrokor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» обанкротился и задолжал Сбербанку и ВТБ 1,3 млрд долларов, в то же время не имея других источников финансирования. </a:t>
            </a:r>
          </a:p>
          <a:p>
            <a:pPr lvl="0" indent="-342900" fontAlgn="base">
              <a:lnSpc>
                <a:spcPct val="120000"/>
              </a:lnSpc>
              <a:spcAft>
                <a:spcPts val="18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Президент Хорватии К. Грабар-</a:t>
            </a:r>
            <a:r>
              <a:rPr lang="ru-RU" sz="16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Китарович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 избрала политику сохранения разумного баланса в отношениях с крупнейшими игроками международной арены: Россией, США, Китаем.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B40521-24D3-5B05-9B09-6139FBFAAC17}"/>
              </a:ext>
            </a:extLst>
          </p:cNvPr>
          <p:cNvSpPr txBox="1"/>
          <p:nvPr/>
        </p:nvSpPr>
        <p:spPr>
          <a:xfrm>
            <a:off x="11553916" y="6546074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3D0728-5F7C-CDC9-6D6E-E5B72A8A974E}"/>
              </a:ext>
            </a:extLst>
          </p:cNvPr>
          <p:cNvSpPr txBox="1"/>
          <p:nvPr/>
        </p:nvSpPr>
        <p:spPr>
          <a:xfrm>
            <a:off x="5850387" y="3043668"/>
            <a:ext cx="6094520" cy="394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b="1" dirty="0">
                <a:latin typeface="Arial" panose="020B0604020202020204" pitchFamily="34" charset="0"/>
              </a:rPr>
              <a:t>Его основные причины :</a:t>
            </a:r>
          </a:p>
        </p:txBody>
      </p:sp>
    </p:spTree>
    <p:extLst>
      <p:ext uri="{BB962C8B-B14F-4D97-AF65-F5344CB8AC3E}">
        <p14:creationId xmlns:p14="http://schemas.microsoft.com/office/powerpoint/2010/main" val="69477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1E0532-290B-59C6-EB2E-F6F2D45F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18</a:t>
            </a:fld>
            <a:endParaRPr lang="ru-RU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112518-A94E-F03F-8AF2-06EF930F606F}"/>
              </a:ext>
            </a:extLst>
          </p:cNvPr>
          <p:cNvSpPr txBox="1"/>
          <p:nvPr/>
        </p:nvSpPr>
        <p:spPr>
          <a:xfrm>
            <a:off x="6779702" y="757467"/>
            <a:ext cx="4974333" cy="5343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</a:rPr>
              <a:t>Активизация сотрудничества России и Хорватии в 2017 г. произошла по всем направлениям.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latin typeface="Arial" panose="020B0604020202020204" pitchFamily="34" charset="0"/>
              </a:rPr>
              <a:t>Несколько подтверждающих фактов 2017 г.:</a:t>
            </a:r>
          </a:p>
          <a:p>
            <a:pPr marL="285750" lvl="0" indent="-285750" fontAlgn="base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В период Мюнхенской конференции в ходе встречи министра иностранных дел РФ </a:t>
            </a:r>
            <a:r>
              <a:rPr lang="en-US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ru-RU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С.В.</a:t>
            </a:r>
            <a:r>
              <a:rPr lang="en-US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Лаврова с К. Грабар-</a:t>
            </a:r>
            <a:r>
              <a:rPr lang="ru-RU" sz="1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Китарович</a:t>
            </a:r>
            <a:r>
              <a:rPr lang="ru-RU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  стороны пришли к взаимопониманию в вопросах реакции на возникающие международные проблемы.</a:t>
            </a:r>
          </a:p>
          <a:p>
            <a:pPr marL="285750" lvl="0" indent="-285750" fontAlgn="base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Президент Хорватии посетила Россию с официальным государственным визитом, где была принята Президентом В.В. Путиным. </a:t>
            </a:r>
          </a:p>
          <a:p>
            <a:pPr marL="285750" lvl="0" indent="-285750" fontAlgn="base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150 хорватских бизнесменов приняли участие в бизнес-форуме в Москве, посвященном сотрудничеству России и Хорватии. </a:t>
            </a:r>
          </a:p>
          <a:p>
            <a:pPr marL="285750" lvl="0" indent="-285750">
              <a:lnSpc>
                <a:spcPct val="110000"/>
              </a:lnSpc>
              <a:spcAft>
                <a:spcPts val="6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Товарооборот России с Хорватией по сравнению с 2016 г. увеличился на 31% и составил немногим более 1 миллиарда долларов.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55E1A5E-469B-F4BF-54B2-0FEC79BED0F4}"/>
              </a:ext>
            </a:extLst>
          </p:cNvPr>
          <p:cNvGrpSpPr/>
          <p:nvPr/>
        </p:nvGrpSpPr>
        <p:grpSpPr>
          <a:xfrm>
            <a:off x="0" y="863600"/>
            <a:ext cx="6255659" cy="5994399"/>
            <a:chOff x="0" y="863600"/>
            <a:chExt cx="6255659" cy="5994399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F3F3521-60A6-156E-6EA3-7F2DDCC35B83}"/>
                </a:ext>
              </a:extLst>
            </p:cNvPr>
            <p:cNvSpPr/>
            <p:nvPr/>
          </p:nvSpPr>
          <p:spPr>
            <a:xfrm>
              <a:off x="0" y="5987256"/>
              <a:ext cx="4093436" cy="8707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27986C7-DDF8-1800-7A9C-DB8A56296215}"/>
                </a:ext>
              </a:extLst>
            </p:cNvPr>
            <p:cNvSpPr/>
            <p:nvPr/>
          </p:nvSpPr>
          <p:spPr>
            <a:xfrm>
              <a:off x="2162223" y="863600"/>
              <a:ext cx="4093436" cy="152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D998480-0CF8-CFF6-BB2B-8C1628329244}"/>
              </a:ext>
            </a:extLst>
          </p:cNvPr>
          <p:cNvSpPr txBox="1"/>
          <p:nvPr/>
        </p:nvSpPr>
        <p:spPr>
          <a:xfrm>
            <a:off x="1046176" y="6001982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Колинда</a:t>
            </a: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Грабар-</a:t>
            </a:r>
            <a:r>
              <a:rPr lang="ru-RU" sz="12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Китарович</a:t>
            </a: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</a:p>
          <a:p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президент Республики Хорватия (2015 – 2020)</a:t>
            </a:r>
          </a:p>
          <a:p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и Владимир Владимирович Путин</a:t>
            </a:r>
            <a:endParaRPr lang="ru-RU" sz="1200" i="1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94235F-2E47-9557-8920-0D25191D5B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1" r="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9475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B605B3-9BCA-56BF-B327-0407D2A4F4DE}"/>
              </a:ext>
            </a:extLst>
          </p:cNvPr>
          <p:cNvSpPr txBox="1"/>
          <p:nvPr/>
        </p:nvSpPr>
        <p:spPr>
          <a:xfrm>
            <a:off x="1159569" y="1274436"/>
            <a:ext cx="9872861" cy="4309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Таким образом, российско-хорватские отношения приобрели качественно новый характер в период становления Российской Федерации и приобретения независимости Республикой Хорватия. </a:t>
            </a:r>
          </a:p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Если экономические отношения вышли на новый уровень, то политические создавались впервые. 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ru-RU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Важно отметить, что Россия в 1990-е гг. отказалась от одностороннего решения «балканского вопроса» в свою пользу и не пыталась сделать Хорватию сферой только своего влияния. </a:t>
            </a:r>
          </a:p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ru-RU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Отношения России и Хорватии основывались на взаимном интересе, даже с учётом препятствующих внешних факторов.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57ED88E-B81C-A445-8746-441BFBE5D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15899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ADB1AD-F551-ABFA-765F-3E17FC03B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20</a:t>
            </a:fld>
            <a:endParaRPr lang="ru-RU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095BB-C9C4-8206-C534-45A4C06727EF}"/>
              </a:ext>
            </a:extLst>
          </p:cNvPr>
          <p:cNvSpPr txBox="1"/>
          <p:nvPr/>
        </p:nvSpPr>
        <p:spPr>
          <a:xfrm>
            <a:off x="835910" y="1481768"/>
            <a:ext cx="10679983" cy="3894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75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Отношения России и Хорватии на современном этапе (2022 г.) можно охарактеризовать       как “близкие к нулю”.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75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настоящий момент между Россией и Хорватией полностью свернуто политическое сотрудничество.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75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Дипломатические отношения не разорваны, несмотря на обоюдную высылку 18 дипломатов. </a:t>
            </a:r>
            <a:endParaRPr lang="ru-RU" sz="17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75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Экономическое взаимодействие медленно восстанавливается по инициативе хорватской стороны. </a:t>
            </a:r>
            <a:endParaRPr lang="ru-RU" sz="17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75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этого, многочисленные объекты недвижимости на территории Хорватии </a:t>
            </a:r>
            <a:r>
              <a:rPr lang="ru-RU" sz="1750" b="1" dirty="0">
                <a:latin typeface="Arial" panose="020B0604020202020204" pitchFamily="34" charset="0"/>
                <a:cs typeface="Times New Roman" panose="02020603050405020304" pitchFamily="18" charset="0"/>
              </a:rPr>
              <a:t>по‑прежнему принадлежат гражданам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2262474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EBD6D7-5084-4422-F3ED-166F949F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21</a:t>
            </a:fld>
            <a:endParaRPr lang="ru-RU" noProof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C59252D-D882-DCB1-CC08-D19CC92F865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5" r="2095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3F69CF3-D264-A597-4BC4-636D9F80B5F5}"/>
              </a:ext>
            </a:extLst>
          </p:cNvPr>
          <p:cNvGrpSpPr/>
          <p:nvPr/>
        </p:nvGrpSpPr>
        <p:grpSpPr>
          <a:xfrm>
            <a:off x="0" y="863600"/>
            <a:ext cx="6255659" cy="5994399"/>
            <a:chOff x="0" y="863600"/>
            <a:chExt cx="6255659" cy="599439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D3E55F3-4088-B9F1-8F84-1E436412BC7A}"/>
                </a:ext>
              </a:extLst>
            </p:cNvPr>
            <p:cNvSpPr/>
            <p:nvPr/>
          </p:nvSpPr>
          <p:spPr>
            <a:xfrm>
              <a:off x="0" y="5987256"/>
              <a:ext cx="4093436" cy="8707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6C9375E-C0AD-E91C-E9D7-4C75B1E9F2EA}"/>
                </a:ext>
              </a:extLst>
            </p:cNvPr>
            <p:cNvSpPr/>
            <p:nvPr/>
          </p:nvSpPr>
          <p:spPr>
            <a:xfrm>
              <a:off x="2162223" y="863600"/>
              <a:ext cx="4093436" cy="152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8095769-8B9C-0FC4-E02B-F46A18EB21D5}"/>
              </a:ext>
            </a:extLst>
          </p:cNvPr>
          <p:cNvSpPr txBox="1"/>
          <p:nvPr/>
        </p:nvSpPr>
        <p:spPr>
          <a:xfrm>
            <a:off x="6753903" y="719123"/>
            <a:ext cx="5138059" cy="5419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одной стороны, Хорватия вынуждена будет и дальше идти в фарватере политики Европейского союза, а точнее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евроатлантизма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другой стороны, блок Европарламента «Европейский альянс за свободу и демократию», выступающий за восстановление отношений с Россией, создан представителями «малых государств»: Хорватии и Австрии.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 того, Хорватия была последним государством   в ЕС, которая ввела рестрикции против России и выслала российских дипломатов. Президент Хорватии З.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Миланович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анонсировал отказ от задействования хорватских войск в случае конфликта по линии Россия–НАТО.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Хорватия не желает напрямую участвовать в военном конфликте и не станет по собственной инициативе развивать в дальнейшем санкционный режим. </a:t>
            </a:r>
            <a:endParaRPr lang="ru-RU" sz="1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55E498-EC36-E0FE-2CCC-25AEA23F66F9}"/>
              </a:ext>
            </a:extLst>
          </p:cNvPr>
          <p:cNvSpPr txBox="1"/>
          <p:nvPr/>
        </p:nvSpPr>
        <p:spPr>
          <a:xfrm>
            <a:off x="1117601" y="5987256"/>
            <a:ext cx="3969304" cy="487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Зоран </a:t>
            </a:r>
            <a:r>
              <a:rPr lang="ru-RU" sz="12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Миланович</a:t>
            </a: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ru-RU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Президент Республики Хорватия с 2020 г.</a:t>
            </a:r>
            <a:endParaRPr lang="ru-RU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0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4934418-2CB9-5E60-7051-376B74D87BD9}"/>
              </a:ext>
            </a:extLst>
          </p:cNvPr>
          <p:cNvSpPr/>
          <p:nvPr/>
        </p:nvSpPr>
        <p:spPr>
          <a:xfrm>
            <a:off x="0" y="0"/>
            <a:ext cx="5144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6EA281-54EE-B50B-67A4-FF0F5F0D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22</a:t>
            </a:fld>
            <a:endParaRPr lang="ru-RU" noProof="0"/>
          </a:p>
        </p:txBody>
      </p:sp>
      <p:pic>
        <p:nvPicPr>
          <p:cNvPr id="6154" name="Picture 10">
            <a:extLst>
              <a:ext uri="{FF2B5EF4-FFF2-40B4-BE49-F238E27FC236}">
                <a16:creationId xmlns:a16="http://schemas.microsoft.com/office/drawing/2014/main" id="{F554B4CF-992E-101C-3CBA-C6591482BE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" r="6721"/>
          <a:stretch/>
        </p:blipFill>
        <p:spPr bwMode="auto">
          <a:xfrm>
            <a:off x="542987" y="3680443"/>
            <a:ext cx="4035670" cy="262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9D7CC11-C04D-1D75-B3D9-F79719426313}"/>
              </a:ext>
            </a:extLst>
          </p:cNvPr>
          <p:cNvGrpSpPr/>
          <p:nvPr/>
        </p:nvGrpSpPr>
        <p:grpSpPr>
          <a:xfrm>
            <a:off x="542987" y="503865"/>
            <a:ext cx="4035670" cy="2621236"/>
            <a:chOff x="773723" y="366798"/>
            <a:chExt cx="4035670" cy="2621236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CE2438E7-CBD4-B7F5-1304-A24F38406924}"/>
                </a:ext>
              </a:extLst>
            </p:cNvPr>
            <p:cNvGrpSpPr/>
            <p:nvPr/>
          </p:nvGrpSpPr>
          <p:grpSpPr>
            <a:xfrm>
              <a:off x="773723" y="366798"/>
              <a:ext cx="4035670" cy="2621236"/>
              <a:chOff x="6796828" y="314749"/>
              <a:chExt cx="4969309" cy="3159119"/>
            </a:xfrm>
          </p:grpSpPr>
          <p:pic>
            <p:nvPicPr>
              <p:cNvPr id="10" name="Picture 6">
                <a:extLst>
                  <a:ext uri="{FF2B5EF4-FFF2-40B4-BE49-F238E27FC236}">
                    <a16:creationId xmlns:a16="http://schemas.microsoft.com/office/drawing/2014/main" id="{103892A8-BD5E-B499-65A3-1720E537D4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054" t="-1648" r="31381" b="1648"/>
              <a:stretch/>
            </p:blipFill>
            <p:spPr bwMode="auto">
              <a:xfrm>
                <a:off x="9460524" y="314749"/>
                <a:ext cx="2305613" cy="31591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6" name="Picture 12">
                <a:extLst>
                  <a:ext uri="{FF2B5EF4-FFF2-40B4-BE49-F238E27FC236}">
                    <a16:creationId xmlns:a16="http://schemas.microsoft.com/office/drawing/2014/main" id="{F529585A-6ACB-1D5B-0353-BA746CFF62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47"/>
              <a:stretch/>
            </p:blipFill>
            <p:spPr bwMode="auto">
              <a:xfrm>
                <a:off x="6796829" y="699619"/>
                <a:ext cx="2663695" cy="25124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A30B0B0A-D4DE-37D5-A72E-CC321783F629}"/>
                  </a:ext>
                </a:extLst>
              </p:cNvPr>
              <p:cNvSpPr/>
              <p:nvPr/>
            </p:nvSpPr>
            <p:spPr>
              <a:xfrm>
                <a:off x="6796828" y="3147646"/>
                <a:ext cx="2663695" cy="325043"/>
              </a:xfrm>
              <a:prstGeom prst="rect">
                <a:avLst/>
              </a:prstGeom>
              <a:solidFill>
                <a:srgbClr val="FE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20F0F66-B595-8C4C-ABFB-48ED5032CC41}"/>
                </a:ext>
              </a:extLst>
            </p:cNvPr>
            <p:cNvSpPr/>
            <p:nvPr/>
          </p:nvSpPr>
          <p:spPr>
            <a:xfrm>
              <a:off x="773723" y="418572"/>
              <a:ext cx="2163237" cy="3728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E8658BB-B4A8-D700-E56A-41B44BE0BAD8}"/>
              </a:ext>
            </a:extLst>
          </p:cNvPr>
          <p:cNvSpPr txBox="1"/>
          <p:nvPr/>
        </p:nvSpPr>
        <p:spPr>
          <a:xfrm>
            <a:off x="5707270" y="1084479"/>
            <a:ext cx="6184692" cy="4689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Отношения между Россией и Хорватией будут подлежать полному восстановлению только с окончанием СВО ВС РФ.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Реакция Хорватии на окончание СВО может отличаться от реакции более крупных стран ЕС, если основываться на примере поведения государств «периферии» ЕС после снижения остроты Крымской проблематики в 2017–2019 гг. </a:t>
            </a:r>
            <a:endParaRPr lang="ru-RU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Хорватии существуют опасения по поводу того, что после окончания СВО возрастет роль фактора российско-сербских отношений. Россия активно поставляет вооружение в Сербию. Это, по мнению хорватских властей, может привести к возрождению идеи «великой Сербии» и создавать потенциал военного конфликта в будущем.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учетом хороших постоянных отношений между Сербией и Россией, Хорватия может выражать скептицизм по поводу восстановления хорватско-российских отношений. </a:t>
            </a:r>
            <a:endParaRPr lang="ru-RU" sz="15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99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E143300-5AC9-F644-0679-A6E90DD77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23</a:t>
            </a:fld>
            <a:endParaRPr lang="ru-RU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2451B3-40D0-A520-C427-17ABAC4E7FEC}"/>
              </a:ext>
            </a:extLst>
          </p:cNvPr>
          <p:cNvSpPr txBox="1"/>
          <p:nvPr/>
        </p:nvSpPr>
        <p:spPr>
          <a:xfrm>
            <a:off x="1062527" y="1537616"/>
            <a:ext cx="10066946" cy="378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Итак, новая “нормальность” российско-хорватских отношений – это скорее экономическое сосуществование двух государств в условии меняющегося геополитического контекста.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предположить, что вхождение некоторых украинских территорий в состав РФ будет продолжаться, против чего Хорватия будет выражать протест. Также может быть поставлен вопрос о сфере российского влияния в Европе.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урегулирования молдавского кризиса в пользу России граница между государствами, поддерживающими Россию и вводящими санкции против нее, может пройти по сербско-хорватской границе.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таком раскладе наиболее выгодным решением и для России, и для Хорватии будет решение о продолжении сотрудничества и выстраивании новых транспортных коридоров в новой геоэкономической реальности.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78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9210768-C058-484F-DB91-6394B3AD4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24</a:t>
            </a:fld>
            <a:endParaRPr lang="ru-RU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66F43B-D978-8F06-3FA7-92981361D43A}"/>
              </a:ext>
            </a:extLst>
          </p:cNvPr>
          <p:cNvSpPr txBox="1"/>
          <p:nvPr/>
        </p:nvSpPr>
        <p:spPr>
          <a:xfrm>
            <a:off x="4533103" y="482797"/>
            <a:ext cx="3125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 И ЛИТЕРАТУРА: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1ACAC-20E9-1C71-6508-BCB4159F8407}"/>
              </a:ext>
            </a:extLst>
          </p:cNvPr>
          <p:cNvSpPr txBox="1"/>
          <p:nvPr/>
        </p:nvSpPr>
        <p:spPr>
          <a:xfrm>
            <a:off x="825622" y="958271"/>
            <a:ext cx="10540754" cy="5416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Krnić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D. 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Hrvatsko-ruski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odnosi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kroz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povijest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Od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dominikanca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Benjamina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preko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Križanića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Strossmayera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do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Tuđmana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Putina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//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MaxPortal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17.06.2018. – URL: </a:t>
            </a:r>
            <a:r>
              <a:rPr lang="en-US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https://www.maxportal.hr/premium-sadrzaj/hrvatsko-ruski-odnosi-kroz-povijest-od-dominikanca-benjamina-preko-krizanica-strossmayera-do-tudmana-i-putina/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Republika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Hrvatska. 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Zbirka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međunarodnih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ugovora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pregled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bilateralnih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međunarodnih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ugovora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Jugoslavije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Republike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Hrvatske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SSSR –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Rusije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Službena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stranica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Veleposlanstva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Republike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Hrvatske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Ruskoj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Federaciji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– URL: </a:t>
            </a:r>
            <a:r>
              <a:rPr lang="en-US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https://mvep.gov.hr/vanjska-politika/bilateralni-odnosi/pregled-dvostranih-medjunarodnih-ugovora-republike-hrvatske-po-drzavama/21905?country=111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Žubrinić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D. 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Hrvatski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glagoljički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rukopisi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izvan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domovine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//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Croation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History, Art and Culture Journal. Zagreb, 2001. – URL: </a:t>
            </a:r>
            <a:r>
              <a:rPr lang="en-US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http://www.croatianhistory.net/etf/novih.html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Žubrinić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D. </a:t>
            </a:r>
            <a:r>
              <a:rPr lang="en-US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Croatia – Russia: Historical and cultural relations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//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Croation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World Network. 06/27/2008. – URL: </a:t>
            </a:r>
            <a:r>
              <a:rPr lang="en-US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http://www.croatia.org/crown/articles/9573/1/Croatia---Russia-historical-and-cultural-relations.html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Азимов А.С. </a:t>
            </a:r>
            <a:r>
              <a:rPr lang="ru-RU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Россия и Хорватия – 25 лет дипломатических отношений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// Международная жизнь, 13.06.2017. – 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URL: </a:t>
            </a:r>
            <a:r>
              <a:rPr lang="en-US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https://interaffairs.ru/news/show/17808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Никитин А.И. Конфликты, терроризм, миротворчество. – М.: Навона, 2009. 231 с.</a:t>
            </a: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Никифоров К.В. «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Карделевская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Югославия» (1974–1990) // </a:t>
            </a:r>
            <a:r>
              <a:rPr lang="ru-RU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Югославия в ХХ веке: Очерки политической истории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/ Ответственный редактор К.В. Никифоров. — М.: «Индрик», 2011. — С. 735–765.</a:t>
            </a: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Подымов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А., Чичкин А. </a:t>
            </a:r>
            <a:r>
              <a:rPr lang="ru-RU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Русские трубы Хорватии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// Военное обозрение. 7 июля 2020. – 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URL: </a:t>
            </a:r>
            <a:r>
              <a:rPr lang="en-US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https://topwar.ru/172703-russkie-truby-horvatii.html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5557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618_TF34126823.potx" id="{2A2B90EE-F7B7-4AA0-886C-21693E76F675}" vid="{B23C314D-BB01-4560-816A-26FDC505E1B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4086</TotalTime>
  <Words>2502</Words>
  <Application>Microsoft Office PowerPoint</Application>
  <PresentationFormat>Широкоэкранный</PresentationFormat>
  <Paragraphs>173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ФЕНОМЕН НЕФОРМАЛЬНЫХ ПЕРЕГОВОРНЫХ СТРУКТУР НА ПРИМЕРЕ БРИКС</dc:title>
  <dc:creator>Мама</dc:creator>
  <cp:lastModifiedBy>Tatiana Balashova</cp:lastModifiedBy>
  <cp:revision>309</cp:revision>
  <dcterms:created xsi:type="dcterms:W3CDTF">2020-10-25T19:54:42Z</dcterms:created>
  <dcterms:modified xsi:type="dcterms:W3CDTF">2022-11-10T21:42:00Z</dcterms:modified>
</cp:coreProperties>
</file>