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62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2736303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Направления деятельности АРГО по поддержке высшего общественно-географического образования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err="1" smtClean="0">
                <a:solidFill>
                  <a:srgbClr val="C00000"/>
                </a:solidFill>
              </a:rPr>
              <a:t>Каледин</a:t>
            </a:r>
            <a:r>
              <a:rPr lang="ru-RU" b="1" dirty="0" smtClean="0">
                <a:solidFill>
                  <a:srgbClr val="C00000"/>
                </a:solidFill>
              </a:rPr>
              <a:t> Н.В.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Санкт-Петербургский государственный университет, кафедра региональной политики и политической географии, член Координационного совета АРГО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Сентябрь, 2022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441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60648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ПРОБЛЕМЫ</a:t>
            </a:r>
            <a:endParaRPr lang="ru-RU" sz="1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597352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1600" b="1" dirty="0">
                <a:cs typeface="Times New Roman" panose="02020603050405020304" pitchFamily="18" charset="0"/>
              </a:rPr>
              <a:t>Разрушительные реформы системы высшего образования: структурные изменения и кадровая политика в вузах в рамках «болонского процесса». Результаты: сокращение, объединение и ликвидация общественно-географических кафедр, потеря преподавательских кадров и студентов.</a:t>
            </a:r>
          </a:p>
          <a:p>
            <a:pPr lvl="0"/>
            <a:r>
              <a:rPr lang="ru-RU" sz="1600" b="1" dirty="0">
                <a:cs typeface="Times New Roman" panose="02020603050405020304" pitchFamily="18" charset="0"/>
              </a:rPr>
              <a:t>Падение престижности направления, уменьшение бюджетных мест, дефицит абитуриентов, бюрократизация и перманентное реформирование системы высшего образования.</a:t>
            </a:r>
          </a:p>
          <a:p>
            <a:pPr lvl="0"/>
            <a:r>
              <a:rPr lang="ru-RU" sz="1600" b="1" dirty="0">
                <a:cs typeface="Times New Roman" panose="02020603050405020304" pitchFamily="18" charset="0"/>
              </a:rPr>
              <a:t>Недостаточная государственная поддержка, финансирование.</a:t>
            </a:r>
          </a:p>
          <a:p>
            <a:r>
              <a:rPr lang="ru-RU" sz="1600" b="1" dirty="0">
                <a:cs typeface="Times New Roman" panose="02020603050405020304" pitchFamily="18" charset="0"/>
              </a:rPr>
              <a:t>Слабая востребованность  географических и общественно-географических знаний и их носителей практикой (предприятиями и организациями). </a:t>
            </a:r>
          </a:p>
          <a:p>
            <a:pPr lvl="0"/>
            <a:r>
              <a:rPr lang="ru-RU" sz="1600" b="1" dirty="0">
                <a:cs typeface="Times New Roman" panose="02020603050405020304" pitchFamily="18" charset="0"/>
              </a:rPr>
              <a:t>Снижение защит докторских и кандидатских диссертаций.</a:t>
            </a:r>
          </a:p>
          <a:p>
            <a:pPr lvl="0"/>
            <a:r>
              <a:rPr lang="ru-RU" sz="1600" b="1" dirty="0">
                <a:cs typeface="Times New Roman" panose="02020603050405020304" pitchFamily="18" charset="0"/>
              </a:rPr>
              <a:t>Уход специалистов из общественной географии, отказ от преподавателей-совместителей.</a:t>
            </a:r>
          </a:p>
          <a:p>
            <a:pPr lvl="0"/>
            <a:r>
              <a:rPr lang="ru-RU" sz="1600" b="1" dirty="0" err="1">
                <a:cs typeface="Times New Roman" panose="02020603050405020304" pitchFamily="18" charset="0"/>
              </a:rPr>
              <a:t>Непристижность</a:t>
            </a:r>
            <a:r>
              <a:rPr lang="ru-RU" sz="1600" b="1" dirty="0">
                <a:cs typeface="Times New Roman" panose="02020603050405020304" pitchFamily="18" charset="0"/>
              </a:rPr>
              <a:t> профессии географа в современном обществе, связанная низкой оплатой труда географов </a:t>
            </a:r>
          </a:p>
          <a:p>
            <a:pPr lvl="0"/>
            <a:r>
              <a:rPr lang="ru-RU" sz="1600" b="1" dirty="0">
                <a:cs typeface="Times New Roman" panose="02020603050405020304" pitchFamily="18" charset="0"/>
              </a:rPr>
              <a:t>Нет подготовки географов-обществоведов по программам </a:t>
            </a:r>
            <a:r>
              <a:rPr lang="ru-RU" sz="1600" b="1" dirty="0" err="1">
                <a:cs typeface="Times New Roman" panose="02020603050405020304" pitchFamily="18" charset="0"/>
              </a:rPr>
              <a:t>бакалавриата</a:t>
            </a:r>
            <a:r>
              <a:rPr lang="ru-RU" sz="1600" b="1" i="1" dirty="0">
                <a:cs typeface="Times New Roman" panose="02020603050405020304" pitchFamily="18" charset="0"/>
              </a:rPr>
              <a:t> </a:t>
            </a:r>
            <a:endParaRPr lang="ru-RU" sz="1600" b="1" dirty="0">
              <a:cs typeface="Times New Roman" panose="02020603050405020304" pitchFamily="18" charset="0"/>
            </a:endParaRPr>
          </a:p>
          <a:p>
            <a:pPr lvl="0"/>
            <a:r>
              <a:rPr lang="ru-RU" sz="1600" b="1" dirty="0">
                <a:cs typeface="Times New Roman" panose="02020603050405020304" pitchFamily="18" charset="0"/>
              </a:rPr>
              <a:t>Сложность получения грантов, </a:t>
            </a:r>
            <a:r>
              <a:rPr lang="ru-RU" sz="1600" b="1" dirty="0" err="1">
                <a:cs typeface="Times New Roman" panose="02020603050405020304" pitchFamily="18" charset="0"/>
              </a:rPr>
              <a:t>госконтрактов</a:t>
            </a:r>
            <a:r>
              <a:rPr lang="ru-RU" sz="1600" b="1" dirty="0">
                <a:cs typeface="Times New Roman" panose="02020603050405020304" pitchFamily="18" charset="0"/>
              </a:rPr>
              <a:t>, договоров</a:t>
            </a:r>
          </a:p>
          <a:p>
            <a:pPr lvl="0"/>
            <a:r>
              <a:rPr lang="ru-RU" sz="1600" b="1" dirty="0">
                <a:cs typeface="Times New Roman" panose="02020603050405020304" pitchFamily="18" charset="0"/>
              </a:rPr>
              <a:t>Сокращение приема абитуриентов, учебной нагрузки. </a:t>
            </a:r>
          </a:p>
          <a:p>
            <a:pPr lvl="0"/>
            <a:r>
              <a:rPr lang="ru-RU" sz="1600" b="1" dirty="0">
                <a:cs typeface="Times New Roman" panose="02020603050405020304" pitchFamily="18" charset="0"/>
              </a:rPr>
              <a:t>Оторванность научного сообщества регионов от центральных вузов.</a:t>
            </a:r>
          </a:p>
          <a:p>
            <a:pPr lvl="0"/>
            <a:r>
              <a:rPr lang="ru-RU" sz="1600" b="1" dirty="0">
                <a:cs typeface="Times New Roman" panose="02020603050405020304" pitchFamily="18" charset="0"/>
              </a:rPr>
              <a:t>Отсутствие возможности повышения квалификации по общественной географии на базе ведущих вузов.</a:t>
            </a:r>
          </a:p>
          <a:p>
            <a:pPr lvl="0"/>
            <a:r>
              <a:rPr lang="ru-RU" sz="1600" b="1" dirty="0">
                <a:cs typeface="Times New Roman" panose="02020603050405020304" pitchFamily="18" charset="0"/>
              </a:rPr>
              <a:t>Сложности набора студентов в связи с сокращением учебных часов по географии в старших классах школы</a:t>
            </a:r>
          </a:p>
          <a:p>
            <a:pPr lvl="0"/>
            <a:r>
              <a:rPr lang="ru-RU" sz="1600" b="1" dirty="0">
                <a:cs typeface="Times New Roman" panose="02020603050405020304" pitchFamily="18" charset="0"/>
              </a:rPr>
              <a:t>Проблемы трудоустройства в связи со сворачиванием работ по территориальному планированию в регионе</a:t>
            </a:r>
          </a:p>
          <a:p>
            <a:pPr lvl="0"/>
            <a:r>
              <a:rPr lang="ru-RU" sz="1600" b="1" dirty="0">
                <a:cs typeface="Times New Roman" panose="02020603050405020304" pitchFamily="18" charset="0"/>
              </a:rPr>
              <a:t>Низкое качество регионального управления, которое делает невостребованными прикладные географические исследования</a:t>
            </a:r>
          </a:p>
          <a:p>
            <a:pPr marL="0" indent="0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28676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Работа с вузами в следующих формах:</a:t>
            </a: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548680"/>
            <a:ext cx="9036496" cy="6309320"/>
          </a:xfrm>
        </p:spPr>
        <p:txBody>
          <a:bodyPr>
            <a:noAutofit/>
          </a:bodyPr>
          <a:lstStyle/>
          <a:p>
            <a:r>
              <a:rPr lang="ru-RU" sz="2400" dirty="0"/>
              <a:t>создание </a:t>
            </a:r>
            <a:r>
              <a:rPr lang="ru-RU" sz="2400" b="1" dirty="0">
                <a:solidFill>
                  <a:srgbClr val="C00000"/>
                </a:solidFill>
              </a:rPr>
              <a:t>реестра общественно-географических магистерских программ </a:t>
            </a:r>
            <a:r>
              <a:rPr lang="ru-RU" sz="2400" dirty="0"/>
              <a:t>направлений «География», «Туризм», «Землеустройство и кадастры», «Экология и природопользование»;</a:t>
            </a:r>
          </a:p>
          <a:p>
            <a:r>
              <a:rPr lang="ru-RU" sz="2400" dirty="0" smtClean="0"/>
              <a:t>содействие </a:t>
            </a:r>
            <a:r>
              <a:rPr lang="ru-RU" sz="2400" dirty="0"/>
              <a:t>развитию </a:t>
            </a:r>
            <a:r>
              <a:rPr lang="ru-RU" sz="2400" b="1" dirty="0">
                <a:solidFill>
                  <a:srgbClr val="C00000"/>
                </a:solidFill>
              </a:rPr>
              <a:t>совместных </a:t>
            </a:r>
            <a:r>
              <a:rPr lang="ru-RU" sz="2400" b="1" dirty="0" smtClean="0">
                <a:solidFill>
                  <a:srgbClr val="C00000"/>
                </a:solidFill>
              </a:rPr>
              <a:t>межвузовских образовательных </a:t>
            </a:r>
            <a:r>
              <a:rPr lang="ru-RU" sz="2400" b="1" dirty="0">
                <a:solidFill>
                  <a:srgbClr val="C00000"/>
                </a:solidFill>
              </a:rPr>
              <a:t>программ магистратуры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и </a:t>
            </a:r>
            <a:r>
              <a:rPr lang="ru-RU" sz="2400" b="1" dirty="0" err="1">
                <a:solidFill>
                  <a:srgbClr val="C00000"/>
                </a:solidFill>
              </a:rPr>
              <a:t>бакалавриата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(</a:t>
            </a:r>
            <a:r>
              <a:rPr lang="ru-RU" sz="2400" b="1" dirty="0" err="1" smtClean="0">
                <a:solidFill>
                  <a:srgbClr val="C00000"/>
                </a:solidFill>
              </a:rPr>
              <a:t>специалитета</a:t>
            </a:r>
            <a:r>
              <a:rPr lang="ru-RU" sz="2400" b="1" dirty="0" smtClean="0">
                <a:solidFill>
                  <a:srgbClr val="C00000"/>
                </a:solidFill>
              </a:rPr>
              <a:t>)</a:t>
            </a:r>
            <a:r>
              <a:rPr lang="ru-RU" sz="2400" dirty="0" smtClean="0"/>
              <a:t>(</a:t>
            </a:r>
            <a:r>
              <a:rPr lang="ru-RU" sz="2400" dirty="0"/>
              <a:t>в том числе </a:t>
            </a:r>
            <a:r>
              <a:rPr lang="ru-RU" sz="2400" b="1" dirty="0">
                <a:solidFill>
                  <a:srgbClr val="C00000"/>
                </a:solidFill>
              </a:rPr>
              <a:t>сетевых</a:t>
            </a:r>
            <a:r>
              <a:rPr lang="ru-RU" sz="2400" dirty="0"/>
              <a:t>), с участием АРГО и профильных организаций, ведомств, </a:t>
            </a:r>
            <a:r>
              <a:rPr lang="ru-RU" sz="2400" dirty="0" smtClean="0"/>
              <a:t>госструктур;</a:t>
            </a:r>
          </a:p>
          <a:p>
            <a:r>
              <a:rPr lang="ru-RU" sz="2400" dirty="0"/>
              <a:t>содействие развитию </a:t>
            </a:r>
            <a:r>
              <a:rPr lang="ru-RU" sz="2400" b="1" dirty="0" smtClean="0">
                <a:solidFill>
                  <a:srgbClr val="C00000"/>
                </a:solidFill>
              </a:rPr>
              <a:t>междисциплинарных программ </a:t>
            </a:r>
          </a:p>
          <a:p>
            <a:r>
              <a:rPr lang="ru-RU" sz="2400" dirty="0" smtClean="0"/>
              <a:t>разработка </a:t>
            </a:r>
            <a:r>
              <a:rPr lang="ru-RU" sz="2400" dirty="0"/>
              <a:t>и предложение студентам актуальных </a:t>
            </a:r>
            <a:r>
              <a:rPr lang="ru-RU" sz="2400" b="1" dirty="0">
                <a:solidFill>
                  <a:srgbClr val="C00000"/>
                </a:solidFill>
              </a:rPr>
              <a:t>тем выпускных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квалификационных работ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/>
              <a:t>в </a:t>
            </a:r>
            <a:r>
              <a:rPr lang="ru-RU" sz="2400" dirty="0" err="1"/>
              <a:t>бакалавриате</a:t>
            </a:r>
            <a:r>
              <a:rPr lang="ru-RU" sz="2400" dirty="0"/>
              <a:t> и магистратуре, </a:t>
            </a:r>
            <a:r>
              <a:rPr lang="ru-RU" sz="2400" dirty="0" smtClean="0"/>
              <a:t>а также </a:t>
            </a:r>
            <a:r>
              <a:rPr lang="ru-RU" sz="2400" dirty="0"/>
              <a:t>ведущих организаций и рецензентов;</a:t>
            </a:r>
          </a:p>
          <a:p>
            <a:r>
              <a:rPr lang="ru-RU" sz="2400" dirty="0" smtClean="0"/>
              <a:t>формирование </a:t>
            </a:r>
            <a:r>
              <a:rPr lang="ru-RU" sz="2400" dirty="0"/>
              <a:t>актуальных </a:t>
            </a:r>
            <a:r>
              <a:rPr lang="ru-RU" sz="2400" b="1" dirty="0">
                <a:solidFill>
                  <a:srgbClr val="C00000"/>
                </a:solidFill>
              </a:rPr>
              <a:t>тем курсовых работ </a:t>
            </a:r>
            <a:r>
              <a:rPr lang="ru-RU" sz="2400" dirty="0"/>
              <a:t>студентов;</a:t>
            </a:r>
          </a:p>
          <a:p>
            <a:r>
              <a:rPr lang="ru-RU" sz="2400" dirty="0" smtClean="0"/>
              <a:t>активизация </a:t>
            </a:r>
            <a:r>
              <a:rPr lang="ru-RU" sz="2400" dirty="0"/>
              <a:t>межвузовского сотрудничества </a:t>
            </a:r>
            <a:r>
              <a:rPr lang="ru-RU" sz="2400" b="1" dirty="0">
                <a:solidFill>
                  <a:srgbClr val="C00000"/>
                </a:solidFill>
              </a:rPr>
              <a:t>в сфере аспирантуры</a:t>
            </a:r>
            <a:r>
              <a:rPr lang="ru-RU" sz="2400" dirty="0"/>
              <a:t> </a:t>
            </a:r>
            <a:r>
              <a:rPr lang="ru-RU" sz="2400" dirty="0" smtClean="0"/>
              <a:t>(стандарт, информация </a:t>
            </a:r>
            <a:r>
              <a:rPr lang="ru-RU" sz="2400" dirty="0"/>
              <a:t>о поступлении, тематика аспирантских НИР, научное руководство, оппонирование и др.);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69222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"/>
          </a:xfrm>
        </p:spPr>
        <p:txBody>
          <a:bodyPr>
            <a:normAutofit fontScale="90000"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640960" cy="6669360"/>
          </a:xfrm>
        </p:spPr>
        <p:txBody>
          <a:bodyPr>
            <a:noAutofit/>
          </a:bodyPr>
          <a:lstStyle/>
          <a:p>
            <a:r>
              <a:rPr lang="ru-RU" sz="2400" dirty="0" smtClean="0"/>
              <a:t>проведением </a:t>
            </a:r>
            <a:r>
              <a:rPr lang="ru-RU" sz="2400" b="1" dirty="0">
                <a:solidFill>
                  <a:srgbClr val="C00000"/>
                </a:solidFill>
              </a:rPr>
              <a:t>конкурсов АРГО </a:t>
            </a:r>
            <a:r>
              <a:rPr lang="ru-RU" sz="2400" dirty="0"/>
              <a:t>курсовых и выпускных квалификационных работ студентов;</a:t>
            </a:r>
          </a:p>
          <a:p>
            <a:r>
              <a:rPr lang="ru-RU" sz="2400" dirty="0" smtClean="0"/>
              <a:t>содействие </a:t>
            </a:r>
            <a:r>
              <a:rPr lang="ru-RU" sz="2400" dirty="0"/>
              <a:t>развитию </a:t>
            </a:r>
            <a:r>
              <a:rPr lang="ru-RU" sz="2400" b="1" dirty="0">
                <a:solidFill>
                  <a:srgbClr val="C00000"/>
                </a:solidFill>
              </a:rPr>
              <a:t>дополнительных образовательных программ</a:t>
            </a:r>
            <a:r>
              <a:rPr lang="ru-RU" sz="2400" dirty="0"/>
              <a:t> повышения квалификации и переподготовки различного объёма (в </a:t>
            </a:r>
            <a:r>
              <a:rPr lang="ru-RU" sz="2400" dirty="0" err="1"/>
              <a:t>т.ч</a:t>
            </a:r>
            <a:r>
              <a:rPr lang="ru-RU" sz="2400" dirty="0"/>
              <a:t>. сетевых) с участием АРГО и заинтересованных организаций, федеральных и региональных органов государственного управления; </a:t>
            </a:r>
          </a:p>
          <a:p>
            <a:r>
              <a:rPr lang="ru-RU" sz="2400" dirty="0" smtClean="0"/>
              <a:t>возрождение </a:t>
            </a:r>
            <a:r>
              <a:rPr lang="ru-RU" sz="2400" dirty="0"/>
              <a:t>программ </a:t>
            </a:r>
            <a:r>
              <a:rPr lang="ru-RU" sz="2400" b="1" dirty="0">
                <a:solidFill>
                  <a:srgbClr val="C00000"/>
                </a:solidFill>
              </a:rPr>
              <a:t>повышения квалификации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преподавателей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вузов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/>
              <a:t>по общественной географии на базе ведущих университетов; </a:t>
            </a:r>
          </a:p>
          <a:p>
            <a:r>
              <a:rPr lang="ru-RU" sz="2400" dirty="0" smtClean="0"/>
              <a:t>проведение </a:t>
            </a:r>
            <a:r>
              <a:rPr lang="ru-RU" sz="2400" b="1" dirty="0">
                <a:solidFill>
                  <a:srgbClr val="C00000"/>
                </a:solidFill>
              </a:rPr>
              <a:t>летних и зимних школ </a:t>
            </a:r>
            <a:r>
              <a:rPr lang="ru-RU" sz="2400" dirty="0"/>
              <a:t>АРГО по актуальной проблематике, в том числе в дистанционной форме; </a:t>
            </a:r>
          </a:p>
          <a:p>
            <a:r>
              <a:rPr lang="ru-RU" sz="2400" dirty="0" smtClean="0"/>
              <a:t>создание </a:t>
            </a:r>
            <a:r>
              <a:rPr lang="ru-RU" sz="2400" b="1" dirty="0">
                <a:solidFill>
                  <a:srgbClr val="C00000"/>
                </a:solidFill>
              </a:rPr>
              <a:t>циклов онлайн лекций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/>
              <a:t>ведущих географов-обществоведов, встречи и дискуссии с ними</a:t>
            </a:r>
            <a:r>
              <a:rPr lang="ru-RU" sz="2400" dirty="0" smtClean="0"/>
              <a:t>;</a:t>
            </a:r>
          </a:p>
          <a:p>
            <a:r>
              <a:rPr lang="ru-RU" sz="2400" dirty="0"/>
              <a:t>с</a:t>
            </a:r>
            <a:r>
              <a:rPr lang="ru-RU" sz="2400" dirty="0" smtClean="0"/>
              <a:t>одействие в проведении студенческих учебных практик;</a:t>
            </a:r>
            <a:endParaRPr lang="ru-RU" sz="2400" dirty="0"/>
          </a:p>
          <a:p>
            <a:r>
              <a:rPr lang="ru-RU" sz="2400" dirty="0" smtClean="0"/>
              <a:t>организация </a:t>
            </a:r>
            <a:r>
              <a:rPr lang="ru-RU" sz="2400" b="1" dirty="0">
                <a:solidFill>
                  <a:srgbClr val="C00000"/>
                </a:solidFill>
              </a:rPr>
              <a:t>студенческой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олимпиады АРГО и конкурсов </a:t>
            </a:r>
            <a:r>
              <a:rPr lang="ru-RU" sz="2400" dirty="0"/>
              <a:t>для студентов.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7649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432048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C00000"/>
                </a:solidFill>
              </a:rPr>
              <a:t/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Наиболее актуальная </a:t>
            </a:r>
            <a:r>
              <a:rPr lang="ru-RU" sz="2000" b="1" dirty="0">
                <a:solidFill>
                  <a:srgbClr val="C00000"/>
                </a:solidFill>
              </a:rPr>
              <a:t>тематика образовательных </a:t>
            </a:r>
            <a:r>
              <a:rPr lang="ru-RU" sz="2000" b="1" dirty="0" smtClean="0">
                <a:solidFill>
                  <a:srgbClr val="C00000"/>
                </a:solidFill>
              </a:rPr>
              <a:t>программ</a:t>
            </a:r>
            <a:r>
              <a:rPr lang="ru-RU" sz="1800" dirty="0">
                <a:solidFill>
                  <a:srgbClr val="C00000"/>
                </a:solidFill>
              </a:rPr>
              <a:t/>
            </a:r>
            <a:br>
              <a:rPr lang="ru-RU" sz="1800" dirty="0">
                <a:solidFill>
                  <a:srgbClr val="C00000"/>
                </a:solidFill>
              </a:rPr>
            </a:br>
            <a:endParaRPr lang="ru-RU" sz="1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640960" cy="659735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Территориальная </a:t>
            </a:r>
            <a:r>
              <a:rPr lang="ru-RU" sz="1600" b="1" dirty="0">
                <a:solidFill>
                  <a:srgbClr val="C00000"/>
                </a:solidFill>
                <a:latin typeface="+mj-lt"/>
              </a:rPr>
              <a:t>организация общества 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Пространственное </a:t>
            </a:r>
            <a:r>
              <a:rPr lang="ru-RU" sz="1600" b="1" dirty="0">
                <a:solidFill>
                  <a:srgbClr val="C00000"/>
                </a:solidFill>
                <a:latin typeface="+mj-lt"/>
              </a:rPr>
              <a:t>планирование и 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управление</a:t>
            </a:r>
          </a:p>
          <a:p>
            <a:r>
              <a:rPr lang="ru-RU" sz="1600" b="1" dirty="0">
                <a:solidFill>
                  <a:srgbClr val="C00000"/>
                </a:solidFill>
                <a:latin typeface="+mj-lt"/>
              </a:rPr>
              <a:t>Территориальное планирование,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Территориальное </a:t>
            </a:r>
            <a:r>
              <a:rPr lang="ru-RU" sz="1600" b="1" dirty="0">
                <a:solidFill>
                  <a:srgbClr val="C00000"/>
                </a:solidFill>
                <a:latin typeface="+mj-lt"/>
              </a:rPr>
              <a:t>планирование и 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картография</a:t>
            </a:r>
          </a:p>
          <a:p>
            <a:r>
              <a:rPr lang="ru-RU" sz="1600" b="1" dirty="0">
                <a:solidFill>
                  <a:srgbClr val="C00000"/>
                </a:solidFill>
                <a:latin typeface="+mj-lt"/>
              </a:rPr>
              <a:t>Территориальное планирование и районная планировка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Стратегическое </a:t>
            </a:r>
            <a:r>
              <a:rPr lang="ru-RU" sz="1600" b="1" dirty="0">
                <a:solidFill>
                  <a:srgbClr val="C00000"/>
                </a:solidFill>
                <a:latin typeface="+mj-lt"/>
              </a:rPr>
              <a:t>пространственное планирование</a:t>
            </a:r>
          </a:p>
          <a:p>
            <a:r>
              <a:rPr lang="ru-RU" sz="1600" b="1" dirty="0">
                <a:solidFill>
                  <a:srgbClr val="C00000"/>
                </a:solidFill>
                <a:latin typeface="+mj-lt"/>
              </a:rPr>
              <a:t>Стратегическое пространственное планирование и региональное управление</a:t>
            </a: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Региональное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развитие</a:t>
            </a: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Региональные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исследования</a:t>
            </a: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Регионоведение</a:t>
            </a: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Региональное управление</a:t>
            </a: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Региональная политика</a:t>
            </a:r>
            <a:endParaRPr lang="ru-RU" sz="1600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Региональная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тематика в зависимости от региона</a:t>
            </a:r>
            <a:endParaRPr lang="ru-RU" sz="1600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Управление развитием сельских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территорий</a:t>
            </a:r>
          </a:p>
          <a:p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Геоурбанистика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r>
              <a:rPr lang="ru-RU" sz="1600" b="1" dirty="0">
                <a:solidFill>
                  <a:schemeClr val="accent5"/>
                </a:solidFill>
                <a:latin typeface="+mj-lt"/>
              </a:rPr>
              <a:t>Политическая география и </a:t>
            </a:r>
            <a:r>
              <a:rPr lang="ru-RU" sz="1600" b="1" dirty="0" smtClean="0">
                <a:solidFill>
                  <a:schemeClr val="accent5"/>
                </a:solidFill>
                <a:latin typeface="+mj-lt"/>
              </a:rPr>
              <a:t>геополитика</a:t>
            </a:r>
            <a:endParaRPr lang="ru-RU" sz="1600" b="1" dirty="0">
              <a:solidFill>
                <a:schemeClr val="accent5"/>
              </a:solidFill>
              <a:latin typeface="+mj-lt"/>
            </a:endParaRPr>
          </a:p>
          <a:p>
            <a:r>
              <a:rPr lang="ru-RU" sz="1600" b="1" dirty="0">
                <a:solidFill>
                  <a:schemeClr val="accent5"/>
                </a:solidFill>
                <a:latin typeface="+mj-lt"/>
              </a:rPr>
              <a:t>Геополитика и геополитический анализ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+mj-lt"/>
              </a:rPr>
              <a:t>Туризм </a:t>
            </a:r>
            <a:r>
              <a:rPr lang="ru-RU" sz="1600" b="1" dirty="0">
                <a:solidFill>
                  <a:srgbClr val="FF0000"/>
                </a:solidFill>
                <a:latin typeface="+mj-lt"/>
              </a:rPr>
              <a:t>и рекреационная </a:t>
            </a:r>
            <a:r>
              <a:rPr lang="ru-RU" sz="1600" b="1" dirty="0" smtClean="0">
                <a:solidFill>
                  <a:srgbClr val="FF0000"/>
                </a:solidFill>
                <a:latin typeface="+mj-lt"/>
              </a:rPr>
              <a:t>география </a:t>
            </a:r>
            <a:endParaRPr lang="ru-RU" sz="1600" b="1" dirty="0">
              <a:solidFill>
                <a:srgbClr val="FF0000"/>
              </a:solidFill>
              <a:latin typeface="+mj-lt"/>
            </a:endParaRPr>
          </a:p>
          <a:p>
            <a:r>
              <a:rPr lang="ru-RU" sz="1600" b="1" dirty="0">
                <a:solidFill>
                  <a:srgbClr val="FF0000"/>
                </a:solidFill>
                <a:latin typeface="+mj-lt"/>
              </a:rPr>
              <a:t>Рекреация и организация туристской деятельности и сферы </a:t>
            </a:r>
            <a:r>
              <a:rPr lang="ru-RU" sz="1600" b="1" dirty="0" smtClean="0">
                <a:solidFill>
                  <a:srgbClr val="FF0000"/>
                </a:solidFill>
                <a:latin typeface="+mj-lt"/>
              </a:rPr>
              <a:t>гостеприимства</a:t>
            </a:r>
          </a:p>
          <a:p>
            <a:r>
              <a:rPr lang="ru-RU" sz="1600" b="1" dirty="0">
                <a:solidFill>
                  <a:srgbClr val="FF0000"/>
                </a:solidFill>
                <a:latin typeface="+mj-lt"/>
              </a:rPr>
              <a:t>Проектирование и развитие туристских </a:t>
            </a:r>
            <a:r>
              <a:rPr lang="ru-RU" sz="1600" b="1" dirty="0" err="1">
                <a:solidFill>
                  <a:srgbClr val="FF0000"/>
                </a:solidFill>
                <a:latin typeface="+mj-lt"/>
              </a:rPr>
              <a:t>дестинаций</a:t>
            </a:r>
            <a:endParaRPr lang="ru-RU" sz="1600" b="1" dirty="0">
              <a:solidFill>
                <a:srgbClr val="FF0000"/>
              </a:solidFill>
              <a:latin typeface="+mj-lt"/>
            </a:endParaRPr>
          </a:p>
          <a:p>
            <a:r>
              <a:rPr lang="ru-RU" sz="1600" b="1" dirty="0" err="1" smtClean="0">
                <a:solidFill>
                  <a:srgbClr val="FF0000"/>
                </a:solidFill>
                <a:latin typeface="+mj-lt"/>
              </a:rPr>
              <a:t>Россиеведение</a:t>
            </a:r>
            <a:r>
              <a:rPr lang="ru-RU" sz="1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+mj-lt"/>
              </a:rPr>
              <a:t>и внутренний </a:t>
            </a:r>
            <a:r>
              <a:rPr lang="ru-RU" sz="1600" b="1" dirty="0" smtClean="0">
                <a:solidFill>
                  <a:srgbClr val="FF0000"/>
                </a:solidFill>
                <a:latin typeface="+mj-lt"/>
              </a:rPr>
              <a:t>туризм</a:t>
            </a:r>
            <a:endParaRPr lang="ru-RU" sz="1600" b="1" dirty="0">
              <a:solidFill>
                <a:srgbClr val="FF0000"/>
              </a:solidFill>
              <a:latin typeface="+mj-lt"/>
            </a:endParaRPr>
          </a:p>
          <a:p>
            <a:endParaRPr lang="ru-RU" sz="1600" dirty="0"/>
          </a:p>
          <a:p>
            <a:pPr marL="0" indent="0">
              <a:buNone/>
            </a:pPr>
            <a:r>
              <a:rPr lang="ru-RU" sz="1600" dirty="0"/>
              <a:t> </a:t>
            </a:r>
          </a:p>
          <a:p>
            <a:pPr marL="0" indent="0">
              <a:buNone/>
            </a:pPr>
            <a:r>
              <a:rPr lang="ru-RU" sz="1600" dirty="0"/>
              <a:t> 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84981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90066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2. Активизация использования </a:t>
            </a:r>
            <a:r>
              <a:rPr lang="ru-RU" sz="2800" b="1" dirty="0" smtClean="0">
                <a:solidFill>
                  <a:srgbClr val="C00000"/>
                </a:solidFill>
              </a:rPr>
              <a:t>ресурсов </a:t>
            </a:r>
            <a:r>
              <a:rPr lang="ru-RU" sz="2800" b="1" dirty="0">
                <a:solidFill>
                  <a:srgbClr val="C00000"/>
                </a:solidFill>
              </a:rPr>
              <a:t>сайта АРГО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/>
              <a:t>работы </a:t>
            </a:r>
            <a:r>
              <a:rPr lang="ru-RU" b="1" dirty="0">
                <a:solidFill>
                  <a:srgbClr val="C00000"/>
                </a:solidFill>
              </a:rPr>
              <a:t>со студентами и аспирантами 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 информация </a:t>
            </a:r>
            <a:r>
              <a:rPr lang="ru-RU" dirty="0"/>
              <a:t>об общественно-географических бакалаврских и магистерских программах вузов, о приёме на них, </a:t>
            </a:r>
            <a:r>
              <a:rPr lang="ru-RU" dirty="0" smtClean="0"/>
              <a:t>тематике и др. </a:t>
            </a:r>
          </a:p>
          <a:p>
            <a:r>
              <a:rPr lang="ru-RU" dirty="0"/>
              <a:t>н</a:t>
            </a:r>
            <a:r>
              <a:rPr lang="ru-RU" dirty="0" smtClean="0"/>
              <a:t>овые учебно-методические </a:t>
            </a:r>
            <a:r>
              <a:rPr lang="ru-RU" dirty="0"/>
              <a:t>издания, научные публикации и др</a:t>
            </a:r>
            <a:r>
              <a:rPr lang="ru-RU" dirty="0" smtClean="0"/>
              <a:t>.,</a:t>
            </a:r>
          </a:p>
          <a:p>
            <a:r>
              <a:rPr lang="ru-RU" dirty="0"/>
              <a:t>о</a:t>
            </a:r>
            <a:r>
              <a:rPr lang="ru-RU" dirty="0" smtClean="0"/>
              <a:t>лимпиады и конкурсы</a:t>
            </a:r>
          </a:p>
          <a:p>
            <a:r>
              <a:rPr lang="ru-RU" dirty="0"/>
              <a:t>и</a:t>
            </a:r>
            <a:r>
              <a:rPr lang="ru-RU" dirty="0" smtClean="0"/>
              <a:t>нформация о конференциях вузов </a:t>
            </a:r>
          </a:p>
          <a:p>
            <a:r>
              <a:rPr lang="ru-RU" dirty="0"/>
              <a:t>о</a:t>
            </a:r>
            <a:r>
              <a:rPr lang="ru-RU" dirty="0" smtClean="0"/>
              <a:t>нлайн лекторий АРГО</a:t>
            </a:r>
          </a:p>
          <a:p>
            <a:pPr marL="0" indent="0">
              <a:buNone/>
            </a:pPr>
            <a:r>
              <a:rPr lang="ru-RU" dirty="0" smtClean="0"/>
              <a:t>а </a:t>
            </a:r>
            <a:r>
              <a:rPr lang="ru-RU" dirty="0"/>
              <a:t>также </a:t>
            </a:r>
            <a:r>
              <a:rPr lang="ru-RU" b="1" dirty="0">
                <a:solidFill>
                  <a:srgbClr val="C00000"/>
                </a:solidFill>
              </a:rPr>
              <a:t>с учителями и учащимися </a:t>
            </a:r>
            <a:r>
              <a:rPr lang="ru-RU" dirty="0"/>
              <a:t>средних школ, колледжей, гимназий.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0612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3. Работа с учреждениями </a:t>
            </a:r>
            <a:r>
              <a:rPr lang="ru-RU" sz="2800" b="1" dirty="0" smtClean="0">
                <a:solidFill>
                  <a:srgbClr val="C00000"/>
                </a:solidFill>
              </a:rPr>
              <a:t>среднего </a:t>
            </a:r>
            <a:r>
              <a:rPr lang="ru-RU" sz="2800" b="1" dirty="0">
                <a:solidFill>
                  <a:srgbClr val="C00000"/>
                </a:solidFill>
              </a:rPr>
              <a:t>образования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904656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работа </a:t>
            </a:r>
            <a:r>
              <a:rPr lang="ru-RU" sz="2400" dirty="0"/>
              <a:t>с Министерством просвещения РФ по </a:t>
            </a:r>
            <a:r>
              <a:rPr lang="ru-RU" sz="2400" b="1" dirty="0">
                <a:solidFill>
                  <a:srgbClr val="C00000"/>
                </a:solidFill>
              </a:rPr>
              <a:t>увеличению учебных часов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/>
              <a:t>географии в старших классах школы;</a:t>
            </a:r>
          </a:p>
          <a:p>
            <a:r>
              <a:rPr lang="ru-RU" sz="2400" dirty="0" smtClean="0"/>
              <a:t>организация </a:t>
            </a:r>
            <a:r>
              <a:rPr lang="ru-RU" sz="2400" b="1" dirty="0" smtClean="0">
                <a:solidFill>
                  <a:srgbClr val="C00000"/>
                </a:solidFill>
              </a:rPr>
              <a:t>профессионально-ориентирующей работы </a:t>
            </a:r>
            <a:r>
              <a:rPr lang="ru-RU" sz="2400" b="1" dirty="0">
                <a:solidFill>
                  <a:srgbClr val="C00000"/>
                </a:solidFill>
              </a:rPr>
              <a:t>региональных отделений АРГО </a:t>
            </a:r>
            <a:r>
              <a:rPr lang="ru-RU" sz="2400" b="1" dirty="0" smtClean="0">
                <a:solidFill>
                  <a:srgbClr val="C00000"/>
                </a:solidFill>
              </a:rPr>
              <a:t> и вузов </a:t>
            </a:r>
            <a:r>
              <a:rPr lang="ru-RU" sz="2400" dirty="0" smtClean="0"/>
              <a:t>со  </a:t>
            </a:r>
            <a:r>
              <a:rPr lang="ru-RU" sz="2400" dirty="0"/>
              <a:t>школами, </a:t>
            </a:r>
            <a:r>
              <a:rPr lang="ru-RU" sz="2400" dirty="0" smtClean="0"/>
              <a:t>колледжами (в </a:t>
            </a:r>
            <a:r>
              <a:rPr lang="ru-RU" sz="2400" dirty="0" err="1" smtClean="0"/>
              <a:t>т.ч</a:t>
            </a:r>
            <a:r>
              <a:rPr lang="ru-RU" sz="2400" dirty="0" smtClean="0"/>
              <a:t>. создание специализированных классов с дополнительными дисциплинами); </a:t>
            </a:r>
          </a:p>
          <a:p>
            <a:r>
              <a:rPr lang="ru-RU" sz="2400" dirty="0"/>
              <a:t>о</a:t>
            </a:r>
            <a:r>
              <a:rPr lang="ru-RU" sz="2400" dirty="0" smtClean="0"/>
              <a:t>рганизация экскурсий по общественно-географической тематике, в том числе в профильные организации.</a:t>
            </a:r>
            <a:endParaRPr lang="ru-RU" sz="2400" dirty="0"/>
          </a:p>
          <a:p>
            <a:r>
              <a:rPr lang="ru-RU" sz="2400" dirty="0" smtClean="0"/>
              <a:t>работа </a:t>
            </a:r>
            <a:r>
              <a:rPr lang="ru-RU" sz="2400" dirty="0"/>
              <a:t>с </a:t>
            </a:r>
            <a:r>
              <a:rPr lang="ru-RU" sz="2400" b="1" dirty="0">
                <a:solidFill>
                  <a:srgbClr val="C00000"/>
                </a:solidFill>
              </a:rPr>
              <a:t>учителями географии старших классов средней школы</a:t>
            </a:r>
            <a:r>
              <a:rPr lang="ru-RU" sz="2400" dirty="0"/>
              <a:t>: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- создание </a:t>
            </a:r>
            <a:r>
              <a:rPr lang="ru-RU" sz="2400" dirty="0"/>
              <a:t>дополнительных программ  повышения квалификации для учителей; </a:t>
            </a:r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 smtClean="0"/>
              <a:t>учебно-методическая </a:t>
            </a:r>
            <a:r>
              <a:rPr lang="ru-RU" sz="2400" dirty="0"/>
              <a:t>помощь</a:t>
            </a:r>
            <a:r>
              <a:rPr lang="ru-RU" sz="2400" dirty="0" smtClean="0"/>
              <a:t>;</a:t>
            </a:r>
          </a:p>
          <a:p>
            <a:pPr>
              <a:buFontTx/>
              <a:buChar char="-"/>
            </a:pPr>
            <a:r>
              <a:rPr lang="ru-RU" sz="2400" dirty="0" smtClean="0"/>
              <a:t>лекции </a:t>
            </a:r>
            <a:r>
              <a:rPr lang="ru-RU" sz="2400" dirty="0"/>
              <a:t>и </a:t>
            </a:r>
            <a:r>
              <a:rPr lang="ru-RU" sz="2400" dirty="0" err="1" smtClean="0"/>
              <a:t>спецсеминары</a:t>
            </a:r>
            <a:r>
              <a:rPr lang="ru-RU" sz="2400" dirty="0" smtClean="0"/>
              <a:t> (онлайн лекторий АРГО); </a:t>
            </a:r>
            <a:endParaRPr lang="ru-RU" sz="2400" dirty="0"/>
          </a:p>
          <a:p>
            <a:r>
              <a:rPr lang="ru-RU" sz="2400" dirty="0" smtClean="0"/>
              <a:t>организация </a:t>
            </a:r>
            <a:r>
              <a:rPr lang="ru-RU" sz="2400" b="1" dirty="0">
                <a:solidFill>
                  <a:srgbClr val="C00000"/>
                </a:solidFill>
              </a:rPr>
              <a:t>олимпиады АРГО </a:t>
            </a:r>
            <a:r>
              <a:rPr lang="ru-RU" sz="2400" dirty="0"/>
              <a:t>для школьников.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85920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2008"/>
          </a:xfrm>
        </p:spPr>
        <p:txBody>
          <a:bodyPr>
            <a:noAutofit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4807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4. Активизация участия географов-обществоведов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                 </a:t>
            </a:r>
            <a:r>
              <a:rPr lang="ru-RU" sz="2400" dirty="0" smtClean="0"/>
              <a:t>в </a:t>
            </a:r>
            <a:r>
              <a:rPr lang="ru-RU" sz="2400" dirty="0"/>
              <a:t>ежегодных </a:t>
            </a:r>
            <a:r>
              <a:rPr lang="ru-RU" sz="2400" b="1" dirty="0">
                <a:solidFill>
                  <a:srgbClr val="C00000"/>
                </a:solidFill>
              </a:rPr>
              <a:t>государственных мероприятиях</a:t>
            </a:r>
            <a:r>
              <a:rPr lang="ru-RU" sz="2400" dirty="0"/>
              <a:t> по проблематике федерального и регионального развития России («Форум стратегов», «Арктический форум» </a:t>
            </a:r>
            <a:r>
              <a:rPr lang="ru-RU" sz="2400"/>
              <a:t>и </a:t>
            </a:r>
            <a:r>
              <a:rPr lang="ru-RU" sz="2400" smtClean="0"/>
              <a:t>др.).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5. Взаимодействие с органами государственного и муниципального управления </a:t>
            </a:r>
            <a:r>
              <a:rPr lang="ru-RU" sz="2400" dirty="0" smtClean="0"/>
              <a:t>по общественно-географической проблематике. </a:t>
            </a:r>
            <a:endParaRPr lang="ru-RU" sz="2400" dirty="0"/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6. Взаимодействие с Министерством образования и РАН,</a:t>
            </a:r>
            <a:r>
              <a:rPr lang="ru-RU" sz="2400" dirty="0" smtClean="0"/>
              <a:t> в том числе по вопросам:</a:t>
            </a:r>
          </a:p>
          <a:p>
            <a:r>
              <a:rPr lang="ru-RU" sz="2400" dirty="0" smtClean="0"/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институализации</a:t>
            </a:r>
            <a:r>
              <a:rPr lang="ru-RU" sz="2400" b="1" dirty="0" smtClean="0">
                <a:solidFill>
                  <a:srgbClr val="C00000"/>
                </a:solidFill>
              </a:rPr>
              <a:t> общественной географии</a:t>
            </a:r>
            <a:r>
              <a:rPr lang="ru-RU" sz="2400" dirty="0" smtClean="0"/>
              <a:t> и её </a:t>
            </a:r>
            <a:r>
              <a:rPr lang="ru-RU" sz="2400" dirty="0" smtClean="0">
                <a:solidFill>
                  <a:srgbClr val="C00000"/>
                </a:solidFill>
              </a:rPr>
              <a:t>отдельных направлений </a:t>
            </a:r>
            <a:r>
              <a:rPr lang="ru-RU" sz="2400" dirty="0" smtClean="0"/>
              <a:t>(страноведения и др.) как ключевой, актуальной и практически значимой области знания по проблематике пространственной организации общества;</a:t>
            </a:r>
          </a:p>
          <a:p>
            <a:r>
              <a:rPr lang="ru-RU" sz="2400" dirty="0" smtClean="0"/>
              <a:t>активизация участия географов-обществоведов </a:t>
            </a:r>
            <a:r>
              <a:rPr lang="ru-RU" sz="2400" b="1" dirty="0" smtClean="0">
                <a:solidFill>
                  <a:srgbClr val="C00000"/>
                </a:solidFill>
              </a:rPr>
              <a:t>в работе министерских и академических органов</a:t>
            </a:r>
            <a:r>
              <a:rPr lang="ru-RU" sz="2400" dirty="0" smtClean="0"/>
              <a:t> (советов, комиссий и др.); </a:t>
            </a:r>
            <a:endParaRPr lang="ru-RU" sz="2400" dirty="0"/>
          </a:p>
          <a:p>
            <a:r>
              <a:rPr lang="ru-RU" sz="2400" dirty="0" smtClean="0"/>
              <a:t>решение проблемы </a:t>
            </a:r>
            <a:r>
              <a:rPr lang="ru-RU" sz="2400" b="1" dirty="0" smtClean="0">
                <a:solidFill>
                  <a:srgbClr val="C00000"/>
                </a:solidFill>
              </a:rPr>
              <a:t>привлечения преподавателей-совместителей</a:t>
            </a:r>
            <a:r>
              <a:rPr lang="ru-RU" sz="2400" dirty="0" smtClean="0"/>
              <a:t> из практических организаций, институтов.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332345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772</Words>
  <Application>Microsoft Office PowerPoint</Application>
  <PresentationFormat>Экран (4:3)</PresentationFormat>
  <Paragraphs>82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Направления деятельности АРГО по поддержке высшего общественно-географического образования</vt:lpstr>
      <vt:lpstr>ПРОБЛЕМЫ</vt:lpstr>
      <vt:lpstr>1. Работа с вузами в следующих формах: </vt:lpstr>
      <vt:lpstr>Презентация PowerPoint</vt:lpstr>
      <vt:lpstr> Наиболее актуальная тематика образовательных программ </vt:lpstr>
      <vt:lpstr>2. Активизация использования ресурсов сайта АРГО</vt:lpstr>
      <vt:lpstr>3. Работа с учреждениями среднего образования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Направления деятельности АРГО по поддержке высшего общественно-географического образования</dc:title>
  <dc:creator>Kaledin</dc:creator>
  <cp:lastModifiedBy>User</cp:lastModifiedBy>
  <cp:revision>25</cp:revision>
  <dcterms:created xsi:type="dcterms:W3CDTF">2022-09-10T20:34:47Z</dcterms:created>
  <dcterms:modified xsi:type="dcterms:W3CDTF">2022-12-30T09:26:47Z</dcterms:modified>
</cp:coreProperties>
</file>