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376" r:id="rId3"/>
    <p:sldId id="391" r:id="rId4"/>
    <p:sldId id="381" r:id="rId5"/>
    <p:sldId id="382" r:id="rId6"/>
    <p:sldId id="383" r:id="rId7"/>
    <p:sldId id="384" r:id="rId8"/>
    <p:sldId id="385" r:id="rId9"/>
    <p:sldId id="386" r:id="rId10"/>
    <p:sldId id="387" r:id="rId11"/>
    <p:sldId id="392" r:id="rId12"/>
    <p:sldId id="394" r:id="rId13"/>
    <p:sldId id="388" r:id="rId14"/>
    <p:sldId id="367" r:id="rId15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DBFF"/>
    <a:srgbClr val="AD2A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4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35876C-3220-444D-884B-266FEEC786BB}" type="datetimeFigureOut">
              <a:rPr lang="ru-RU" smtClean="0"/>
              <a:t>30.12.2022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857250"/>
            <a:ext cx="3343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8CB933-DD95-4757-A1FE-D98D8FA5B5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675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63407-B589-4B2A-A13E-803C6AA477CA}" type="datetime1">
              <a:rPr lang="ru-RU" smtClean="0"/>
              <a:t>30.12.2022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23A1B-C24D-4E15-B81D-0798515D8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204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D6880-BDA9-47C3-8664-19B2696E0B04}" type="datetime1">
              <a:rPr lang="ru-RU" smtClean="0"/>
              <a:t>30.12.2022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23A1B-C24D-4E15-B81D-0798515D8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337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E3A0-A8B3-40FC-8E33-CB18445702EB}" type="datetime1">
              <a:rPr lang="ru-RU" smtClean="0"/>
              <a:t>30.12.2022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23A1B-C24D-4E15-B81D-0798515D8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5979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E140-148B-48F2-9ABF-F8D8BBCEAD24}" type="datetime1">
              <a:rPr lang="ru-RU" smtClean="0"/>
              <a:t>30.12.2022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23A1B-C24D-4E15-B81D-0798515D8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437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0859-125A-45D5-889A-B96A71E4A505}" type="datetime1">
              <a:rPr lang="ru-RU" smtClean="0"/>
              <a:t>30.12.2022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23A1B-C24D-4E15-B81D-0798515D8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812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163E-96D5-4F6B-835F-FCB72E7DA412}" type="datetime1">
              <a:rPr lang="ru-RU" smtClean="0"/>
              <a:t>30.12.2022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23A1B-C24D-4E15-B81D-0798515D8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765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7E9D6-F14A-4918-A274-EFE3CAC8E3D3}" type="datetime1">
              <a:rPr lang="ru-RU" smtClean="0"/>
              <a:t>30.12.2022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23A1B-C24D-4E15-B81D-0798515D8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549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C3A7C-3320-4776-ABE4-4F0B59601D50}" type="datetime1">
              <a:rPr lang="ru-RU" smtClean="0"/>
              <a:t>30.12.2022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23A1B-C24D-4E15-B81D-0798515D8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995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4250-B2CD-4F76-A4F2-C56CC247395C}" type="datetime1">
              <a:rPr lang="ru-RU" smtClean="0"/>
              <a:t>30.12.2022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23A1B-C24D-4E15-B81D-0798515D8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831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C695F-1A95-4A20-A80F-BD71F32D978A}" type="datetime1">
              <a:rPr lang="ru-RU" smtClean="0"/>
              <a:t>30.12.2022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23A1B-C24D-4E15-B81D-0798515D8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87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93825-F476-46E5-8FF9-062F0E214D46}" type="datetime1">
              <a:rPr lang="ru-RU" smtClean="0"/>
              <a:t>30.12.2022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23A1B-C24D-4E15-B81D-0798515D8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11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6C767-2DAA-46C3-9B82-E422BB4DA564}" type="datetime1">
              <a:rPr lang="ru-RU" smtClean="0"/>
              <a:t>30.12.2022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23A1B-C24D-4E15-B81D-0798515D8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B593C6-3736-4881-95FD-2E03EDD4FF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037" y="746661"/>
            <a:ext cx="9781926" cy="1409022"/>
          </a:xfrm>
        </p:spPr>
        <p:txBody>
          <a:bodyPr>
            <a:noAutofit/>
          </a:bodyPr>
          <a:lstStyle/>
          <a:p>
            <a:r>
              <a:rPr lang="ru-RU" sz="2400" b="1" cap="all" dirty="0"/>
              <a:t>Гигантские наледи Северо-Востока </a:t>
            </a:r>
            <a:br>
              <a:rPr lang="ru-RU" sz="2400" b="1" cap="all" dirty="0"/>
            </a:br>
            <a:r>
              <a:rPr lang="ru-RU" sz="2400" b="1" cap="all" dirty="0"/>
              <a:t>по данным Кадастра (1958) и снимкам </a:t>
            </a:r>
            <a:r>
              <a:rPr lang="en-US" sz="2400" b="1" cap="all" dirty="0"/>
              <a:t>Landsat</a:t>
            </a:r>
            <a:r>
              <a:rPr lang="ru-RU" sz="2400" b="1" cap="all" dirty="0"/>
              <a:t> 1973-2021</a:t>
            </a:r>
            <a:br>
              <a:rPr lang="ru-RU" sz="2400" b="1" cap="all" dirty="0"/>
            </a:br>
            <a:br>
              <a:rPr lang="ru-RU" sz="2400" b="1" cap="all" dirty="0"/>
            </a:br>
            <a:r>
              <a:rPr lang="ru-RU" sz="2400" i="1" cap="all" dirty="0"/>
              <a:t>А БЫЛ ЛИ МАЛЬЧИК?</a:t>
            </a:r>
            <a:endParaRPr lang="ru-RU" sz="2400" i="1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C0B3340-1075-499C-A999-D704F7088157}"/>
              </a:ext>
            </a:extLst>
          </p:cNvPr>
          <p:cNvSpPr/>
          <p:nvPr/>
        </p:nvSpPr>
        <p:spPr>
          <a:xfrm>
            <a:off x="62037" y="4361066"/>
            <a:ext cx="9906000" cy="1169551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Макарьева О.М.</a:t>
            </a:r>
            <a:r>
              <a:rPr lang="ru-RU" sz="1400" b="1" baseline="30000" dirty="0"/>
              <a:t>1,2</a:t>
            </a:r>
            <a:r>
              <a:rPr lang="ru-RU" sz="1400" b="1" dirty="0"/>
              <a:t>, А.Н. Шихов</a:t>
            </a:r>
            <a:r>
              <a:rPr lang="ru-RU" sz="1400" b="1" baseline="30000" dirty="0"/>
              <a:t>3</a:t>
            </a:r>
            <a:r>
              <a:rPr lang="ru-RU" sz="1400" b="1" dirty="0"/>
              <a:t>, Нестерова Н.В.</a:t>
            </a:r>
            <a:r>
              <a:rPr lang="ru-RU" sz="1400" b="1" baseline="30000" dirty="0"/>
              <a:t>1,2,4</a:t>
            </a:r>
            <a:r>
              <a:rPr lang="ru-RU" sz="1400" b="1" dirty="0"/>
              <a:t>, </a:t>
            </a:r>
            <a:r>
              <a:rPr lang="ru-RU" sz="1400" b="1" dirty="0" err="1"/>
              <a:t>Осташов</a:t>
            </a:r>
            <a:r>
              <a:rPr lang="ru-RU" sz="1400" b="1" dirty="0"/>
              <a:t> А.А.</a:t>
            </a:r>
            <a:r>
              <a:rPr lang="ru-RU" sz="1400" b="1" baseline="30000" dirty="0"/>
              <a:t>1</a:t>
            </a:r>
            <a:r>
              <a:rPr lang="ru-RU" sz="1400" b="1" dirty="0"/>
              <a:t>, </a:t>
            </a:r>
            <a:r>
              <a:rPr lang="ru-RU" sz="1400" b="1" dirty="0" err="1"/>
              <a:t>Землянскова</a:t>
            </a:r>
            <a:r>
              <a:rPr lang="ru-RU" sz="1400" b="1" dirty="0"/>
              <a:t> А.А.</a:t>
            </a:r>
            <a:r>
              <a:rPr lang="ru-RU" sz="1400" b="1" baseline="30000" dirty="0"/>
              <a:t>1,2</a:t>
            </a:r>
            <a:r>
              <a:rPr lang="ru-RU" sz="1400" b="1" dirty="0"/>
              <a:t>, В.Р. Алексеев</a:t>
            </a:r>
            <a:r>
              <a:rPr lang="ru-RU" sz="1400" b="1" baseline="30000" dirty="0"/>
              <a:t>1</a:t>
            </a:r>
            <a:endParaRPr lang="ru-RU" sz="1400" dirty="0"/>
          </a:p>
          <a:p>
            <a:pPr algn="ctr"/>
            <a:r>
              <a:rPr lang="ru-RU" sz="1400" baseline="30000" dirty="0"/>
              <a:t>1</a:t>
            </a:r>
            <a:r>
              <a:rPr lang="ru-RU" sz="1400" dirty="0"/>
              <a:t>Институт мерзлотоведения им. П.И. Мельникова СО РАН, Магадан; </a:t>
            </a:r>
            <a:r>
              <a:rPr lang="en-US" sz="1400" i="1" dirty="0" err="1"/>
              <a:t>omakarieva</a:t>
            </a:r>
            <a:r>
              <a:rPr lang="ru-RU" sz="1400" i="1" dirty="0"/>
              <a:t>@</a:t>
            </a:r>
            <a:r>
              <a:rPr lang="en-US" sz="1400" i="1" dirty="0"/>
              <a:t>yandex.ru</a:t>
            </a:r>
            <a:endParaRPr lang="ru-RU" sz="1400" dirty="0"/>
          </a:p>
          <a:p>
            <a:pPr algn="ctr"/>
            <a:r>
              <a:rPr lang="ru-RU" sz="1400" baseline="30000" dirty="0"/>
              <a:t>2 </a:t>
            </a:r>
            <a:r>
              <a:rPr lang="ru-RU" sz="1400" dirty="0"/>
              <a:t>Санкт-Петербургский государственный университет, Санкт-Петербург</a:t>
            </a:r>
          </a:p>
          <a:p>
            <a:pPr algn="ctr"/>
            <a:r>
              <a:rPr lang="ru-RU" sz="1400" baseline="30000" dirty="0"/>
              <a:t>3</a:t>
            </a:r>
            <a:r>
              <a:rPr lang="ru-RU" sz="1400" dirty="0"/>
              <a:t> Пермский государственный национальный исследовательский университет, Пермь</a:t>
            </a:r>
          </a:p>
          <a:p>
            <a:pPr algn="ctr"/>
            <a:r>
              <a:rPr lang="ru-RU" sz="1400" baseline="30000" dirty="0"/>
              <a:t>4 </a:t>
            </a:r>
            <a:r>
              <a:rPr lang="ru-RU" sz="1400" dirty="0"/>
              <a:t>Государственный гидрологический институт, Санкт-Петербург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8F7E0B3-F9FC-4DB1-8407-65FAEFC940D7}"/>
              </a:ext>
            </a:extLst>
          </p:cNvPr>
          <p:cNvSpPr/>
          <p:nvPr/>
        </p:nvSpPr>
        <p:spPr>
          <a:xfrm>
            <a:off x="640080" y="5859801"/>
            <a:ext cx="88971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Исследования проводятся при поддержке РФФИ – проекты 20-05-00666, 19-55-80028 и Санкт-Петербургского государственного университета (проект 75295879). </a:t>
            </a:r>
          </a:p>
        </p:txBody>
      </p:sp>
    </p:spTree>
    <p:extLst>
      <p:ext uri="{BB962C8B-B14F-4D97-AF65-F5344CB8AC3E}">
        <p14:creationId xmlns:p14="http://schemas.microsoft.com/office/powerpoint/2010/main" val="2959860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D28C850-2C8C-BE32-CE9D-2E77D17CB1C9}"/>
              </a:ext>
            </a:extLst>
          </p:cNvPr>
          <p:cNvSpPr txBox="1"/>
          <p:nvPr/>
        </p:nvSpPr>
        <p:spPr>
          <a:xfrm>
            <a:off x="0" y="91731"/>
            <a:ext cx="990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Sitka Banner" panose="02000505000000020004" pitchFamily="2" charset="0"/>
              </a:rPr>
              <a:t>Карта и Кадастр наледей Северо-Востока СССР (1958)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221E4B3-B3EE-4923-8869-4FC0477240BE}"/>
              </a:ext>
            </a:extLst>
          </p:cNvPr>
          <p:cNvSpPr/>
          <p:nvPr/>
        </p:nvSpPr>
        <p:spPr>
          <a:xfrm>
            <a:off x="164615" y="5935272"/>
            <a:ext cx="95767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Симаков А. С.,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Шильниковская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З. Г. Карта и Кадастр наледей Северо-Востока СССР. Краткая объяснительная записка. Северо-Восточное геологическое управление Главного управления геологии и охраны недр при Совете Министров РСФСР. Магадан, 1958. 40 с.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202B551-EC9F-4AB9-9C9D-C08EB61F3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408" y="708265"/>
            <a:ext cx="6642752" cy="500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352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068A8CC2-7A60-4020-98C6-1397B2FE6E74}"/>
              </a:ext>
            </a:extLst>
          </p:cNvPr>
          <p:cNvGrpSpPr/>
          <p:nvPr/>
        </p:nvGrpSpPr>
        <p:grpSpPr>
          <a:xfrm>
            <a:off x="532051" y="609613"/>
            <a:ext cx="3328371" cy="2508504"/>
            <a:chOff x="155493" y="691896"/>
            <a:chExt cx="4937715" cy="4216084"/>
          </a:xfrm>
        </p:grpSpPr>
        <p:pic>
          <p:nvPicPr>
            <p:cNvPr id="2" name="Рисунок 1">
              <a:extLst>
                <a:ext uri="{FF2B5EF4-FFF2-40B4-BE49-F238E27FC236}">
                  <a16:creationId xmlns:a16="http://schemas.microsoft.com/office/drawing/2014/main" id="{634C6F0D-9158-C35B-44DA-4DE3887617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/>
            <a:srcRect l="40085"/>
            <a:stretch/>
          </p:blipFill>
          <p:spPr bwMode="auto">
            <a:xfrm>
              <a:off x="155493" y="691897"/>
              <a:ext cx="3512585" cy="42160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74B7E04D-CB22-8FE1-923B-56BCC00DD8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/>
            <a:srcRect l="60557" t="16203" r="13988" b="7217"/>
            <a:stretch/>
          </p:blipFill>
          <p:spPr bwMode="auto">
            <a:xfrm>
              <a:off x="2606039" y="691896"/>
              <a:ext cx="2487169" cy="42160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6D28C850-2C8C-BE32-CE9D-2E77D17CB1C9}"/>
              </a:ext>
            </a:extLst>
          </p:cNvPr>
          <p:cNvSpPr txBox="1"/>
          <p:nvPr/>
        </p:nvSpPr>
        <p:spPr>
          <a:xfrm>
            <a:off x="-167448" y="8225"/>
            <a:ext cx="9906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Sitka Banner" panose="02000505000000020004" pitchFamily="2" charset="0"/>
              </a:rPr>
              <a:t>Атлас гигантских наледей-тарынов Северо-Востока России (2021)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1AA7C9A-F2A0-4B9D-B95B-B8F40D7B2D41}"/>
              </a:ext>
            </a:extLst>
          </p:cNvPr>
          <p:cNvSpPr/>
          <p:nvPr/>
        </p:nvSpPr>
        <p:spPr>
          <a:xfrm>
            <a:off x="4356381" y="1092144"/>
            <a:ext cx="49407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Атлас гигантских наледей-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тарынов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Северо-Востока России. В. Р. Алексеев, О. М. Макарьева, А. Н.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Шихов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Н. В. Нестерова, А. А.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Осташов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 А.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Землянскова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Рос. акад. наук,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отд-ние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Ин-т мерзлотоведения им. П. И. Мельникова. – Новосибирск: СО РАН, 2021. – 302 с.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FF60A24-98BC-413A-AB35-D3190A644954}"/>
              </a:ext>
            </a:extLst>
          </p:cNvPr>
          <p:cNvGrpSpPr/>
          <p:nvPr/>
        </p:nvGrpSpPr>
        <p:grpSpPr>
          <a:xfrm>
            <a:off x="0" y="3321457"/>
            <a:ext cx="9384156" cy="3536543"/>
            <a:chOff x="245372" y="3173324"/>
            <a:chExt cx="9384156" cy="3536543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F1C0B10A-E260-42BD-85F9-6A4E6696A7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329" r="4356" b="2420"/>
            <a:stretch/>
          </p:blipFill>
          <p:spPr>
            <a:xfrm>
              <a:off x="245372" y="3338294"/>
              <a:ext cx="1837592" cy="2684208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7DBDF7BA-D752-41CD-8E5E-5CB2A736C8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880" t="2589" r="3880" b="3042"/>
            <a:stretch/>
          </p:blipFill>
          <p:spPr>
            <a:xfrm>
              <a:off x="917303" y="3173324"/>
              <a:ext cx="2488480" cy="1676300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E67498E2-0BAC-4301-8AAA-F0A8FA84C1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997" t="4153" r="2222" b="8937"/>
            <a:stretch/>
          </p:blipFill>
          <p:spPr>
            <a:xfrm>
              <a:off x="1235680" y="4479784"/>
              <a:ext cx="3120949" cy="2024743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F0402D41-6A1C-4C73-B254-43723835E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94049" y="3743163"/>
              <a:ext cx="2319095" cy="1707849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6B190052-628A-4AFF-856A-F9D0DC50E4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8" t="4489" r="2139" b="8708"/>
            <a:stretch/>
          </p:blipFill>
          <p:spPr>
            <a:xfrm>
              <a:off x="2888885" y="3308139"/>
              <a:ext cx="2769216" cy="1796705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61DFB82-4092-4FE6-9DB4-4A0662164F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796" t="1123" r="3092" b="2420"/>
            <a:stretch/>
          </p:blipFill>
          <p:spPr>
            <a:xfrm>
              <a:off x="3205422" y="4411559"/>
              <a:ext cx="1609664" cy="229830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B2ACA931-4A69-4A45-BFFD-FCAD227C7E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8" t="4218" r="2331" b="8435"/>
            <a:stretch/>
          </p:blipFill>
          <p:spPr>
            <a:xfrm>
              <a:off x="4105794" y="4766556"/>
              <a:ext cx="2644118" cy="1729814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F834517E-4F02-4BB0-B6C6-9E3F6CA19E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92" t="4776" r="7096" b="5154"/>
            <a:stretch/>
          </p:blipFill>
          <p:spPr>
            <a:xfrm>
              <a:off x="5030924" y="3682485"/>
              <a:ext cx="2041214" cy="2991033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EBEBD537-B3F6-4E52-96A3-77B1DFC9AD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6566" r="4003" b="2420"/>
            <a:stretch/>
          </p:blipFill>
          <p:spPr>
            <a:xfrm>
              <a:off x="6176205" y="3198054"/>
              <a:ext cx="1807977" cy="2553633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DAF3ACF8-4D40-4A9E-BE7F-9AD308E89A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1" t="2652" r="4591" b="50000"/>
            <a:stretch/>
          </p:blipFill>
          <p:spPr>
            <a:xfrm>
              <a:off x="7133702" y="3466813"/>
              <a:ext cx="2495826" cy="1817081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B90FCD73-0AE7-483A-9FBF-FE2E26FC3A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8" t="3505" r="2043" b="9118"/>
            <a:stretch/>
          </p:blipFill>
          <p:spPr>
            <a:xfrm>
              <a:off x="6634662" y="4646937"/>
              <a:ext cx="2780603" cy="18141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6099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D28C850-2C8C-BE32-CE9D-2E77D17CB1C9}"/>
              </a:ext>
            </a:extLst>
          </p:cNvPr>
          <p:cNvSpPr txBox="1"/>
          <p:nvPr/>
        </p:nvSpPr>
        <p:spPr>
          <a:xfrm>
            <a:off x="0" y="180835"/>
            <a:ext cx="990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accent1">
                    <a:lumMod val="75000"/>
                  </a:schemeClr>
                </a:solidFill>
                <a:latin typeface="Sitka Banner" panose="02000505000000020004" pitchFamily="2" charset="0"/>
              </a:defRPr>
            </a:lvl1pPr>
          </a:lstStyle>
          <a:p>
            <a:r>
              <a:rPr lang="ru-RU" sz="2800" dirty="0"/>
              <a:t>Несоответствие данных Атласа (2021) и Кадастра (1958)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D9AF7A8-2C48-40C8-B484-3387A677D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996" y="1672622"/>
            <a:ext cx="6708847" cy="36914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279782B-B9A1-4D5F-935A-A1B3C9AE926B}"/>
              </a:ext>
            </a:extLst>
          </p:cNvPr>
          <p:cNvSpPr txBox="1"/>
          <p:nvPr/>
        </p:nvSpPr>
        <p:spPr>
          <a:xfrm>
            <a:off x="530352" y="808279"/>
            <a:ext cx="41450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Sitka Banner" panose="02000505000000020004" pitchFamily="2" charset="0"/>
              </a:rPr>
              <a:t>отсутствие наледей на снимках при их наличии в Кадастре</a:t>
            </a:r>
            <a:endParaRPr lang="ru-RU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42AEFA-6374-4772-A60F-BABF0A50EB0C}"/>
              </a:ext>
            </a:extLst>
          </p:cNvPr>
          <p:cNvSpPr txBox="1"/>
          <p:nvPr/>
        </p:nvSpPr>
        <p:spPr>
          <a:xfrm>
            <a:off x="4953000" y="786351"/>
            <a:ext cx="38457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Sitka Banner" panose="02000505000000020004" pitchFamily="2" charset="0"/>
              </a:rPr>
              <a:t>отсутствие наледей по Кадастру при их наличии на снимках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EF24BB7-C36D-4BE3-AFF7-125C344920B2}"/>
              </a:ext>
            </a:extLst>
          </p:cNvPr>
          <p:cNvSpPr/>
          <p:nvPr/>
        </p:nvSpPr>
        <p:spPr>
          <a:xfrm>
            <a:off x="111252" y="5431718"/>
            <a:ext cx="9683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Sitka Banner" panose="02000505000000020004" pitchFamily="2" charset="0"/>
              </a:rPr>
              <a:t>Количество наледей увеличилось в 1,3-1,5 раза</a:t>
            </a:r>
          </a:p>
          <a:p>
            <a:pPr algn="ctr"/>
            <a:endParaRPr lang="ru-RU" sz="2000" dirty="0">
              <a:latin typeface="Sitka Banner" panose="02000505000000020004" pitchFamily="2" charset="0"/>
            </a:endParaRPr>
          </a:p>
          <a:p>
            <a:r>
              <a:rPr lang="ru-RU" sz="2000" dirty="0">
                <a:latin typeface="Sitka Banner" panose="02000505000000020004" pitchFamily="2" charset="0"/>
              </a:rPr>
              <a:t>Общая максимальная площадь уменьшилась в 1,6-2,4 раза в зависимости от бассейна реки</a:t>
            </a:r>
          </a:p>
        </p:txBody>
      </p:sp>
    </p:spTree>
    <p:extLst>
      <p:ext uri="{BB962C8B-B14F-4D97-AF65-F5344CB8AC3E}">
        <p14:creationId xmlns:p14="http://schemas.microsoft.com/office/powerpoint/2010/main" val="469674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D28C850-2C8C-BE32-CE9D-2E77D17CB1C9}"/>
              </a:ext>
            </a:extLst>
          </p:cNvPr>
          <p:cNvSpPr txBox="1"/>
          <p:nvPr/>
        </p:nvSpPr>
        <p:spPr>
          <a:xfrm>
            <a:off x="0" y="36917"/>
            <a:ext cx="990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accent1">
                    <a:lumMod val="75000"/>
                  </a:schemeClr>
                </a:solidFill>
                <a:latin typeface="Sitka Banner" panose="02000505000000020004" pitchFamily="2" charset="0"/>
              </a:defRPr>
            </a:lvl1pPr>
          </a:lstStyle>
          <a:p>
            <a:r>
              <a:rPr lang="ru-RU" sz="2800" dirty="0"/>
              <a:t>Карта и Кадастр наледей (1958) в дальнейших исследованиях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E80A2C9-8541-4A94-BB29-3FE3D8938B52}"/>
              </a:ext>
            </a:extLst>
          </p:cNvPr>
          <p:cNvSpPr/>
          <p:nvPr/>
        </p:nvSpPr>
        <p:spPr>
          <a:xfrm>
            <a:off x="339852" y="733246"/>
            <a:ext cx="9226296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Sitka Banner" panose="02000505000000020004" pitchFamily="2" charset="0"/>
              </a:rPr>
              <a:t>Гидрогеология СССР // М.: Недра, 1970. Т. 20: Якутская АССР. 383 с. (О наледях – с. 61–76).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Sitka Banner" panose="02000505000000020004" pitchFamily="2" charset="0"/>
              </a:rPr>
              <a:t>Гидрогеология СССР // М.: Недра, 1972. Т. 26: Северо-Восток СССР. 297 c. (О наледях – с. 69–91).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Sitka Banner" panose="02000505000000020004" pitchFamily="2" charset="0"/>
              </a:rPr>
              <a:t>Корейша М. М. Закономерности развития наземных льдов в условиях резко континентального климата: </a:t>
            </a:r>
            <a:r>
              <a:rPr lang="ru-RU" sz="2000" dirty="0" err="1">
                <a:latin typeface="Sitka Banner" panose="02000505000000020004" pitchFamily="2" charset="0"/>
              </a:rPr>
              <a:t>автореф</a:t>
            </a:r>
            <a:r>
              <a:rPr lang="ru-RU" sz="2000" dirty="0">
                <a:latin typeface="Sitka Banner" panose="02000505000000020004" pitchFamily="2" charset="0"/>
              </a:rPr>
              <a:t>. </a:t>
            </a:r>
            <a:r>
              <a:rPr lang="ru-RU" sz="2000" dirty="0" err="1">
                <a:latin typeface="Sitka Banner" panose="02000505000000020004" pitchFamily="2" charset="0"/>
              </a:rPr>
              <a:t>дис</a:t>
            </a:r>
            <a:r>
              <a:rPr lang="ru-RU" sz="2000" dirty="0">
                <a:latin typeface="Sitka Banner" panose="02000505000000020004" pitchFamily="2" charset="0"/>
              </a:rPr>
              <a:t>. … д-ра геогр. наук. – М., 1986. 45 с.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Sitka Banner" panose="02000505000000020004" pitchFamily="2" charset="0"/>
              </a:rPr>
              <a:t>Соколов Б. Л. Наледи и речной сток. Л.: </a:t>
            </a:r>
            <a:r>
              <a:rPr lang="ru-RU" sz="2000" dirty="0" err="1">
                <a:latin typeface="Sitka Banner" panose="02000505000000020004" pitchFamily="2" charset="0"/>
              </a:rPr>
              <a:t>Гидрометеоиздат</a:t>
            </a:r>
            <a:r>
              <a:rPr lang="ru-RU" sz="2000" dirty="0">
                <a:latin typeface="Sitka Banner" panose="02000505000000020004" pitchFamily="2" charset="0"/>
              </a:rPr>
              <a:t>, 1975а. 190 с.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Sitka Banner" panose="02000505000000020004" pitchFamily="2" charset="0"/>
              </a:rPr>
              <a:t>Толстихин О. Н. О возможности использования площадей наледей для ориентировочной оценки ресурсов подземных вод (на примере Верхояно-Колымской складчатой области) // Методика гидрогеологических исследований и ресурсы подземных вод Сибири и Дальнего Востока. М.: Наука, 1966а. С. 74–88.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5C242C9-014C-4725-BED1-1B3ACAA01C02}"/>
              </a:ext>
            </a:extLst>
          </p:cNvPr>
          <p:cNvSpPr/>
          <p:nvPr/>
        </p:nvSpPr>
        <p:spPr>
          <a:xfrm>
            <a:off x="339852" y="4677058"/>
            <a:ext cx="93253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Sitka Banner" panose="02000505000000020004" pitchFamily="2" charset="0"/>
              </a:rPr>
              <a:t>1966 г., А.С. Кузнецов в работе о наледях и полыньях указал на то, что сведения из Каталога (1958) должны быть использованы с осторожностью: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b="1" dirty="0">
              <a:solidFill>
                <a:srgbClr val="FF0000"/>
              </a:solidFill>
              <a:latin typeface="Sitka Banner" panose="02000505000000020004" pitchFamily="2" charset="0"/>
            </a:endParaRPr>
          </a:p>
          <a:p>
            <a:r>
              <a:rPr lang="ru-RU" sz="2000" b="1" dirty="0">
                <a:solidFill>
                  <a:srgbClr val="FF0000"/>
                </a:solidFill>
                <a:latin typeface="Sitka Banner" panose="02000505000000020004" pitchFamily="2" charset="0"/>
              </a:rPr>
              <a:t>по данным аэрофотосъемок в верховьях бассейна р. Колымы за 1956-59 гг. </a:t>
            </a:r>
          </a:p>
          <a:p>
            <a:r>
              <a:rPr lang="ru-RU" sz="2000" b="1" dirty="0">
                <a:solidFill>
                  <a:srgbClr val="FF0000"/>
                </a:solidFill>
                <a:latin typeface="Sitka Banner" panose="02000505000000020004" pitchFamily="2" charset="0"/>
              </a:rPr>
              <a:t>А.С. Кузнецов не обнаружил большое количество наледей, указанных в Каталоге (1958), а еще были зафиксированы более 2000 наледей, не учтенных в нем. </a:t>
            </a:r>
          </a:p>
        </p:txBody>
      </p:sp>
    </p:spTree>
    <p:extLst>
      <p:ext uri="{BB962C8B-B14F-4D97-AF65-F5344CB8AC3E}">
        <p14:creationId xmlns:p14="http://schemas.microsoft.com/office/powerpoint/2010/main" val="2637424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D28C850-2C8C-BE32-CE9D-2E77D17CB1C9}"/>
              </a:ext>
            </a:extLst>
          </p:cNvPr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accent1">
                    <a:lumMod val="75000"/>
                  </a:schemeClr>
                </a:solidFill>
                <a:latin typeface="Sitka Banner" panose="02000505000000020004" pitchFamily="2" charset="0"/>
              </a:defRPr>
            </a:lvl1pPr>
          </a:lstStyle>
          <a:p>
            <a:r>
              <a:rPr lang="ru-RU" sz="2800" dirty="0"/>
              <a:t>Цели работы и материалы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D412720-988A-4B8F-A72E-1F4588BC11E8}"/>
              </a:ext>
            </a:extLst>
          </p:cNvPr>
          <p:cNvSpPr/>
          <p:nvPr/>
        </p:nvSpPr>
        <p:spPr>
          <a:xfrm>
            <a:off x="153924" y="679996"/>
            <a:ext cx="96118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Цель – анализ изменения площади наиболее крупных наледей размером не менее 15 км</a:t>
            </a:r>
            <a:r>
              <a:rPr lang="ru-RU" sz="24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(по историческим или современным данным) по сравнению с материалами Кадастра (1958).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6030317-28F9-4AA3-BFE5-4E9A0FD661E1}"/>
              </a:ext>
            </a:extLst>
          </p:cNvPr>
          <p:cNvSpPr/>
          <p:nvPr/>
        </p:nvSpPr>
        <p:spPr>
          <a:xfrm>
            <a:off x="0" y="2114032"/>
            <a:ext cx="9906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Снимки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Landsat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за три периода: 	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1973-1975, 	2012-2018,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2018-2021. </a:t>
            </a:r>
          </a:p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каждой отдельной наледи разница дат между снимками второй и третьей группы составляет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 менее трех лет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Выбирались наиболее ранние даты снимков. </a:t>
            </a:r>
          </a:p>
          <a:p>
            <a:pPr algn="just"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74 наледи, общая площадь по данным Кадастра (1958) = 1740 км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17% от общей площади (10444 км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1% от общего количества (7448)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max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min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составили 3,84 и 82 км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just"/>
            <a:endParaRPr lang="ru-RU" sz="24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период 1973-1975 гг. получены данные только для 42 наледей из 74.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некоторые периоды данные для отдельных наледей отсутствовали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(облачность).</a:t>
            </a:r>
          </a:p>
        </p:txBody>
      </p:sp>
    </p:spTree>
    <p:extLst>
      <p:ext uri="{BB962C8B-B14F-4D97-AF65-F5344CB8AC3E}">
        <p14:creationId xmlns:p14="http://schemas.microsoft.com/office/powerpoint/2010/main" val="2554292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D28C850-2C8C-BE32-CE9D-2E77D17CB1C9}"/>
              </a:ext>
            </a:extLst>
          </p:cNvPr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accent1">
                    <a:lumMod val="75000"/>
                  </a:schemeClr>
                </a:solidFill>
                <a:latin typeface="Sitka Banner" panose="02000505000000020004" pitchFamily="2" charset="0"/>
              </a:defRPr>
            </a:lvl1pPr>
          </a:lstStyle>
          <a:p>
            <a:r>
              <a:rPr lang="ru-RU" sz="2800" dirty="0"/>
              <a:t>Результаты</a:t>
            </a:r>
          </a:p>
        </p:txBody>
      </p:sp>
      <p:pic>
        <p:nvPicPr>
          <p:cNvPr id="1026" name="Picture 2" descr="график_площадь наледей">
            <a:extLst>
              <a:ext uri="{FF2B5EF4-FFF2-40B4-BE49-F238E27FC236}">
                <a16:creationId xmlns:a16="http://schemas.microsoft.com/office/drawing/2014/main" id="{00897D18-5BF2-4C03-8F72-3B16EA656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3220"/>
            <a:ext cx="9802368" cy="5452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FBC57EB-5DBF-4112-B784-EA36BA0FB660}"/>
              </a:ext>
            </a:extLst>
          </p:cNvPr>
          <p:cNvSpPr txBox="1"/>
          <p:nvPr/>
        </p:nvSpPr>
        <p:spPr>
          <a:xfrm flipH="1">
            <a:off x="1563623" y="947334"/>
            <a:ext cx="1956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Момская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C7E686-0437-4A5A-853D-3EF0F1737888}"/>
              </a:ext>
            </a:extLst>
          </p:cNvPr>
          <p:cNvSpPr txBox="1"/>
          <p:nvPr/>
        </p:nvSpPr>
        <p:spPr>
          <a:xfrm flipH="1">
            <a:off x="2903945" y="947334"/>
            <a:ext cx="1956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Сюрюктяхская</a:t>
            </a:r>
            <a:endParaRPr lang="ru-RU" dirty="0"/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7EA287EB-DE8A-4F1E-89DD-5374E6FBDCC6}"/>
              </a:ext>
            </a:extLst>
          </p:cNvPr>
          <p:cNvCxnSpPr>
            <a:cxnSpLocks/>
          </p:cNvCxnSpPr>
          <p:nvPr/>
        </p:nvCxnSpPr>
        <p:spPr>
          <a:xfrm flipH="1">
            <a:off x="1078990" y="1316666"/>
            <a:ext cx="740666" cy="2835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35325092-9963-4596-A53D-22995FFBBAFE}"/>
              </a:ext>
            </a:extLst>
          </p:cNvPr>
          <p:cNvCxnSpPr>
            <a:cxnSpLocks/>
          </p:cNvCxnSpPr>
          <p:nvPr/>
        </p:nvCxnSpPr>
        <p:spPr>
          <a:xfrm flipH="1">
            <a:off x="1216152" y="1316666"/>
            <a:ext cx="1819657" cy="6127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FC0A6F2-5AD7-4D4F-86A7-E7CE92253C80}"/>
              </a:ext>
            </a:extLst>
          </p:cNvPr>
          <p:cNvSpPr/>
          <p:nvPr/>
        </p:nvSpPr>
        <p:spPr>
          <a:xfrm>
            <a:off x="103632" y="5976193"/>
            <a:ext cx="98206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Значительная часть гигантских наледей с площадью более 15 км</a:t>
            </a:r>
            <a:r>
              <a:rPr lang="ru-RU" sz="14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 подтверждаются данными </a:t>
            </a:r>
            <a:r>
              <a:rPr 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Landsat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Есть наледи, площадь которых увеличилась по сравнению с Кадастром (1958).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Снимки за 1973-1975 гг. практически совпадают с современными материалами. 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553882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D28C850-2C8C-BE32-CE9D-2E77D17CB1C9}"/>
              </a:ext>
            </a:extLst>
          </p:cNvPr>
          <p:cNvSpPr txBox="1"/>
          <p:nvPr/>
        </p:nvSpPr>
        <p:spPr>
          <a:xfrm>
            <a:off x="7452360" y="0"/>
            <a:ext cx="24536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accent1">
                    <a:lumMod val="75000"/>
                  </a:schemeClr>
                </a:solidFill>
                <a:latin typeface="Sitka Banner" panose="02000505000000020004" pitchFamily="2" charset="0"/>
              </a:defRPr>
            </a:lvl1pPr>
          </a:lstStyle>
          <a:p>
            <a:r>
              <a:rPr lang="ru-RU" sz="2800" dirty="0"/>
              <a:t>Результаты</a:t>
            </a:r>
          </a:p>
        </p:txBody>
      </p:sp>
      <p:pic>
        <p:nvPicPr>
          <p:cNvPr id="2049" name="Picture 1" descr="рис_3 (2)">
            <a:extLst>
              <a:ext uri="{FF2B5EF4-FFF2-40B4-BE49-F238E27FC236}">
                <a16:creationId xmlns:a16="http://schemas.microsoft.com/office/drawing/2014/main" id="{8229D3FD-891F-48BE-9B78-13C052296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43800" cy="6855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5F30FE-1C1B-40A6-A035-4BDC432923DD}"/>
              </a:ext>
            </a:extLst>
          </p:cNvPr>
          <p:cNvSpPr txBox="1"/>
          <p:nvPr/>
        </p:nvSpPr>
        <p:spPr>
          <a:xfrm flipH="1">
            <a:off x="7452360" y="1843394"/>
            <a:ext cx="22934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B050"/>
                </a:solidFill>
              </a:rPr>
              <a:t>Кадастр (1958)</a:t>
            </a:r>
            <a:endParaRPr lang="en-US" b="1" dirty="0">
              <a:solidFill>
                <a:srgbClr val="00B050"/>
              </a:solidFill>
            </a:endParaRPr>
          </a:p>
          <a:p>
            <a:endParaRPr lang="ru-RU" dirty="0"/>
          </a:p>
          <a:p>
            <a:endParaRPr lang="en-US" b="1" dirty="0">
              <a:solidFill>
                <a:schemeClr val="accent4"/>
              </a:solidFill>
            </a:endParaRPr>
          </a:p>
          <a:p>
            <a:r>
              <a:rPr lang="ru-RU" b="1" dirty="0">
                <a:solidFill>
                  <a:schemeClr val="accent4"/>
                </a:solidFill>
              </a:rPr>
              <a:t>Площадь наледи по весеннему снимку </a:t>
            </a:r>
            <a:r>
              <a:rPr lang="en-US" b="1" dirty="0">
                <a:solidFill>
                  <a:schemeClr val="accent4"/>
                </a:solidFill>
              </a:rPr>
              <a:t>Sentinel-2</a:t>
            </a:r>
            <a:endParaRPr lang="ru-RU" b="1" dirty="0">
              <a:solidFill>
                <a:schemeClr val="accent4"/>
              </a:solidFill>
            </a:endParaRPr>
          </a:p>
          <a:p>
            <a:endParaRPr lang="en-US" dirty="0"/>
          </a:p>
          <a:p>
            <a:endParaRPr lang="ru-RU" dirty="0"/>
          </a:p>
          <a:p>
            <a:r>
              <a:rPr lang="ru-RU" b="1" dirty="0">
                <a:solidFill>
                  <a:srgbClr val="00B0F0"/>
                </a:solidFill>
              </a:rPr>
              <a:t>Площадь наледной поляны по </a:t>
            </a:r>
            <a:r>
              <a:rPr lang="en-US" b="1" dirty="0">
                <a:solidFill>
                  <a:srgbClr val="00B0F0"/>
                </a:solidFill>
              </a:rPr>
              <a:t>Sentinel-2</a:t>
            </a:r>
            <a:r>
              <a:rPr lang="ru-RU" b="1" dirty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51A193-0439-49CE-A231-CA8D62495EAD}"/>
              </a:ext>
            </a:extLst>
          </p:cNvPr>
          <p:cNvSpPr txBox="1"/>
          <p:nvPr/>
        </p:nvSpPr>
        <p:spPr>
          <a:xfrm flipH="1">
            <a:off x="417575" y="2420112"/>
            <a:ext cx="694945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82</a:t>
            </a:r>
          </a:p>
          <a:p>
            <a:r>
              <a:rPr lang="en-US" b="1" dirty="0">
                <a:solidFill>
                  <a:schemeClr val="accent4"/>
                </a:solidFill>
              </a:rPr>
              <a:t>55.4</a:t>
            </a:r>
          </a:p>
          <a:p>
            <a:r>
              <a:rPr lang="en-US" b="1" dirty="0">
                <a:solidFill>
                  <a:srgbClr val="00B0F0"/>
                </a:solidFill>
              </a:rPr>
              <a:t>72.1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1D6DF1-5DC6-428D-AC95-E5D1C3CFCA5F}"/>
              </a:ext>
            </a:extLst>
          </p:cNvPr>
          <p:cNvSpPr txBox="1"/>
          <p:nvPr/>
        </p:nvSpPr>
        <p:spPr>
          <a:xfrm flipH="1">
            <a:off x="6542530" y="1843394"/>
            <a:ext cx="694945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16.4</a:t>
            </a:r>
          </a:p>
          <a:p>
            <a:r>
              <a:rPr lang="en-US" b="1" dirty="0">
                <a:solidFill>
                  <a:schemeClr val="accent4"/>
                </a:solidFill>
              </a:rPr>
              <a:t>14.5</a:t>
            </a:r>
          </a:p>
          <a:p>
            <a:r>
              <a:rPr lang="en-US" b="1" dirty="0">
                <a:solidFill>
                  <a:srgbClr val="00B0F0"/>
                </a:solidFill>
              </a:rPr>
              <a:t>20.3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384D76-6BBE-492E-98D7-69A1BB640FE3}"/>
              </a:ext>
            </a:extLst>
          </p:cNvPr>
          <p:cNvSpPr txBox="1"/>
          <p:nvPr/>
        </p:nvSpPr>
        <p:spPr>
          <a:xfrm flipH="1">
            <a:off x="2685287" y="5053584"/>
            <a:ext cx="694945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23.0</a:t>
            </a:r>
          </a:p>
          <a:p>
            <a:r>
              <a:rPr lang="en-US" b="1" dirty="0">
                <a:solidFill>
                  <a:schemeClr val="accent4"/>
                </a:solidFill>
              </a:rPr>
              <a:t>14.5</a:t>
            </a:r>
          </a:p>
          <a:p>
            <a:r>
              <a:rPr lang="en-US" b="1" dirty="0">
                <a:solidFill>
                  <a:srgbClr val="00B0F0"/>
                </a:solidFill>
              </a:rPr>
              <a:t>28.0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4E2D41-97D2-4B1A-8659-FC7E67E760FF}"/>
              </a:ext>
            </a:extLst>
          </p:cNvPr>
          <p:cNvSpPr txBox="1"/>
          <p:nvPr/>
        </p:nvSpPr>
        <p:spPr>
          <a:xfrm flipH="1">
            <a:off x="6443471" y="4477512"/>
            <a:ext cx="694945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24</a:t>
            </a:r>
          </a:p>
          <a:p>
            <a:r>
              <a:rPr lang="en-US" b="1" dirty="0">
                <a:solidFill>
                  <a:schemeClr val="accent4"/>
                </a:solidFill>
              </a:rPr>
              <a:t>4.9</a:t>
            </a:r>
          </a:p>
          <a:p>
            <a:r>
              <a:rPr lang="en-US" b="1" dirty="0">
                <a:solidFill>
                  <a:srgbClr val="00B0F0"/>
                </a:solidFill>
              </a:rPr>
              <a:t>9.9</a:t>
            </a:r>
            <a:endParaRPr lang="ru-RU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781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D28C850-2C8C-BE32-CE9D-2E77D17CB1C9}"/>
              </a:ext>
            </a:extLst>
          </p:cNvPr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accent1">
                    <a:lumMod val="75000"/>
                  </a:schemeClr>
                </a:solidFill>
                <a:latin typeface="Sitka Banner" panose="02000505000000020004" pitchFamily="2" charset="0"/>
              </a:defRPr>
            </a:lvl1pPr>
          </a:lstStyle>
          <a:p>
            <a:r>
              <a:rPr lang="ru-RU" sz="2800" dirty="0"/>
              <a:t>Результаты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5E8C6103-7D9E-4658-B22C-6E2E8F063C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9539348"/>
              </p:ext>
            </p:extLst>
          </p:nvPr>
        </p:nvGraphicFramePr>
        <p:xfrm>
          <a:off x="438912" y="632968"/>
          <a:ext cx="8795193" cy="10614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51117">
                  <a:extLst>
                    <a:ext uri="{9D8B030D-6E8A-4147-A177-3AD203B41FA5}">
                      <a16:colId xmlns:a16="http://schemas.microsoft.com/office/drawing/2014/main" val="1745893632"/>
                    </a:ext>
                  </a:extLst>
                </a:gridCol>
                <a:gridCol w="2132381">
                  <a:extLst>
                    <a:ext uri="{9D8B030D-6E8A-4147-A177-3AD203B41FA5}">
                      <a16:colId xmlns:a16="http://schemas.microsoft.com/office/drawing/2014/main" val="405123452"/>
                    </a:ext>
                  </a:extLst>
                </a:gridCol>
                <a:gridCol w="1370565">
                  <a:extLst>
                    <a:ext uri="{9D8B030D-6E8A-4147-A177-3AD203B41FA5}">
                      <a16:colId xmlns:a16="http://schemas.microsoft.com/office/drawing/2014/main" val="1959634844"/>
                    </a:ext>
                  </a:extLst>
                </a:gridCol>
                <a:gridCol w="1370565">
                  <a:extLst>
                    <a:ext uri="{9D8B030D-6E8A-4147-A177-3AD203B41FA5}">
                      <a16:colId xmlns:a16="http://schemas.microsoft.com/office/drawing/2014/main" val="3136711694"/>
                    </a:ext>
                  </a:extLst>
                </a:gridCol>
                <a:gridCol w="1370565">
                  <a:extLst>
                    <a:ext uri="{9D8B030D-6E8A-4147-A177-3AD203B41FA5}">
                      <a16:colId xmlns:a16="http://schemas.microsoft.com/office/drawing/2014/main" val="35735563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Количество наледей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Кадастр (1958)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1973-1975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2012-2018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2018-2021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6274619"/>
                  </a:ext>
                </a:extLst>
              </a:tr>
              <a:tr h="4487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1624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-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661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838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81314853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1083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555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444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581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5106553"/>
                  </a:ext>
                </a:extLst>
              </a:tr>
            </a:tbl>
          </a:graphicData>
        </a:graphic>
      </p:graphicFrame>
      <p:pic>
        <p:nvPicPr>
          <p:cNvPr id="3074" name="Picture 2" descr="fig_1 (2)">
            <a:extLst>
              <a:ext uri="{FF2B5EF4-FFF2-40B4-BE49-F238E27FC236}">
                <a16:creationId xmlns:a16="http://schemas.microsoft.com/office/drawing/2014/main" id="{B8B4FC58-4C98-4E8C-AE64-DE1DDAA5F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53" y="1804147"/>
            <a:ext cx="6473952" cy="4858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C68DD1-8102-4122-BD5E-AB47AEFF276D}"/>
              </a:ext>
            </a:extLst>
          </p:cNvPr>
          <p:cNvSpPr txBox="1"/>
          <p:nvPr/>
        </p:nvSpPr>
        <p:spPr>
          <a:xfrm flipH="1">
            <a:off x="6940675" y="2648066"/>
            <a:ext cx="229343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 y</a:t>
            </a:r>
            <a:r>
              <a:rPr lang="ru-RU" b="1" dirty="0" err="1">
                <a:solidFill>
                  <a:srgbClr val="FF0000"/>
                </a:solidFill>
              </a:rPr>
              <a:t>меньшилась</a:t>
            </a:r>
            <a:r>
              <a:rPr lang="ru-RU" b="1" dirty="0">
                <a:solidFill>
                  <a:srgbClr val="FF0000"/>
                </a:solidFill>
              </a:rPr>
              <a:t> более чем в 2 раза</a:t>
            </a:r>
            <a:endParaRPr lang="en-US" b="1" dirty="0">
              <a:solidFill>
                <a:srgbClr val="FF0000"/>
              </a:solidFill>
            </a:endParaRPr>
          </a:p>
          <a:p>
            <a:endParaRPr lang="ru-RU" dirty="0"/>
          </a:p>
          <a:p>
            <a:endParaRPr lang="en-US" b="1" dirty="0">
              <a:solidFill>
                <a:schemeClr val="accent4"/>
              </a:solidFill>
            </a:endParaRPr>
          </a:p>
          <a:p>
            <a:r>
              <a:rPr lang="en-US" b="1" dirty="0">
                <a:solidFill>
                  <a:srgbClr val="7030A0"/>
                </a:solidFill>
              </a:rPr>
              <a:t>S y</a:t>
            </a:r>
            <a:r>
              <a:rPr lang="ru-RU" b="1" dirty="0" err="1">
                <a:solidFill>
                  <a:srgbClr val="7030A0"/>
                </a:solidFill>
              </a:rPr>
              <a:t>величилась</a:t>
            </a:r>
            <a:r>
              <a:rPr lang="ru-RU" b="1" dirty="0">
                <a:solidFill>
                  <a:srgbClr val="7030A0"/>
                </a:solidFill>
              </a:rPr>
              <a:t> более чем в 2 раза</a:t>
            </a:r>
          </a:p>
          <a:p>
            <a:endParaRPr lang="en-US" dirty="0"/>
          </a:p>
          <a:p>
            <a:endParaRPr lang="ru-RU" dirty="0"/>
          </a:p>
          <a:p>
            <a:r>
              <a:rPr lang="en-US" b="1" dirty="0">
                <a:solidFill>
                  <a:srgbClr val="00B0F0"/>
                </a:solidFill>
              </a:rPr>
              <a:t>S </a:t>
            </a:r>
            <a:r>
              <a:rPr lang="ru-RU" b="1" dirty="0">
                <a:solidFill>
                  <a:srgbClr val="00B0F0"/>
                </a:solidFill>
              </a:rPr>
              <a:t>не изменилась </a:t>
            </a:r>
          </a:p>
        </p:txBody>
      </p:sp>
    </p:spTree>
    <p:extLst>
      <p:ext uri="{BB962C8B-B14F-4D97-AF65-F5344CB8AC3E}">
        <p14:creationId xmlns:p14="http://schemas.microsoft.com/office/powerpoint/2010/main" val="2995877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D28C850-2C8C-BE32-CE9D-2E77D17CB1C9}"/>
              </a:ext>
            </a:extLst>
          </p:cNvPr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800" b="1">
                <a:solidFill>
                  <a:schemeClr val="accent1">
                    <a:lumMod val="75000"/>
                  </a:schemeClr>
                </a:solidFill>
                <a:latin typeface="Sitka Banner" panose="02000505000000020004" pitchFamily="2" charset="0"/>
              </a:defRPr>
            </a:lvl1pPr>
          </a:lstStyle>
          <a:p>
            <a:r>
              <a:rPr lang="ru-RU" dirty="0"/>
              <a:t>Результаты – Чукотский полуостров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E4FB2A3-461C-4124-A05D-1B5ABB56A16B}"/>
              </a:ext>
            </a:extLst>
          </p:cNvPr>
          <p:cNvSpPr/>
          <p:nvPr/>
        </p:nvSpPr>
        <p:spPr>
          <a:xfrm>
            <a:off x="0" y="5664720"/>
            <a:ext cx="9906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томе XVI «Гидрогеология СССР. Северо-Восток» приведены сведения о размерах наледей в бассейнах отдельных рек Чукотского полуострова: 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«…в Анадырском районе (69), где насчитывается 34 наледи площадью от 4 до 56 км</a:t>
            </a:r>
            <a:r>
              <a:rPr lang="ru-RU" sz="1400" i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Наиболее крупные наледи этого района расположены на реках </a:t>
            </a:r>
            <a:r>
              <a:rPr lang="ru-RU" sz="14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Нунямовеем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56 км</a:t>
            </a:r>
            <a:r>
              <a:rPr lang="ru-RU" sz="1400" i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4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Танюрер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53,8 км</a:t>
            </a:r>
            <a:r>
              <a:rPr lang="ru-RU" sz="1400" i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4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Кэнынын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25,7 км</a:t>
            </a:r>
            <a:r>
              <a:rPr lang="ru-RU" sz="1400" i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4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Сутакан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24 км</a:t>
            </a:r>
            <a:r>
              <a:rPr lang="ru-RU" sz="1400" i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4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Пыкарваам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18 км</a:t>
            </a:r>
            <a:r>
              <a:rPr lang="ru-RU" sz="1400" i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4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Эчкакек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17,7 км</a:t>
            </a:r>
            <a:r>
              <a:rPr lang="ru-RU" sz="1400" i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4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Тнэквеем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15,3 км</a:t>
            </a:r>
            <a:r>
              <a:rPr lang="ru-RU" sz="1400" i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4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Койвэльвэгыргываам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13 и 9 км</a:t>
            </a:r>
            <a:r>
              <a:rPr lang="ru-RU" sz="1400" i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… В долинах рек Чаун-Чукотского района зарегистрированы очень крупные наледи, 39 из которых имеют площадь от 4 до 47 км</a:t>
            </a:r>
            <a:r>
              <a:rPr lang="ru-RU" sz="1400" i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(с. 86).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7C251D-5A26-4D95-962B-D515A80BA9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19" r="1846"/>
          <a:stretch/>
        </p:blipFill>
        <p:spPr>
          <a:xfrm>
            <a:off x="3909" y="523220"/>
            <a:ext cx="7205524" cy="439274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1AD4126-BEE5-40C3-8DC4-661E3B0A1493}"/>
              </a:ext>
            </a:extLst>
          </p:cNvPr>
          <p:cNvSpPr/>
          <p:nvPr/>
        </p:nvSpPr>
        <p:spPr>
          <a:xfrm>
            <a:off x="7043290" y="1953533"/>
            <a:ext cx="273319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Максимальная площадь наледей в современном климате составляет всего 45% от величины Кадастра (1958). </a:t>
            </a:r>
          </a:p>
          <a:p>
            <a:pPr algn="just">
              <a:spcAft>
                <a:spcPts val="0"/>
              </a:spcAft>
            </a:pP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3BD8240-0FD3-43A0-AC26-BE37BA762B39}"/>
              </a:ext>
            </a:extLst>
          </p:cNvPr>
          <p:cNvSpPr/>
          <p:nvPr/>
        </p:nvSpPr>
        <p:spPr>
          <a:xfrm>
            <a:off x="86205" y="4967175"/>
            <a:ext cx="97335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Большая часть указанных в наледей с площадью более 10 км</a:t>
            </a:r>
            <a:r>
              <a:rPr lang="ru-RU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не была подтверждена снимками «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Landsat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 за период 1973-1975, 2012–2021 гг.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E0400D-5348-46FA-8C35-852C942BE183}"/>
              </a:ext>
            </a:extLst>
          </p:cNvPr>
          <p:cNvSpPr txBox="1"/>
          <p:nvPr/>
        </p:nvSpPr>
        <p:spPr>
          <a:xfrm>
            <a:off x="7218576" y="671814"/>
            <a:ext cx="23826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Р. </a:t>
            </a:r>
            <a:r>
              <a:rPr lang="ru-RU" dirty="0" err="1">
                <a:solidFill>
                  <a:srgbClr val="FF0000"/>
                </a:solidFill>
              </a:rPr>
              <a:t>Люлювеем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S = </a:t>
            </a:r>
            <a:r>
              <a:rPr lang="ru-RU" dirty="0">
                <a:solidFill>
                  <a:srgbClr val="FF0000"/>
                </a:solidFill>
              </a:rPr>
              <a:t>47 км</a:t>
            </a:r>
            <a:r>
              <a:rPr lang="ru-RU" baseline="30000" dirty="0">
                <a:solidFill>
                  <a:srgbClr val="FF0000"/>
                </a:solidFill>
              </a:rPr>
              <a:t>2</a:t>
            </a:r>
            <a:r>
              <a:rPr lang="ru-RU" dirty="0">
                <a:solidFill>
                  <a:srgbClr val="FF0000"/>
                </a:solidFill>
              </a:rPr>
              <a:t> по данным Кадастра</a:t>
            </a:r>
            <a:r>
              <a:rPr lang="en-US" dirty="0">
                <a:solidFill>
                  <a:srgbClr val="FF0000"/>
                </a:solidFill>
              </a:rPr>
              <a:t> (1958)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590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D28C850-2C8C-BE32-CE9D-2E77D17CB1C9}"/>
              </a:ext>
            </a:extLst>
          </p:cNvPr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800" b="1">
                <a:solidFill>
                  <a:schemeClr val="accent1">
                    <a:lumMod val="75000"/>
                  </a:schemeClr>
                </a:solidFill>
                <a:latin typeface="Sitka Banner" panose="02000505000000020004" pitchFamily="2" charset="0"/>
              </a:defRPr>
            </a:lvl1pPr>
          </a:lstStyle>
          <a:p>
            <a:r>
              <a:rPr lang="ru-RU" dirty="0"/>
              <a:t>Комплекс </a:t>
            </a:r>
            <a:r>
              <a:rPr lang="ru-RU" dirty="0" err="1"/>
              <a:t>Сюрюктяхских</a:t>
            </a:r>
            <a:r>
              <a:rPr lang="ru-RU" dirty="0"/>
              <a:t> наледей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7829F4-067A-4937-944A-338C641B9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192" y="845550"/>
            <a:ext cx="8916852" cy="548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340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D28C850-2C8C-BE32-CE9D-2E77D17CB1C9}"/>
              </a:ext>
            </a:extLst>
          </p:cNvPr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800" b="1">
                <a:solidFill>
                  <a:schemeClr val="accent1">
                    <a:lumMod val="75000"/>
                  </a:schemeClr>
                </a:solidFill>
                <a:latin typeface="Sitka Banner" panose="02000505000000020004" pitchFamily="2" charset="0"/>
              </a:defRPr>
            </a:lvl1pPr>
          </a:lstStyle>
          <a:p>
            <a:r>
              <a:rPr lang="ru-RU" dirty="0"/>
              <a:t>Комплекс </a:t>
            </a:r>
            <a:r>
              <a:rPr lang="ru-RU" dirty="0" err="1"/>
              <a:t>Сюрюктяхских</a:t>
            </a:r>
            <a:r>
              <a:rPr lang="ru-RU" dirty="0"/>
              <a:t> наледей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668CB4A-2443-42D6-9847-9FB75EB32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79" y="612648"/>
            <a:ext cx="9480642" cy="593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882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D28C850-2C8C-BE32-CE9D-2E77D17CB1C9}"/>
              </a:ext>
            </a:extLst>
          </p:cNvPr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accent1">
                    <a:lumMod val="75000"/>
                  </a:schemeClr>
                </a:solidFill>
                <a:latin typeface="Sitka Banner" panose="02000505000000020004" pitchFamily="2" charset="0"/>
              </a:defRPr>
            </a:lvl1pPr>
          </a:lstStyle>
          <a:p>
            <a:r>
              <a:rPr lang="ru-RU" sz="2800" dirty="0"/>
              <a:t>Выводы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C462DF1-1490-4FD2-AA12-CBEFD10FFC4F}"/>
              </a:ext>
            </a:extLst>
          </p:cNvPr>
          <p:cNvSpPr/>
          <p:nvPr/>
        </p:nvSpPr>
        <p:spPr>
          <a:xfrm>
            <a:off x="289560" y="621432"/>
            <a:ext cx="961644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Значительная часть гигантских наледей с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≥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15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км</a:t>
            </a:r>
            <a:r>
              <a:rPr lang="ru-RU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 подтверждаются данными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Landsat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 1973 г. </a:t>
            </a:r>
          </a:p>
          <a:p>
            <a:pPr marL="342900" indent="-342900">
              <a:buFont typeface="+mj-lt"/>
              <a:buAutoNum type="arabicPeriod"/>
            </a:pP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Общая площадь наледей с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≥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15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км</a:t>
            </a:r>
            <a:r>
              <a:rPr lang="ru-RU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уменьшилась в два раза.</a:t>
            </a:r>
          </a:p>
          <a:p>
            <a:pPr marL="342900" indent="-342900">
              <a:buFont typeface="+mj-lt"/>
              <a:buAutoNum type="arabicPeriod"/>
            </a:pP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Есть наледи, площадь которых увеличилась по сравнению с Кадастром (1958).</a:t>
            </a:r>
          </a:p>
          <a:p>
            <a:pPr marL="342900" indent="-342900">
              <a:buFont typeface="+mj-lt"/>
              <a:buAutoNum type="arabicPeriod"/>
            </a:pP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Величины площадей по снимкам 1973-1975 гг. совпадают с современными данными за 2018-2021 гг. </a:t>
            </a:r>
          </a:p>
          <a:p>
            <a:pPr marL="342900" indent="-342900">
              <a:buFont typeface="+mj-lt"/>
              <a:buAutoNum type="arabicPeriod"/>
            </a:pP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</a:rPr>
              <a:t>Выделяются периоды высокой и низкой </a:t>
            </a:r>
            <a:r>
              <a:rPr lang="ru-RU" b="1" dirty="0" err="1">
                <a:latin typeface="Times New Roman" panose="02020603050405020304" pitchFamily="18" charset="0"/>
              </a:rPr>
              <a:t>наледности</a:t>
            </a:r>
            <a:r>
              <a:rPr lang="ru-RU" b="1" dirty="0">
                <a:latin typeface="Times New Roman" panose="02020603050405020304" pitchFamily="18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endParaRPr lang="ru-RU" b="1" dirty="0">
              <a:latin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</a:rPr>
              <a:t>Часто фактическая площади наледи гораздо меньше, чем площадь наледной поляны. Оценка площади наледей по данным о площади наледной поляны должна вестись с большой осторожностью.</a:t>
            </a:r>
          </a:p>
          <a:p>
            <a:pPr marL="342900" indent="-342900">
              <a:buFont typeface="+mj-lt"/>
              <a:buAutoNum type="arabicPeriod"/>
            </a:pPr>
            <a:endParaRPr lang="ru-RU" b="1" dirty="0">
              <a:latin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</a:rPr>
              <a:t>Для труднодоступных районов Северо-Востока гигантские наледи являются индикаторами состояния криолитозоны, выявление причин динамики их характеристик является актуальной научной задачей. Необходимы дальнейшие исследования.</a:t>
            </a:r>
          </a:p>
        </p:txBody>
      </p:sp>
    </p:spTree>
    <p:extLst>
      <p:ext uri="{BB962C8B-B14F-4D97-AF65-F5344CB8AC3E}">
        <p14:creationId xmlns:p14="http://schemas.microsoft.com/office/powerpoint/2010/main" val="2678008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084CD00-C221-4633-8349-59B531EC2C1B}"/>
              </a:ext>
            </a:extLst>
          </p:cNvPr>
          <p:cNvSpPr txBox="1"/>
          <p:nvPr/>
        </p:nvSpPr>
        <p:spPr>
          <a:xfrm>
            <a:off x="1313895" y="225598"/>
            <a:ext cx="79011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Sitka Banner" panose="02000505000000020004" pitchFamily="2" charset="0"/>
              </a:rPr>
              <a:t>Спасибо за внимание!</a:t>
            </a:r>
          </a:p>
          <a:p>
            <a:pPr algn="ctr"/>
            <a:endParaRPr lang="ru-RU" sz="3200" b="1" dirty="0">
              <a:latin typeface="Sitka Banner" panose="02000505000000020004" pitchFamily="2" charset="0"/>
            </a:endParaRPr>
          </a:p>
          <a:p>
            <a:pPr algn="ctr"/>
            <a:r>
              <a:rPr lang="ru-RU" sz="3200" b="1" dirty="0">
                <a:latin typeface="Sitka Banner" panose="02000505000000020004" pitchFamily="2" charset="0"/>
              </a:rPr>
              <a:t>Приезжайте к нам на Колыму!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4F2DAF5-DB98-44E2-AFEA-F1227EE35C07}"/>
              </a:ext>
            </a:extLst>
          </p:cNvPr>
          <p:cNvSpPr/>
          <p:nvPr/>
        </p:nvSpPr>
        <p:spPr>
          <a:xfrm>
            <a:off x="64008" y="6074956"/>
            <a:ext cx="9637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Исследования проводятся при поддержке РФФИ – проекты 20-05-00666, 19-55-80028 и Санкт-Петербургского государственного университета (проект 75295879). </a:t>
            </a:r>
          </a:p>
        </p:txBody>
      </p:sp>
    </p:spTree>
    <p:extLst>
      <p:ext uri="{BB962C8B-B14F-4D97-AF65-F5344CB8AC3E}">
        <p14:creationId xmlns:p14="http://schemas.microsoft.com/office/powerpoint/2010/main" val="17997579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2923</TotalTime>
  <Words>1102</Words>
  <Application>Microsoft Office PowerPoint</Application>
  <PresentationFormat>Лист A4 (210x297 мм)</PresentationFormat>
  <Paragraphs>113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Sitka Banner</vt:lpstr>
      <vt:lpstr>Times New Roman</vt:lpstr>
      <vt:lpstr>Тема Office</vt:lpstr>
      <vt:lpstr>Гигантские наледи Северо-Востока  по данным Кадастра (1958) и снимкам Landsat 1973-2021  А БЫЛ ЛИ МАЛЬЧИК?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Атлас гигантских наледей-тарынов Северо-Востока России</dc:title>
  <dc:creator>Анастасия Землянскова</dc:creator>
  <cp:lastModifiedBy>Olga Makarieva</cp:lastModifiedBy>
  <cp:revision>135</cp:revision>
  <dcterms:created xsi:type="dcterms:W3CDTF">2020-11-27T03:18:26Z</dcterms:created>
  <dcterms:modified xsi:type="dcterms:W3CDTF">2022-12-30T02:10:56Z</dcterms:modified>
</cp:coreProperties>
</file>