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24"/>
  </p:notesMasterIdLst>
  <p:sldIdLst>
    <p:sldId id="256" r:id="rId2"/>
    <p:sldId id="260" r:id="rId3"/>
    <p:sldId id="257" r:id="rId4"/>
    <p:sldId id="258" r:id="rId5"/>
    <p:sldId id="259" r:id="rId6"/>
    <p:sldId id="261" r:id="rId7"/>
    <p:sldId id="262" r:id="rId8"/>
    <p:sldId id="263" r:id="rId9"/>
    <p:sldId id="264" r:id="rId10"/>
    <p:sldId id="265" r:id="rId11"/>
    <p:sldId id="266" r:id="rId12"/>
    <p:sldId id="274" r:id="rId13"/>
    <p:sldId id="268" r:id="rId14"/>
    <p:sldId id="269" r:id="rId15"/>
    <p:sldId id="270" r:id="rId16"/>
    <p:sldId id="271" r:id="rId17"/>
    <p:sldId id="277" r:id="rId18"/>
    <p:sldId id="272" r:id="rId19"/>
    <p:sldId id="273" r:id="rId20"/>
    <p:sldId id="275" r:id="rId21"/>
    <p:sldId id="276" r:id="rId22"/>
    <p:sldId id="280"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3C10"/>
    <a:srgbClr val="E030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5" autoAdjust="0"/>
    <p:restoredTop sz="94671" autoAdjust="0"/>
  </p:normalViewPr>
  <p:slideViewPr>
    <p:cSldViewPr>
      <p:cViewPr varScale="1">
        <p:scale>
          <a:sx n="59" d="100"/>
          <a:sy n="59" d="100"/>
        </p:scale>
        <p:origin x="1428"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6F26927-9878-4A39-862B-5A0846CAE983}" type="doc">
      <dgm:prSet loTypeId="urn:microsoft.com/office/officeart/2005/8/layout/orgChart1" loCatId="hierarchy" qsTypeId="urn:microsoft.com/office/officeart/2005/8/quickstyle/simple1" qsCatId="simple" csTypeId="urn:microsoft.com/office/officeart/2005/8/colors/colorful1" csCatId="colorful" phldr="1"/>
      <dgm:spPr/>
      <dgm:t>
        <a:bodyPr/>
        <a:lstStyle/>
        <a:p>
          <a:endParaRPr lang="ru-RU"/>
        </a:p>
      </dgm:t>
    </dgm:pt>
    <dgm:pt modelId="{3DF766C0-3B96-4780-B142-A1EA5BA2A572}">
      <dgm:prSet phldrT="[Текст]" custT="1"/>
      <dgm:spPr>
        <a:solidFill>
          <a:schemeClr val="accent1">
            <a:lumMod val="75000"/>
          </a:schemeClr>
        </a:solidFill>
        <a:ln>
          <a:noFill/>
        </a:ln>
      </dgm:spPr>
      <dgm:t>
        <a:bodyPr/>
        <a:lstStyle/>
        <a:p>
          <a:r>
            <a:rPr lang="en-US" sz="2000" dirty="0"/>
            <a:t>the functional state of anxiety</a:t>
          </a:r>
          <a:endParaRPr lang="ru-RU" sz="2000" dirty="0"/>
        </a:p>
      </dgm:t>
    </dgm:pt>
    <dgm:pt modelId="{DD32063C-35F8-4037-8749-AE7EA5BACB3F}" type="parTrans" cxnId="{EDE78B8C-8E68-4131-8BE8-A119F69BFE6D}">
      <dgm:prSet/>
      <dgm:spPr/>
      <dgm:t>
        <a:bodyPr/>
        <a:lstStyle/>
        <a:p>
          <a:endParaRPr lang="ru-RU"/>
        </a:p>
      </dgm:t>
    </dgm:pt>
    <dgm:pt modelId="{148A656E-329D-47D0-8145-F1B12848AE03}" type="sibTrans" cxnId="{EDE78B8C-8E68-4131-8BE8-A119F69BFE6D}">
      <dgm:prSet/>
      <dgm:spPr/>
      <dgm:t>
        <a:bodyPr/>
        <a:lstStyle/>
        <a:p>
          <a:endParaRPr lang="ru-RU"/>
        </a:p>
      </dgm:t>
    </dgm:pt>
    <dgm:pt modelId="{DE72F1F0-EB5D-479B-B2CC-7A14100DB8D5}">
      <dgm:prSet phldrT="[Текст]"/>
      <dgm:spPr/>
      <dgm:t>
        <a:bodyPr/>
        <a:lstStyle/>
        <a:p>
          <a:r>
            <a:rPr lang="en-US" dirty="0"/>
            <a:t>impulsiveness in decision-making</a:t>
          </a:r>
          <a:endParaRPr lang="ru-RU" dirty="0"/>
        </a:p>
      </dgm:t>
    </dgm:pt>
    <dgm:pt modelId="{1DB51ADA-9234-4CB8-904D-33F2D4652A71}" type="parTrans" cxnId="{927D5771-12D6-4E9C-854C-861FEB77B20F}">
      <dgm:prSet/>
      <dgm:spPr/>
      <dgm:t>
        <a:bodyPr/>
        <a:lstStyle/>
        <a:p>
          <a:endParaRPr lang="ru-RU"/>
        </a:p>
      </dgm:t>
    </dgm:pt>
    <dgm:pt modelId="{F76A6F01-B020-4AE2-860F-BC834F465E0E}" type="sibTrans" cxnId="{927D5771-12D6-4E9C-854C-861FEB77B20F}">
      <dgm:prSet/>
      <dgm:spPr/>
      <dgm:t>
        <a:bodyPr/>
        <a:lstStyle/>
        <a:p>
          <a:endParaRPr lang="ru-RU"/>
        </a:p>
      </dgm:t>
    </dgm:pt>
    <dgm:pt modelId="{40E17297-6BF7-4824-A27F-1197B1DA7747}">
      <dgm:prSet phldrT="[Текст]"/>
      <dgm:spPr/>
      <dgm:t>
        <a:bodyPr/>
        <a:lstStyle/>
        <a:p>
          <a:r>
            <a:rPr lang="en-US" dirty="0"/>
            <a:t>narrowing of the operational memory</a:t>
          </a:r>
          <a:endParaRPr lang="ru-RU" dirty="0"/>
        </a:p>
      </dgm:t>
    </dgm:pt>
    <dgm:pt modelId="{7AFEBCBE-B601-48CB-A0DF-AFD38BB62263}" type="parTrans" cxnId="{83C7074F-E906-439A-97E4-DEEFB8E414FB}">
      <dgm:prSet/>
      <dgm:spPr/>
      <dgm:t>
        <a:bodyPr/>
        <a:lstStyle/>
        <a:p>
          <a:endParaRPr lang="ru-RU"/>
        </a:p>
      </dgm:t>
    </dgm:pt>
    <dgm:pt modelId="{B95381E3-BD65-4554-B702-B64FF4888CD0}" type="sibTrans" cxnId="{83C7074F-E906-439A-97E4-DEEFB8E414FB}">
      <dgm:prSet/>
      <dgm:spPr/>
      <dgm:t>
        <a:bodyPr/>
        <a:lstStyle/>
        <a:p>
          <a:endParaRPr lang="ru-RU"/>
        </a:p>
      </dgm:t>
    </dgm:pt>
    <dgm:pt modelId="{9504A230-5BCA-4C83-BD32-5308186E6F04}">
      <dgm:prSet phldrT="[Текст]"/>
      <dgm:spPr/>
      <dgm:t>
        <a:bodyPr/>
        <a:lstStyle/>
        <a:p>
          <a:r>
            <a:rPr lang="en-US" dirty="0"/>
            <a:t>increase in the sensory threshold</a:t>
          </a:r>
          <a:endParaRPr lang="ru-RU" dirty="0"/>
        </a:p>
      </dgm:t>
    </dgm:pt>
    <dgm:pt modelId="{13645CB9-EF89-4E2E-8E1A-68690C12CA91}" type="parTrans" cxnId="{00DD56AA-D550-4918-BD3F-A0E5720004E6}">
      <dgm:prSet/>
      <dgm:spPr/>
      <dgm:t>
        <a:bodyPr/>
        <a:lstStyle/>
        <a:p>
          <a:endParaRPr lang="ru-RU"/>
        </a:p>
      </dgm:t>
    </dgm:pt>
    <dgm:pt modelId="{F48106C3-0ACA-4FD4-892D-EEAD34AA9E13}" type="sibTrans" cxnId="{00DD56AA-D550-4918-BD3F-A0E5720004E6}">
      <dgm:prSet/>
      <dgm:spPr/>
      <dgm:t>
        <a:bodyPr/>
        <a:lstStyle/>
        <a:p>
          <a:endParaRPr lang="ru-RU"/>
        </a:p>
      </dgm:t>
    </dgm:pt>
    <dgm:pt modelId="{AC5ADCE1-962D-47DD-9B7D-76501429D023}">
      <dgm:prSet/>
      <dgm:spPr/>
      <dgm:t>
        <a:bodyPr/>
        <a:lstStyle/>
        <a:p>
          <a:r>
            <a:rPr lang="en-US"/>
            <a:t>destruction of productive thinking strategies</a:t>
          </a:r>
          <a:endParaRPr lang="ru-RU"/>
        </a:p>
      </dgm:t>
    </dgm:pt>
    <dgm:pt modelId="{4736227B-D674-4B07-B841-A57BD4348DC2}" type="parTrans" cxnId="{5C80648D-41F9-4F1D-AC4F-856D4F4A6C36}">
      <dgm:prSet/>
      <dgm:spPr/>
      <dgm:t>
        <a:bodyPr/>
        <a:lstStyle/>
        <a:p>
          <a:endParaRPr lang="ru-RU"/>
        </a:p>
      </dgm:t>
    </dgm:pt>
    <dgm:pt modelId="{BCE0ECA4-C950-4226-B866-8D7AEB23ACFA}" type="sibTrans" cxnId="{5C80648D-41F9-4F1D-AC4F-856D4F4A6C36}">
      <dgm:prSet/>
      <dgm:spPr/>
      <dgm:t>
        <a:bodyPr/>
        <a:lstStyle/>
        <a:p>
          <a:endParaRPr lang="ru-RU"/>
        </a:p>
      </dgm:t>
    </dgm:pt>
    <dgm:pt modelId="{B0268687-5322-4C9E-9382-C0EB66EFB6D9}" type="pres">
      <dgm:prSet presAssocID="{06F26927-9878-4A39-862B-5A0846CAE983}" presName="hierChild1" presStyleCnt="0">
        <dgm:presLayoutVars>
          <dgm:orgChart val="1"/>
          <dgm:chPref val="1"/>
          <dgm:dir/>
          <dgm:animOne val="branch"/>
          <dgm:animLvl val="lvl"/>
          <dgm:resizeHandles/>
        </dgm:presLayoutVars>
      </dgm:prSet>
      <dgm:spPr/>
    </dgm:pt>
    <dgm:pt modelId="{E9C82B50-D753-4BE4-83CC-86063FB0540C}" type="pres">
      <dgm:prSet presAssocID="{3DF766C0-3B96-4780-B142-A1EA5BA2A572}" presName="hierRoot1" presStyleCnt="0">
        <dgm:presLayoutVars>
          <dgm:hierBranch val="init"/>
        </dgm:presLayoutVars>
      </dgm:prSet>
      <dgm:spPr/>
    </dgm:pt>
    <dgm:pt modelId="{BEBF5C21-8BF8-40F2-AF73-39883E5F1C69}" type="pres">
      <dgm:prSet presAssocID="{3DF766C0-3B96-4780-B142-A1EA5BA2A572}" presName="rootComposite1" presStyleCnt="0"/>
      <dgm:spPr/>
    </dgm:pt>
    <dgm:pt modelId="{0E72B3FE-5166-48FB-AFBE-3CED22E3DD40}" type="pres">
      <dgm:prSet presAssocID="{3DF766C0-3B96-4780-B142-A1EA5BA2A572}" presName="rootText1" presStyleLbl="node0" presStyleIdx="0" presStyleCnt="1" custScaleX="191022">
        <dgm:presLayoutVars>
          <dgm:chPref val="3"/>
        </dgm:presLayoutVars>
      </dgm:prSet>
      <dgm:spPr/>
    </dgm:pt>
    <dgm:pt modelId="{94AFECD5-EE9B-4A87-8EA2-E38B7088ECC5}" type="pres">
      <dgm:prSet presAssocID="{3DF766C0-3B96-4780-B142-A1EA5BA2A572}" presName="rootConnector1" presStyleLbl="node1" presStyleIdx="0" presStyleCnt="0"/>
      <dgm:spPr/>
    </dgm:pt>
    <dgm:pt modelId="{CB9B0203-477A-4F57-94C4-88FB0B74FFF9}" type="pres">
      <dgm:prSet presAssocID="{3DF766C0-3B96-4780-B142-A1EA5BA2A572}" presName="hierChild2" presStyleCnt="0"/>
      <dgm:spPr/>
    </dgm:pt>
    <dgm:pt modelId="{8DC2C12B-8356-4E28-ADF9-65353B0BB959}" type="pres">
      <dgm:prSet presAssocID="{1DB51ADA-9234-4CB8-904D-33F2D4652A71}" presName="Name37" presStyleLbl="parChTrans1D2" presStyleIdx="0" presStyleCnt="4"/>
      <dgm:spPr/>
    </dgm:pt>
    <dgm:pt modelId="{454615E0-3E0B-41B3-9345-B7D8528C1BC9}" type="pres">
      <dgm:prSet presAssocID="{DE72F1F0-EB5D-479B-B2CC-7A14100DB8D5}" presName="hierRoot2" presStyleCnt="0">
        <dgm:presLayoutVars>
          <dgm:hierBranch val="init"/>
        </dgm:presLayoutVars>
      </dgm:prSet>
      <dgm:spPr/>
    </dgm:pt>
    <dgm:pt modelId="{62E6CE90-4CB6-40A8-80DB-EC7D0FA02584}" type="pres">
      <dgm:prSet presAssocID="{DE72F1F0-EB5D-479B-B2CC-7A14100DB8D5}" presName="rootComposite" presStyleCnt="0"/>
      <dgm:spPr/>
    </dgm:pt>
    <dgm:pt modelId="{45C9CE0F-CA9F-4C2E-B6AC-AA28D5CC2C30}" type="pres">
      <dgm:prSet presAssocID="{DE72F1F0-EB5D-479B-B2CC-7A14100DB8D5}" presName="rootText" presStyleLbl="node2" presStyleIdx="0" presStyleCnt="4" custScaleX="126310">
        <dgm:presLayoutVars>
          <dgm:chPref val="3"/>
        </dgm:presLayoutVars>
      </dgm:prSet>
      <dgm:spPr/>
    </dgm:pt>
    <dgm:pt modelId="{8033D223-0E82-464F-B8D0-1E00636FFFD0}" type="pres">
      <dgm:prSet presAssocID="{DE72F1F0-EB5D-479B-B2CC-7A14100DB8D5}" presName="rootConnector" presStyleLbl="node2" presStyleIdx="0" presStyleCnt="4"/>
      <dgm:spPr/>
    </dgm:pt>
    <dgm:pt modelId="{98153F0B-0B87-450E-BBE1-0EF5B750C917}" type="pres">
      <dgm:prSet presAssocID="{DE72F1F0-EB5D-479B-B2CC-7A14100DB8D5}" presName="hierChild4" presStyleCnt="0"/>
      <dgm:spPr/>
    </dgm:pt>
    <dgm:pt modelId="{3EE9BB92-5186-4EF7-B708-7C59440DBA40}" type="pres">
      <dgm:prSet presAssocID="{DE72F1F0-EB5D-479B-B2CC-7A14100DB8D5}" presName="hierChild5" presStyleCnt="0"/>
      <dgm:spPr/>
    </dgm:pt>
    <dgm:pt modelId="{14C4F29C-5BF1-4E03-AB05-16BE802DF851}" type="pres">
      <dgm:prSet presAssocID="{7AFEBCBE-B601-48CB-A0DF-AFD38BB62263}" presName="Name37" presStyleLbl="parChTrans1D2" presStyleIdx="1" presStyleCnt="4"/>
      <dgm:spPr/>
    </dgm:pt>
    <dgm:pt modelId="{FEB71095-D61E-4CC3-8310-354F126DFA9C}" type="pres">
      <dgm:prSet presAssocID="{40E17297-6BF7-4824-A27F-1197B1DA7747}" presName="hierRoot2" presStyleCnt="0">
        <dgm:presLayoutVars>
          <dgm:hierBranch val="init"/>
        </dgm:presLayoutVars>
      </dgm:prSet>
      <dgm:spPr/>
    </dgm:pt>
    <dgm:pt modelId="{2547C528-BE53-4FAB-BB6E-3DA0F307F623}" type="pres">
      <dgm:prSet presAssocID="{40E17297-6BF7-4824-A27F-1197B1DA7747}" presName="rootComposite" presStyleCnt="0"/>
      <dgm:spPr/>
    </dgm:pt>
    <dgm:pt modelId="{D63042D1-D38F-4BD8-809B-7A13B212A195}" type="pres">
      <dgm:prSet presAssocID="{40E17297-6BF7-4824-A27F-1197B1DA7747}" presName="rootText" presStyleLbl="node2" presStyleIdx="1" presStyleCnt="4">
        <dgm:presLayoutVars>
          <dgm:chPref val="3"/>
        </dgm:presLayoutVars>
      </dgm:prSet>
      <dgm:spPr/>
    </dgm:pt>
    <dgm:pt modelId="{ECC07793-D78A-49EC-842D-33C15BEAC440}" type="pres">
      <dgm:prSet presAssocID="{40E17297-6BF7-4824-A27F-1197B1DA7747}" presName="rootConnector" presStyleLbl="node2" presStyleIdx="1" presStyleCnt="4"/>
      <dgm:spPr/>
    </dgm:pt>
    <dgm:pt modelId="{CD804DE4-50E2-43B5-A445-B90E48CA1EDB}" type="pres">
      <dgm:prSet presAssocID="{40E17297-6BF7-4824-A27F-1197B1DA7747}" presName="hierChild4" presStyleCnt="0"/>
      <dgm:spPr/>
    </dgm:pt>
    <dgm:pt modelId="{E1E4086E-7B81-4861-AB65-EE9B2135143F}" type="pres">
      <dgm:prSet presAssocID="{40E17297-6BF7-4824-A27F-1197B1DA7747}" presName="hierChild5" presStyleCnt="0"/>
      <dgm:spPr/>
    </dgm:pt>
    <dgm:pt modelId="{2B28832C-DC60-49DF-AEA8-BAC82DF17B1B}" type="pres">
      <dgm:prSet presAssocID="{13645CB9-EF89-4E2E-8E1A-68690C12CA91}" presName="Name37" presStyleLbl="parChTrans1D2" presStyleIdx="2" presStyleCnt="4"/>
      <dgm:spPr/>
    </dgm:pt>
    <dgm:pt modelId="{66EBF549-258E-41DA-B0A5-0839753053DD}" type="pres">
      <dgm:prSet presAssocID="{9504A230-5BCA-4C83-BD32-5308186E6F04}" presName="hierRoot2" presStyleCnt="0">
        <dgm:presLayoutVars>
          <dgm:hierBranch val="init"/>
        </dgm:presLayoutVars>
      </dgm:prSet>
      <dgm:spPr/>
    </dgm:pt>
    <dgm:pt modelId="{DE4505C2-27CE-4C6B-8BAC-886706031EAD}" type="pres">
      <dgm:prSet presAssocID="{9504A230-5BCA-4C83-BD32-5308186E6F04}" presName="rootComposite" presStyleCnt="0"/>
      <dgm:spPr/>
    </dgm:pt>
    <dgm:pt modelId="{A8E2A696-8E1B-46D6-8989-C1BBBE3C8608}" type="pres">
      <dgm:prSet presAssocID="{9504A230-5BCA-4C83-BD32-5308186E6F04}" presName="rootText" presStyleLbl="node2" presStyleIdx="2" presStyleCnt="4">
        <dgm:presLayoutVars>
          <dgm:chPref val="3"/>
        </dgm:presLayoutVars>
      </dgm:prSet>
      <dgm:spPr/>
    </dgm:pt>
    <dgm:pt modelId="{697C8B42-6139-43B3-94F3-678CA3F952AB}" type="pres">
      <dgm:prSet presAssocID="{9504A230-5BCA-4C83-BD32-5308186E6F04}" presName="rootConnector" presStyleLbl="node2" presStyleIdx="2" presStyleCnt="4"/>
      <dgm:spPr/>
    </dgm:pt>
    <dgm:pt modelId="{5F49B529-6A68-45EE-A3D7-D3139CD458F5}" type="pres">
      <dgm:prSet presAssocID="{9504A230-5BCA-4C83-BD32-5308186E6F04}" presName="hierChild4" presStyleCnt="0"/>
      <dgm:spPr/>
    </dgm:pt>
    <dgm:pt modelId="{9A59D421-2AD3-49FA-89FB-0865F43D0963}" type="pres">
      <dgm:prSet presAssocID="{9504A230-5BCA-4C83-BD32-5308186E6F04}" presName="hierChild5" presStyleCnt="0"/>
      <dgm:spPr/>
    </dgm:pt>
    <dgm:pt modelId="{7F033EBC-0B54-4AE5-9727-320552F09B7F}" type="pres">
      <dgm:prSet presAssocID="{4736227B-D674-4B07-B841-A57BD4348DC2}" presName="Name37" presStyleLbl="parChTrans1D2" presStyleIdx="3" presStyleCnt="4"/>
      <dgm:spPr/>
    </dgm:pt>
    <dgm:pt modelId="{8E9B0816-7069-4774-B538-F83081E58181}" type="pres">
      <dgm:prSet presAssocID="{AC5ADCE1-962D-47DD-9B7D-76501429D023}" presName="hierRoot2" presStyleCnt="0">
        <dgm:presLayoutVars>
          <dgm:hierBranch val="init"/>
        </dgm:presLayoutVars>
      </dgm:prSet>
      <dgm:spPr/>
    </dgm:pt>
    <dgm:pt modelId="{6A9A7245-74A8-4C61-A8FE-E6BBEBF8358A}" type="pres">
      <dgm:prSet presAssocID="{AC5ADCE1-962D-47DD-9B7D-76501429D023}" presName="rootComposite" presStyleCnt="0"/>
      <dgm:spPr/>
    </dgm:pt>
    <dgm:pt modelId="{A9813E6F-9BBD-43A5-B91F-085561AAA74C}" type="pres">
      <dgm:prSet presAssocID="{AC5ADCE1-962D-47DD-9B7D-76501429D023}" presName="rootText" presStyleLbl="node2" presStyleIdx="3" presStyleCnt="4" custScaleX="118667">
        <dgm:presLayoutVars>
          <dgm:chPref val="3"/>
        </dgm:presLayoutVars>
      </dgm:prSet>
      <dgm:spPr/>
    </dgm:pt>
    <dgm:pt modelId="{20271EBC-CB00-43B5-9998-CAD4AF9BF934}" type="pres">
      <dgm:prSet presAssocID="{AC5ADCE1-962D-47DD-9B7D-76501429D023}" presName="rootConnector" presStyleLbl="node2" presStyleIdx="3" presStyleCnt="4"/>
      <dgm:spPr/>
    </dgm:pt>
    <dgm:pt modelId="{0F89E4F0-8231-4F41-8446-E850EDA95E2C}" type="pres">
      <dgm:prSet presAssocID="{AC5ADCE1-962D-47DD-9B7D-76501429D023}" presName="hierChild4" presStyleCnt="0"/>
      <dgm:spPr/>
    </dgm:pt>
    <dgm:pt modelId="{02CE4031-FD49-4351-86B3-BFF52ABFAA93}" type="pres">
      <dgm:prSet presAssocID="{AC5ADCE1-962D-47DD-9B7D-76501429D023}" presName="hierChild5" presStyleCnt="0"/>
      <dgm:spPr/>
    </dgm:pt>
    <dgm:pt modelId="{0A8E31D3-4C38-40F7-93D2-2927142760A9}" type="pres">
      <dgm:prSet presAssocID="{3DF766C0-3B96-4780-B142-A1EA5BA2A572}" presName="hierChild3" presStyleCnt="0"/>
      <dgm:spPr/>
    </dgm:pt>
  </dgm:ptLst>
  <dgm:cxnLst>
    <dgm:cxn modelId="{0B7C3719-85C7-479B-AD09-1B52C68926D1}" type="presOf" srcId="{AC5ADCE1-962D-47DD-9B7D-76501429D023}" destId="{20271EBC-CB00-43B5-9998-CAD4AF9BF934}" srcOrd="1" destOrd="0" presId="urn:microsoft.com/office/officeart/2005/8/layout/orgChart1"/>
    <dgm:cxn modelId="{E1C39D27-8819-479B-AF3C-5AC23388F047}" type="presOf" srcId="{AC5ADCE1-962D-47DD-9B7D-76501429D023}" destId="{A9813E6F-9BBD-43A5-B91F-085561AAA74C}" srcOrd="0" destOrd="0" presId="urn:microsoft.com/office/officeart/2005/8/layout/orgChart1"/>
    <dgm:cxn modelId="{34BBDE31-C187-4589-802A-19BD7211030C}" type="presOf" srcId="{9504A230-5BCA-4C83-BD32-5308186E6F04}" destId="{697C8B42-6139-43B3-94F3-678CA3F952AB}" srcOrd="1" destOrd="0" presId="urn:microsoft.com/office/officeart/2005/8/layout/orgChart1"/>
    <dgm:cxn modelId="{40433635-6E95-42E8-9509-CEF612D83AC6}" type="presOf" srcId="{7AFEBCBE-B601-48CB-A0DF-AFD38BB62263}" destId="{14C4F29C-5BF1-4E03-AB05-16BE802DF851}" srcOrd="0" destOrd="0" presId="urn:microsoft.com/office/officeart/2005/8/layout/orgChart1"/>
    <dgm:cxn modelId="{905A4E61-37F7-44EB-8091-32117ED0B216}" type="presOf" srcId="{DE72F1F0-EB5D-479B-B2CC-7A14100DB8D5}" destId="{45C9CE0F-CA9F-4C2E-B6AC-AA28D5CC2C30}" srcOrd="0" destOrd="0" presId="urn:microsoft.com/office/officeart/2005/8/layout/orgChart1"/>
    <dgm:cxn modelId="{48D9A762-CA26-49B0-8D55-034B56F2B481}" type="presOf" srcId="{06F26927-9878-4A39-862B-5A0846CAE983}" destId="{B0268687-5322-4C9E-9382-C0EB66EFB6D9}" srcOrd="0" destOrd="0" presId="urn:microsoft.com/office/officeart/2005/8/layout/orgChart1"/>
    <dgm:cxn modelId="{83C7074F-E906-439A-97E4-DEEFB8E414FB}" srcId="{3DF766C0-3B96-4780-B142-A1EA5BA2A572}" destId="{40E17297-6BF7-4824-A27F-1197B1DA7747}" srcOrd="1" destOrd="0" parTransId="{7AFEBCBE-B601-48CB-A0DF-AFD38BB62263}" sibTransId="{B95381E3-BD65-4554-B702-B64FF4888CD0}"/>
    <dgm:cxn modelId="{E6FB5C6F-7C18-438E-B6E3-75135B66F3D9}" type="presOf" srcId="{9504A230-5BCA-4C83-BD32-5308186E6F04}" destId="{A8E2A696-8E1B-46D6-8989-C1BBBE3C8608}" srcOrd="0" destOrd="0" presId="urn:microsoft.com/office/officeart/2005/8/layout/orgChart1"/>
    <dgm:cxn modelId="{927D5771-12D6-4E9C-854C-861FEB77B20F}" srcId="{3DF766C0-3B96-4780-B142-A1EA5BA2A572}" destId="{DE72F1F0-EB5D-479B-B2CC-7A14100DB8D5}" srcOrd="0" destOrd="0" parTransId="{1DB51ADA-9234-4CB8-904D-33F2D4652A71}" sibTransId="{F76A6F01-B020-4AE2-860F-BC834F465E0E}"/>
    <dgm:cxn modelId="{28148057-8720-4A9A-B001-7A0438035C92}" type="presOf" srcId="{3DF766C0-3B96-4780-B142-A1EA5BA2A572}" destId="{94AFECD5-EE9B-4A87-8EA2-E38B7088ECC5}" srcOrd="1" destOrd="0" presId="urn:microsoft.com/office/officeart/2005/8/layout/orgChart1"/>
    <dgm:cxn modelId="{EDE78B8C-8E68-4131-8BE8-A119F69BFE6D}" srcId="{06F26927-9878-4A39-862B-5A0846CAE983}" destId="{3DF766C0-3B96-4780-B142-A1EA5BA2A572}" srcOrd="0" destOrd="0" parTransId="{DD32063C-35F8-4037-8749-AE7EA5BACB3F}" sibTransId="{148A656E-329D-47D0-8145-F1B12848AE03}"/>
    <dgm:cxn modelId="{5C80648D-41F9-4F1D-AC4F-856D4F4A6C36}" srcId="{3DF766C0-3B96-4780-B142-A1EA5BA2A572}" destId="{AC5ADCE1-962D-47DD-9B7D-76501429D023}" srcOrd="3" destOrd="0" parTransId="{4736227B-D674-4B07-B841-A57BD4348DC2}" sibTransId="{BCE0ECA4-C950-4226-B866-8D7AEB23ACFA}"/>
    <dgm:cxn modelId="{41589EA4-B341-4603-B833-82369EF339A5}" type="presOf" srcId="{4736227B-D674-4B07-B841-A57BD4348DC2}" destId="{7F033EBC-0B54-4AE5-9727-320552F09B7F}" srcOrd="0" destOrd="0" presId="urn:microsoft.com/office/officeart/2005/8/layout/orgChart1"/>
    <dgm:cxn modelId="{00DD56AA-D550-4918-BD3F-A0E5720004E6}" srcId="{3DF766C0-3B96-4780-B142-A1EA5BA2A572}" destId="{9504A230-5BCA-4C83-BD32-5308186E6F04}" srcOrd="2" destOrd="0" parTransId="{13645CB9-EF89-4E2E-8E1A-68690C12CA91}" sibTransId="{F48106C3-0ACA-4FD4-892D-EEAD34AA9E13}"/>
    <dgm:cxn modelId="{F7B102AE-694D-4673-957F-69F8A982370E}" type="presOf" srcId="{1DB51ADA-9234-4CB8-904D-33F2D4652A71}" destId="{8DC2C12B-8356-4E28-ADF9-65353B0BB959}" srcOrd="0" destOrd="0" presId="urn:microsoft.com/office/officeart/2005/8/layout/orgChart1"/>
    <dgm:cxn modelId="{5575FFD0-8ECB-47FA-B913-547F998E45B3}" type="presOf" srcId="{40E17297-6BF7-4824-A27F-1197B1DA7747}" destId="{ECC07793-D78A-49EC-842D-33C15BEAC440}" srcOrd="1" destOrd="0" presId="urn:microsoft.com/office/officeart/2005/8/layout/orgChart1"/>
    <dgm:cxn modelId="{861FBBD3-9560-48E6-AB9A-3F15B2C0F64F}" type="presOf" srcId="{3DF766C0-3B96-4780-B142-A1EA5BA2A572}" destId="{0E72B3FE-5166-48FB-AFBE-3CED22E3DD40}" srcOrd="0" destOrd="0" presId="urn:microsoft.com/office/officeart/2005/8/layout/orgChart1"/>
    <dgm:cxn modelId="{1CFD1DE0-792A-4142-8739-7731D5CCA9FD}" type="presOf" srcId="{DE72F1F0-EB5D-479B-B2CC-7A14100DB8D5}" destId="{8033D223-0E82-464F-B8D0-1E00636FFFD0}" srcOrd="1" destOrd="0" presId="urn:microsoft.com/office/officeart/2005/8/layout/orgChart1"/>
    <dgm:cxn modelId="{EB9DBAE9-A2C3-432C-8F87-05DAFAA08D26}" type="presOf" srcId="{40E17297-6BF7-4824-A27F-1197B1DA7747}" destId="{D63042D1-D38F-4BD8-809B-7A13B212A195}" srcOrd="0" destOrd="0" presId="urn:microsoft.com/office/officeart/2005/8/layout/orgChart1"/>
    <dgm:cxn modelId="{12B483FE-0B3C-4CEA-A760-15D577DB0A69}" type="presOf" srcId="{13645CB9-EF89-4E2E-8E1A-68690C12CA91}" destId="{2B28832C-DC60-49DF-AEA8-BAC82DF17B1B}" srcOrd="0" destOrd="0" presId="urn:microsoft.com/office/officeart/2005/8/layout/orgChart1"/>
    <dgm:cxn modelId="{0A462B51-8413-4D42-91F5-19198D514115}" type="presParOf" srcId="{B0268687-5322-4C9E-9382-C0EB66EFB6D9}" destId="{E9C82B50-D753-4BE4-83CC-86063FB0540C}" srcOrd="0" destOrd="0" presId="urn:microsoft.com/office/officeart/2005/8/layout/orgChart1"/>
    <dgm:cxn modelId="{E490EE5D-7F56-4E1A-ADAC-7226132DF75D}" type="presParOf" srcId="{E9C82B50-D753-4BE4-83CC-86063FB0540C}" destId="{BEBF5C21-8BF8-40F2-AF73-39883E5F1C69}" srcOrd="0" destOrd="0" presId="urn:microsoft.com/office/officeart/2005/8/layout/orgChart1"/>
    <dgm:cxn modelId="{419D7D39-3130-4EDA-A5F6-7B7A9744DC42}" type="presParOf" srcId="{BEBF5C21-8BF8-40F2-AF73-39883E5F1C69}" destId="{0E72B3FE-5166-48FB-AFBE-3CED22E3DD40}" srcOrd="0" destOrd="0" presId="urn:microsoft.com/office/officeart/2005/8/layout/orgChart1"/>
    <dgm:cxn modelId="{661955A2-8E29-485C-97D8-86D2CB124C96}" type="presParOf" srcId="{BEBF5C21-8BF8-40F2-AF73-39883E5F1C69}" destId="{94AFECD5-EE9B-4A87-8EA2-E38B7088ECC5}" srcOrd="1" destOrd="0" presId="urn:microsoft.com/office/officeart/2005/8/layout/orgChart1"/>
    <dgm:cxn modelId="{33C96479-63B3-4F99-938D-2014692A0BAC}" type="presParOf" srcId="{E9C82B50-D753-4BE4-83CC-86063FB0540C}" destId="{CB9B0203-477A-4F57-94C4-88FB0B74FFF9}" srcOrd="1" destOrd="0" presId="urn:microsoft.com/office/officeart/2005/8/layout/orgChart1"/>
    <dgm:cxn modelId="{2B75B5B2-C348-4C9D-BD25-6B5CCE96CDFC}" type="presParOf" srcId="{CB9B0203-477A-4F57-94C4-88FB0B74FFF9}" destId="{8DC2C12B-8356-4E28-ADF9-65353B0BB959}" srcOrd="0" destOrd="0" presId="urn:microsoft.com/office/officeart/2005/8/layout/orgChart1"/>
    <dgm:cxn modelId="{B9E7D59F-585C-4C1B-8776-DF2BA7E8EC83}" type="presParOf" srcId="{CB9B0203-477A-4F57-94C4-88FB0B74FFF9}" destId="{454615E0-3E0B-41B3-9345-B7D8528C1BC9}" srcOrd="1" destOrd="0" presId="urn:microsoft.com/office/officeart/2005/8/layout/orgChart1"/>
    <dgm:cxn modelId="{33ADF49A-E920-48EA-BB9B-B0868E4899F0}" type="presParOf" srcId="{454615E0-3E0B-41B3-9345-B7D8528C1BC9}" destId="{62E6CE90-4CB6-40A8-80DB-EC7D0FA02584}" srcOrd="0" destOrd="0" presId="urn:microsoft.com/office/officeart/2005/8/layout/orgChart1"/>
    <dgm:cxn modelId="{F33A2B64-6395-4DC7-917D-F3F9B21050BF}" type="presParOf" srcId="{62E6CE90-4CB6-40A8-80DB-EC7D0FA02584}" destId="{45C9CE0F-CA9F-4C2E-B6AC-AA28D5CC2C30}" srcOrd="0" destOrd="0" presId="urn:microsoft.com/office/officeart/2005/8/layout/orgChart1"/>
    <dgm:cxn modelId="{468E90E3-B3DE-4702-97C8-7D04F97271B6}" type="presParOf" srcId="{62E6CE90-4CB6-40A8-80DB-EC7D0FA02584}" destId="{8033D223-0E82-464F-B8D0-1E00636FFFD0}" srcOrd="1" destOrd="0" presId="urn:microsoft.com/office/officeart/2005/8/layout/orgChart1"/>
    <dgm:cxn modelId="{EB1A27CE-6FB5-4245-9525-3AB499E7D55F}" type="presParOf" srcId="{454615E0-3E0B-41B3-9345-B7D8528C1BC9}" destId="{98153F0B-0B87-450E-BBE1-0EF5B750C917}" srcOrd="1" destOrd="0" presId="urn:microsoft.com/office/officeart/2005/8/layout/orgChart1"/>
    <dgm:cxn modelId="{2B844BBC-0B62-4D36-A9D6-8DFE7F5BED78}" type="presParOf" srcId="{454615E0-3E0B-41B3-9345-B7D8528C1BC9}" destId="{3EE9BB92-5186-4EF7-B708-7C59440DBA40}" srcOrd="2" destOrd="0" presId="urn:microsoft.com/office/officeart/2005/8/layout/orgChart1"/>
    <dgm:cxn modelId="{63190BA2-8B46-4753-9298-7DBC0CD88692}" type="presParOf" srcId="{CB9B0203-477A-4F57-94C4-88FB0B74FFF9}" destId="{14C4F29C-5BF1-4E03-AB05-16BE802DF851}" srcOrd="2" destOrd="0" presId="urn:microsoft.com/office/officeart/2005/8/layout/orgChart1"/>
    <dgm:cxn modelId="{BD48C7C9-4CBA-4EEA-971C-1F29E6152CB2}" type="presParOf" srcId="{CB9B0203-477A-4F57-94C4-88FB0B74FFF9}" destId="{FEB71095-D61E-4CC3-8310-354F126DFA9C}" srcOrd="3" destOrd="0" presId="urn:microsoft.com/office/officeart/2005/8/layout/orgChart1"/>
    <dgm:cxn modelId="{E8A4E382-1F5C-435F-A50B-47C8267C1D85}" type="presParOf" srcId="{FEB71095-D61E-4CC3-8310-354F126DFA9C}" destId="{2547C528-BE53-4FAB-BB6E-3DA0F307F623}" srcOrd="0" destOrd="0" presId="urn:microsoft.com/office/officeart/2005/8/layout/orgChart1"/>
    <dgm:cxn modelId="{4B0E2F0A-84EE-467C-8281-8FCB3D902280}" type="presParOf" srcId="{2547C528-BE53-4FAB-BB6E-3DA0F307F623}" destId="{D63042D1-D38F-4BD8-809B-7A13B212A195}" srcOrd="0" destOrd="0" presId="urn:microsoft.com/office/officeart/2005/8/layout/orgChart1"/>
    <dgm:cxn modelId="{9AA61141-4C7D-4260-9465-0E850AFA45B0}" type="presParOf" srcId="{2547C528-BE53-4FAB-BB6E-3DA0F307F623}" destId="{ECC07793-D78A-49EC-842D-33C15BEAC440}" srcOrd="1" destOrd="0" presId="urn:microsoft.com/office/officeart/2005/8/layout/orgChart1"/>
    <dgm:cxn modelId="{7B2D4FCC-875E-43CF-BD48-4A8E780D18E3}" type="presParOf" srcId="{FEB71095-D61E-4CC3-8310-354F126DFA9C}" destId="{CD804DE4-50E2-43B5-A445-B90E48CA1EDB}" srcOrd="1" destOrd="0" presId="urn:microsoft.com/office/officeart/2005/8/layout/orgChart1"/>
    <dgm:cxn modelId="{8F6195F7-6BEA-409E-BF74-92C98F2B0090}" type="presParOf" srcId="{FEB71095-D61E-4CC3-8310-354F126DFA9C}" destId="{E1E4086E-7B81-4861-AB65-EE9B2135143F}" srcOrd="2" destOrd="0" presId="urn:microsoft.com/office/officeart/2005/8/layout/orgChart1"/>
    <dgm:cxn modelId="{5EDD8EF9-025F-4F21-B2D3-ADD182D6BD99}" type="presParOf" srcId="{CB9B0203-477A-4F57-94C4-88FB0B74FFF9}" destId="{2B28832C-DC60-49DF-AEA8-BAC82DF17B1B}" srcOrd="4" destOrd="0" presId="urn:microsoft.com/office/officeart/2005/8/layout/orgChart1"/>
    <dgm:cxn modelId="{BBA66500-1D7D-4482-8567-4932751CBD23}" type="presParOf" srcId="{CB9B0203-477A-4F57-94C4-88FB0B74FFF9}" destId="{66EBF549-258E-41DA-B0A5-0839753053DD}" srcOrd="5" destOrd="0" presId="urn:microsoft.com/office/officeart/2005/8/layout/orgChart1"/>
    <dgm:cxn modelId="{7AF777A5-2432-4893-876A-017F3428A79C}" type="presParOf" srcId="{66EBF549-258E-41DA-B0A5-0839753053DD}" destId="{DE4505C2-27CE-4C6B-8BAC-886706031EAD}" srcOrd="0" destOrd="0" presId="urn:microsoft.com/office/officeart/2005/8/layout/orgChart1"/>
    <dgm:cxn modelId="{FD524677-D8BF-45BF-9B68-99091141AFAA}" type="presParOf" srcId="{DE4505C2-27CE-4C6B-8BAC-886706031EAD}" destId="{A8E2A696-8E1B-46D6-8989-C1BBBE3C8608}" srcOrd="0" destOrd="0" presId="urn:microsoft.com/office/officeart/2005/8/layout/orgChart1"/>
    <dgm:cxn modelId="{649DFBD2-BE54-4F04-BB15-8F2B45E4D250}" type="presParOf" srcId="{DE4505C2-27CE-4C6B-8BAC-886706031EAD}" destId="{697C8B42-6139-43B3-94F3-678CA3F952AB}" srcOrd="1" destOrd="0" presId="urn:microsoft.com/office/officeart/2005/8/layout/orgChart1"/>
    <dgm:cxn modelId="{B9B20614-8A22-4D72-BC40-AF5147FEE3E3}" type="presParOf" srcId="{66EBF549-258E-41DA-B0A5-0839753053DD}" destId="{5F49B529-6A68-45EE-A3D7-D3139CD458F5}" srcOrd="1" destOrd="0" presId="urn:microsoft.com/office/officeart/2005/8/layout/orgChart1"/>
    <dgm:cxn modelId="{BD52BF26-583E-4B7C-8AD8-FFEA91EDEFD0}" type="presParOf" srcId="{66EBF549-258E-41DA-B0A5-0839753053DD}" destId="{9A59D421-2AD3-49FA-89FB-0865F43D0963}" srcOrd="2" destOrd="0" presId="urn:microsoft.com/office/officeart/2005/8/layout/orgChart1"/>
    <dgm:cxn modelId="{31421250-34ED-4CEF-AF01-7D4EDE217D4A}" type="presParOf" srcId="{CB9B0203-477A-4F57-94C4-88FB0B74FFF9}" destId="{7F033EBC-0B54-4AE5-9727-320552F09B7F}" srcOrd="6" destOrd="0" presId="urn:microsoft.com/office/officeart/2005/8/layout/orgChart1"/>
    <dgm:cxn modelId="{36ECC811-104F-4CA6-B2B2-8377073C44DC}" type="presParOf" srcId="{CB9B0203-477A-4F57-94C4-88FB0B74FFF9}" destId="{8E9B0816-7069-4774-B538-F83081E58181}" srcOrd="7" destOrd="0" presId="urn:microsoft.com/office/officeart/2005/8/layout/orgChart1"/>
    <dgm:cxn modelId="{DA9441C6-4138-4BC6-95A2-416FBE9A84E9}" type="presParOf" srcId="{8E9B0816-7069-4774-B538-F83081E58181}" destId="{6A9A7245-74A8-4C61-A8FE-E6BBEBF8358A}" srcOrd="0" destOrd="0" presId="urn:microsoft.com/office/officeart/2005/8/layout/orgChart1"/>
    <dgm:cxn modelId="{C6B461BB-8665-4723-B156-496D92A43EF2}" type="presParOf" srcId="{6A9A7245-74A8-4C61-A8FE-E6BBEBF8358A}" destId="{A9813E6F-9BBD-43A5-B91F-085561AAA74C}" srcOrd="0" destOrd="0" presId="urn:microsoft.com/office/officeart/2005/8/layout/orgChart1"/>
    <dgm:cxn modelId="{97FDB4F5-581A-457A-B1A6-70ECBC06C497}" type="presParOf" srcId="{6A9A7245-74A8-4C61-A8FE-E6BBEBF8358A}" destId="{20271EBC-CB00-43B5-9998-CAD4AF9BF934}" srcOrd="1" destOrd="0" presId="urn:microsoft.com/office/officeart/2005/8/layout/orgChart1"/>
    <dgm:cxn modelId="{0FF03EF5-5727-4CBD-9F6F-C4A963065FA1}" type="presParOf" srcId="{8E9B0816-7069-4774-B538-F83081E58181}" destId="{0F89E4F0-8231-4F41-8446-E850EDA95E2C}" srcOrd="1" destOrd="0" presId="urn:microsoft.com/office/officeart/2005/8/layout/orgChart1"/>
    <dgm:cxn modelId="{BBD3D1B6-DE80-4277-B3FF-C064449BB5C8}" type="presParOf" srcId="{8E9B0816-7069-4774-B538-F83081E58181}" destId="{02CE4031-FD49-4351-86B3-BFF52ABFAA93}" srcOrd="2" destOrd="0" presId="urn:microsoft.com/office/officeart/2005/8/layout/orgChart1"/>
    <dgm:cxn modelId="{E55A4381-B89D-412F-8047-FCFF38273B3D}" type="presParOf" srcId="{E9C82B50-D753-4BE4-83CC-86063FB0540C}" destId="{0A8E31D3-4C38-40F7-93D2-2927142760A9}"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033EBC-0B54-4AE5-9727-320552F09B7F}">
      <dsp:nvSpPr>
        <dsp:cNvPr id="0" name=""/>
        <dsp:cNvSpPr/>
      </dsp:nvSpPr>
      <dsp:spPr>
        <a:xfrm>
          <a:off x="4356484" y="773892"/>
          <a:ext cx="3007169" cy="324422"/>
        </a:xfrm>
        <a:custGeom>
          <a:avLst/>
          <a:gdLst/>
          <a:ahLst/>
          <a:cxnLst/>
          <a:rect l="0" t="0" r="0" b="0"/>
          <a:pathLst>
            <a:path>
              <a:moveTo>
                <a:pt x="0" y="0"/>
              </a:moveTo>
              <a:lnTo>
                <a:pt x="0" y="162211"/>
              </a:lnTo>
              <a:lnTo>
                <a:pt x="3007169" y="162211"/>
              </a:lnTo>
              <a:lnTo>
                <a:pt x="3007169" y="324422"/>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B28832C-DC60-49DF-AEA8-BAC82DF17B1B}">
      <dsp:nvSpPr>
        <dsp:cNvPr id="0" name=""/>
        <dsp:cNvSpPr/>
      </dsp:nvSpPr>
      <dsp:spPr>
        <a:xfrm>
          <a:off x="4356484" y="773892"/>
          <a:ext cx="993684" cy="324422"/>
        </a:xfrm>
        <a:custGeom>
          <a:avLst/>
          <a:gdLst/>
          <a:ahLst/>
          <a:cxnLst/>
          <a:rect l="0" t="0" r="0" b="0"/>
          <a:pathLst>
            <a:path>
              <a:moveTo>
                <a:pt x="0" y="0"/>
              </a:moveTo>
              <a:lnTo>
                <a:pt x="0" y="162211"/>
              </a:lnTo>
              <a:lnTo>
                <a:pt x="993684" y="162211"/>
              </a:lnTo>
              <a:lnTo>
                <a:pt x="993684" y="324422"/>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4C4F29C-5BF1-4E03-AB05-16BE802DF851}">
      <dsp:nvSpPr>
        <dsp:cNvPr id="0" name=""/>
        <dsp:cNvSpPr/>
      </dsp:nvSpPr>
      <dsp:spPr>
        <a:xfrm>
          <a:off x="3480874" y="773892"/>
          <a:ext cx="875609" cy="324422"/>
        </a:xfrm>
        <a:custGeom>
          <a:avLst/>
          <a:gdLst/>
          <a:ahLst/>
          <a:cxnLst/>
          <a:rect l="0" t="0" r="0" b="0"/>
          <a:pathLst>
            <a:path>
              <a:moveTo>
                <a:pt x="875609" y="0"/>
              </a:moveTo>
              <a:lnTo>
                <a:pt x="875609" y="162211"/>
              </a:lnTo>
              <a:lnTo>
                <a:pt x="0" y="162211"/>
              </a:lnTo>
              <a:lnTo>
                <a:pt x="0" y="324422"/>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C2C12B-8356-4E28-ADF9-65353B0BB959}">
      <dsp:nvSpPr>
        <dsp:cNvPr id="0" name=""/>
        <dsp:cNvSpPr/>
      </dsp:nvSpPr>
      <dsp:spPr>
        <a:xfrm>
          <a:off x="1408351" y="773892"/>
          <a:ext cx="2948132" cy="324422"/>
        </a:xfrm>
        <a:custGeom>
          <a:avLst/>
          <a:gdLst/>
          <a:ahLst/>
          <a:cxnLst/>
          <a:rect l="0" t="0" r="0" b="0"/>
          <a:pathLst>
            <a:path>
              <a:moveTo>
                <a:pt x="2948132" y="0"/>
              </a:moveTo>
              <a:lnTo>
                <a:pt x="2948132" y="162211"/>
              </a:lnTo>
              <a:lnTo>
                <a:pt x="0" y="162211"/>
              </a:lnTo>
              <a:lnTo>
                <a:pt x="0" y="324422"/>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E72B3FE-5166-48FB-AFBE-3CED22E3DD40}">
      <dsp:nvSpPr>
        <dsp:cNvPr id="0" name=""/>
        <dsp:cNvSpPr/>
      </dsp:nvSpPr>
      <dsp:spPr>
        <a:xfrm>
          <a:off x="2880961" y="1456"/>
          <a:ext cx="2951044" cy="772435"/>
        </a:xfrm>
        <a:prstGeom prst="rect">
          <a:avLst/>
        </a:prstGeom>
        <a:solidFill>
          <a:schemeClr val="accent1">
            <a:lumMod val="7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the functional state of anxiety</a:t>
          </a:r>
          <a:endParaRPr lang="ru-RU" sz="2000" kern="1200" dirty="0"/>
        </a:p>
      </dsp:txBody>
      <dsp:txXfrm>
        <a:off x="2880961" y="1456"/>
        <a:ext cx="2951044" cy="772435"/>
      </dsp:txXfrm>
    </dsp:sp>
    <dsp:sp modelId="{45C9CE0F-CA9F-4C2E-B6AC-AA28D5CC2C30}">
      <dsp:nvSpPr>
        <dsp:cNvPr id="0" name=""/>
        <dsp:cNvSpPr/>
      </dsp:nvSpPr>
      <dsp:spPr>
        <a:xfrm>
          <a:off x="432688" y="1098315"/>
          <a:ext cx="1951326" cy="772435"/>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impulsiveness in decision-making</a:t>
          </a:r>
          <a:endParaRPr lang="ru-RU" sz="1700" kern="1200" dirty="0"/>
        </a:p>
      </dsp:txBody>
      <dsp:txXfrm>
        <a:off x="432688" y="1098315"/>
        <a:ext cx="1951326" cy="772435"/>
      </dsp:txXfrm>
    </dsp:sp>
    <dsp:sp modelId="{D63042D1-D38F-4BD8-809B-7A13B212A195}">
      <dsp:nvSpPr>
        <dsp:cNvPr id="0" name=""/>
        <dsp:cNvSpPr/>
      </dsp:nvSpPr>
      <dsp:spPr>
        <a:xfrm>
          <a:off x="2708438" y="1098315"/>
          <a:ext cx="1544871" cy="772435"/>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narrowing of the operational memory</a:t>
          </a:r>
          <a:endParaRPr lang="ru-RU" sz="1700" kern="1200" dirty="0"/>
        </a:p>
      </dsp:txBody>
      <dsp:txXfrm>
        <a:off x="2708438" y="1098315"/>
        <a:ext cx="1544871" cy="772435"/>
      </dsp:txXfrm>
    </dsp:sp>
    <dsp:sp modelId="{A8E2A696-8E1B-46D6-8989-C1BBBE3C8608}">
      <dsp:nvSpPr>
        <dsp:cNvPr id="0" name=""/>
        <dsp:cNvSpPr/>
      </dsp:nvSpPr>
      <dsp:spPr>
        <a:xfrm>
          <a:off x="4577732" y="1098315"/>
          <a:ext cx="1544871" cy="772435"/>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increase in the sensory threshold</a:t>
          </a:r>
          <a:endParaRPr lang="ru-RU" sz="1700" kern="1200" dirty="0"/>
        </a:p>
      </dsp:txBody>
      <dsp:txXfrm>
        <a:off x="4577732" y="1098315"/>
        <a:ext cx="1544871" cy="772435"/>
      </dsp:txXfrm>
    </dsp:sp>
    <dsp:sp modelId="{A9813E6F-9BBD-43A5-B91F-085561AAA74C}">
      <dsp:nvSpPr>
        <dsp:cNvPr id="0" name=""/>
        <dsp:cNvSpPr/>
      </dsp:nvSpPr>
      <dsp:spPr>
        <a:xfrm>
          <a:off x="6447027" y="1098315"/>
          <a:ext cx="1833252" cy="772435"/>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a:t>destruction of productive thinking strategies</a:t>
          </a:r>
          <a:endParaRPr lang="ru-RU" sz="1700" kern="1200"/>
        </a:p>
      </dsp:txBody>
      <dsp:txXfrm>
        <a:off x="6447027" y="1098315"/>
        <a:ext cx="1833252" cy="772435"/>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7BE674-952E-4A1D-9233-9EF0AF7E6853}" type="datetimeFigureOut">
              <a:rPr lang="ru-RU" smtClean="0"/>
              <a:t>26.06.2022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FE576AB-B407-4DB5-BAB4-1E909F6D5FCE}" type="slidenum">
              <a:rPr lang="ru-RU" smtClean="0"/>
              <a:t>‹#›</a:t>
            </a:fld>
            <a:endParaRPr lang="ru-RU"/>
          </a:p>
        </p:txBody>
      </p:sp>
    </p:spTree>
    <p:extLst>
      <p:ext uri="{BB962C8B-B14F-4D97-AF65-F5344CB8AC3E}">
        <p14:creationId xmlns:p14="http://schemas.microsoft.com/office/powerpoint/2010/main" val="2799649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FE576AB-B407-4DB5-BAB4-1E909F6D5FCE}" type="slidenum">
              <a:rPr lang="ru-RU" smtClean="0"/>
              <a:t>13</a:t>
            </a:fld>
            <a:endParaRPr lang="ru-RU"/>
          </a:p>
        </p:txBody>
      </p:sp>
    </p:spTree>
    <p:extLst>
      <p:ext uri="{BB962C8B-B14F-4D97-AF65-F5344CB8AC3E}">
        <p14:creationId xmlns:p14="http://schemas.microsoft.com/office/powerpoint/2010/main" val="1136012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Образ слайда 1">
            <a:extLst>
              <a:ext uri="{FF2B5EF4-FFF2-40B4-BE49-F238E27FC236}">
                <a16:creationId xmlns:a16="http://schemas.microsoft.com/office/drawing/2014/main" id="{47DFDC7F-E3F4-823D-A453-C77C3BFBA027}"/>
              </a:ext>
            </a:extLst>
          </p:cNvPr>
          <p:cNvSpPr>
            <a:spLocks noGrp="1" noRot="1" noChangeAspect="1" noChangeArrowheads="1" noTextEdit="1"/>
          </p:cNvSpPr>
          <p:nvPr>
            <p:ph type="sldImg"/>
          </p:nvPr>
        </p:nvSpPr>
        <p:spPr/>
      </p:sp>
      <p:sp>
        <p:nvSpPr>
          <p:cNvPr id="32771" name="Заметки 2">
            <a:extLst>
              <a:ext uri="{FF2B5EF4-FFF2-40B4-BE49-F238E27FC236}">
                <a16:creationId xmlns:a16="http://schemas.microsoft.com/office/drawing/2014/main" id="{F31CBD06-30FB-B04E-067C-8EFB4A58C12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ru-RU">
                <a:latin typeface="Times New Roman" panose="02020603050405020304" pitchFamily="18" charset="0"/>
              </a:rPr>
              <a:t>Affective publics</a:t>
            </a:r>
            <a:endParaRPr lang="ru-RU" altLang="ru-RU">
              <a:latin typeface="Times New Roman" panose="02020603050405020304" pitchFamily="18" charset="0"/>
            </a:endParaRPr>
          </a:p>
        </p:txBody>
      </p:sp>
      <p:sp>
        <p:nvSpPr>
          <p:cNvPr id="32772" name="Номер слайда 3">
            <a:extLst>
              <a:ext uri="{FF2B5EF4-FFF2-40B4-BE49-F238E27FC236}">
                <a16:creationId xmlns:a16="http://schemas.microsoft.com/office/drawing/2014/main" id="{AA56A4A4-CCAC-9020-70EA-A76DB27E411C}"/>
              </a:ext>
            </a:extLst>
          </p:cNvPr>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23900" algn="l"/>
                <a:tab pos="1447800" algn="l"/>
                <a:tab pos="2171700" algn="l"/>
                <a:tab pos="2895600" algn="l"/>
              </a:tabLst>
              <a:defRPr>
                <a:solidFill>
                  <a:schemeClr val="tx1"/>
                </a:solidFill>
                <a:latin typeface="Arial" panose="020B0604020202020204" pitchFamily="34" charset="0"/>
                <a:ea typeface="Arial Unicode MS" pitchFamily="34" charset="-128"/>
              </a:defRPr>
            </a:lvl1pPr>
            <a:lvl2pPr>
              <a:tabLst>
                <a:tab pos="723900" algn="l"/>
                <a:tab pos="1447800" algn="l"/>
                <a:tab pos="2171700" algn="l"/>
                <a:tab pos="2895600" algn="l"/>
              </a:tabLst>
              <a:defRPr>
                <a:solidFill>
                  <a:schemeClr val="tx1"/>
                </a:solidFill>
                <a:latin typeface="Arial" panose="020B0604020202020204" pitchFamily="34" charset="0"/>
                <a:ea typeface="Arial Unicode MS" pitchFamily="34" charset="-128"/>
              </a:defRPr>
            </a:lvl2pPr>
            <a:lvl3pPr>
              <a:tabLst>
                <a:tab pos="723900" algn="l"/>
                <a:tab pos="1447800" algn="l"/>
                <a:tab pos="2171700" algn="l"/>
                <a:tab pos="2895600" algn="l"/>
              </a:tabLst>
              <a:defRPr>
                <a:solidFill>
                  <a:schemeClr val="tx1"/>
                </a:solidFill>
                <a:latin typeface="Arial" panose="020B0604020202020204" pitchFamily="34" charset="0"/>
                <a:ea typeface="Arial Unicode MS" pitchFamily="34" charset="-128"/>
              </a:defRPr>
            </a:lvl3pPr>
            <a:lvl4pPr>
              <a:tabLst>
                <a:tab pos="723900" algn="l"/>
                <a:tab pos="1447800" algn="l"/>
                <a:tab pos="2171700" algn="l"/>
                <a:tab pos="2895600" algn="l"/>
              </a:tabLst>
              <a:defRPr>
                <a:solidFill>
                  <a:schemeClr val="tx1"/>
                </a:solidFill>
                <a:latin typeface="Arial" panose="020B0604020202020204" pitchFamily="34" charset="0"/>
                <a:ea typeface="Arial Unicode MS" pitchFamily="34" charset="-128"/>
              </a:defRPr>
            </a:lvl4pPr>
            <a:lvl5pPr>
              <a:tabLst>
                <a:tab pos="723900" algn="l"/>
                <a:tab pos="1447800" algn="l"/>
                <a:tab pos="2171700" algn="l"/>
                <a:tab pos="2895600" algn="l"/>
              </a:tabLst>
              <a:defRPr>
                <a:solidFill>
                  <a:schemeClr val="tx1"/>
                </a:solidFill>
                <a:latin typeface="Arial" panose="020B0604020202020204" pitchFamily="34" charset="0"/>
                <a:ea typeface="Arial Unicode MS" pitchFamily="34" charset="-128"/>
              </a:defRPr>
            </a:lvl5pPr>
            <a:lvl6pPr marL="25146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Arial Unicode MS" pitchFamily="34" charset="-128"/>
              </a:defRPr>
            </a:lvl6pPr>
            <a:lvl7pPr marL="29718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Arial Unicode MS" pitchFamily="34" charset="-128"/>
              </a:defRPr>
            </a:lvl7pPr>
            <a:lvl8pPr marL="34290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Arial Unicode MS" pitchFamily="34" charset="-128"/>
              </a:defRPr>
            </a:lvl8pPr>
            <a:lvl9pPr marL="38862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Arial Unicode MS" pitchFamily="34" charset="-128"/>
              </a:defRPr>
            </a:lvl9pPr>
          </a:lstStyle>
          <a:p>
            <a:fld id="{21487132-CC2C-478D-ADA3-E994A2D8F538}" type="slidenum">
              <a:rPr lang="ru-RU" altLang="ru-RU" smtClean="0">
                <a:solidFill>
                  <a:srgbClr val="000000"/>
                </a:solidFill>
                <a:latin typeface="Times New Roman" panose="02020603050405020304" pitchFamily="18" charset="0"/>
              </a:rPr>
              <a:pPr/>
              <a:t>22</a:t>
            </a:fld>
            <a:endParaRPr lang="ru-RU" altLang="ru-RU">
              <a:solidFill>
                <a:srgbClr val="000000"/>
              </a:solidFill>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hasCustomPrompt="1"/>
          </p:nvPr>
        </p:nvSpPr>
        <p:spPr>
          <a:xfrm>
            <a:off x="685800" y="2130425"/>
            <a:ext cx="7772400" cy="1470025"/>
          </a:xfrm>
        </p:spPr>
        <p:txBody>
          <a:bodyPr>
            <a:normAutofit/>
          </a:bodyPr>
          <a:lstStyle>
            <a:lvl1pPr algn="r">
              <a:defRPr sz="3200" b="1" cap="all" baseline="0">
                <a:solidFill>
                  <a:schemeClr val="bg1"/>
                </a:solidFill>
                <a:latin typeface="Arial" panose="020B0604020202020204" pitchFamily="34" charset="0"/>
                <a:cs typeface="Arial" panose="020B0604020202020204" pitchFamily="34" charset="0"/>
              </a:defRPr>
            </a:lvl1pPr>
          </a:lstStyle>
          <a:p>
            <a:r>
              <a:rPr lang="en-US" dirty="0"/>
              <a:t>TITLE</a:t>
            </a:r>
            <a:endParaRPr lang="ru-RU" dirty="0"/>
          </a:p>
        </p:txBody>
      </p:sp>
    </p:spTree>
    <p:extLst>
      <p:ext uri="{BB962C8B-B14F-4D97-AF65-F5344CB8AC3E}">
        <p14:creationId xmlns:p14="http://schemas.microsoft.com/office/powerpoint/2010/main" val="2849882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Рабочий слайд. СЕРЫЙ фон.">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3491880" y="274638"/>
            <a:ext cx="5328592" cy="634082"/>
          </a:xfrm>
        </p:spPr>
        <p:txBody>
          <a:bodyPr>
            <a:noAutofit/>
          </a:bodyPr>
          <a:lstStyle>
            <a:lvl1pPr algn="r">
              <a:defRPr sz="2800" baseline="0">
                <a:solidFill>
                  <a:schemeClr val="accent2">
                    <a:lumMod val="75000"/>
                  </a:schemeClr>
                </a:solidFill>
                <a:latin typeface="Arial" panose="020B0604020202020204" pitchFamily="34" charset="0"/>
                <a:cs typeface="Arial" panose="020B0604020202020204" pitchFamily="34" charset="0"/>
              </a:defRPr>
            </a:lvl1pPr>
          </a:lstStyle>
          <a:p>
            <a:r>
              <a:rPr lang="en-US" dirty="0"/>
              <a:t>Text</a:t>
            </a:r>
            <a:endParaRPr lang="ru-RU" dirty="0"/>
          </a:p>
        </p:txBody>
      </p:sp>
      <p:sp>
        <p:nvSpPr>
          <p:cNvPr id="6" name="Номер слайда 5"/>
          <p:cNvSpPr>
            <a:spLocks noGrp="1"/>
          </p:cNvSpPr>
          <p:nvPr>
            <p:ph type="sldNum" sz="quarter" idx="12"/>
          </p:nvPr>
        </p:nvSpPr>
        <p:spPr>
          <a:xfrm>
            <a:off x="6588224" y="6237312"/>
            <a:ext cx="2133600" cy="365125"/>
          </a:xfrm>
        </p:spPr>
        <p:txBody>
          <a:bodyPr/>
          <a:lstStyle>
            <a:lvl1pPr algn="r">
              <a:defRPr b="1">
                <a:latin typeface="Arial" panose="020B0604020202020204" pitchFamily="34" charset="0"/>
                <a:cs typeface="Arial" panose="020B0604020202020204" pitchFamily="34" charset="0"/>
              </a:defRPr>
            </a:lvl1pPr>
          </a:lstStyle>
          <a:p>
            <a:fld id="{B19B0651-EE4F-4900-A07F-96A6BFA9D0F0}" type="slidenum">
              <a:rPr lang="ru-RU" smtClean="0"/>
              <a:t>‹#›</a:t>
            </a:fld>
            <a:endParaRPr lang="ru-RU"/>
          </a:p>
        </p:txBody>
      </p:sp>
      <p:sp>
        <p:nvSpPr>
          <p:cNvPr id="11" name="Текст 2"/>
          <p:cNvSpPr>
            <a:spLocks noGrp="1"/>
          </p:cNvSpPr>
          <p:nvPr>
            <p:ph type="body" idx="13" hasCustomPrompt="1"/>
          </p:nvPr>
        </p:nvSpPr>
        <p:spPr>
          <a:xfrm>
            <a:off x="1331640" y="1124745"/>
            <a:ext cx="6908304" cy="648072"/>
          </a:xfrm>
        </p:spPr>
        <p:txBody>
          <a:bodyPr anchor="t">
            <a:normAutofit/>
          </a:bodyPr>
          <a:lstStyle>
            <a:lvl1pPr marL="0" indent="0">
              <a:buNone/>
              <a:defRPr sz="3600" b="0">
                <a:solidFill>
                  <a:schemeClr val="accent2">
                    <a:lumMod val="75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Text</a:t>
            </a:r>
            <a:endParaRPr lang="ru-RU" dirty="0"/>
          </a:p>
        </p:txBody>
      </p:sp>
      <p:sp>
        <p:nvSpPr>
          <p:cNvPr id="8" name="Текст 2"/>
          <p:cNvSpPr>
            <a:spLocks noGrp="1"/>
          </p:cNvSpPr>
          <p:nvPr>
            <p:ph type="body" idx="1" hasCustomPrompt="1"/>
          </p:nvPr>
        </p:nvSpPr>
        <p:spPr>
          <a:xfrm>
            <a:off x="1331640" y="1988840"/>
            <a:ext cx="7560840" cy="4104455"/>
          </a:xfrm>
        </p:spPr>
        <p:txBody>
          <a:bodyPr anchor="t"/>
          <a:lstStyle>
            <a:lvl1pPr marL="0" indent="0">
              <a:buNone/>
              <a:defRPr sz="2000">
                <a:solidFill>
                  <a:schemeClr val="tx1"/>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Text</a:t>
            </a:r>
            <a:endParaRPr lang="ru-RU" dirty="0"/>
          </a:p>
        </p:txBody>
      </p:sp>
    </p:spTree>
    <p:extLst>
      <p:ext uri="{BB962C8B-B14F-4D97-AF65-F5344CB8AC3E}">
        <p14:creationId xmlns:p14="http://schemas.microsoft.com/office/powerpoint/2010/main" val="4064220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Рабочий слайд. БЕЛЫЙ фон.">
    <p:spTree>
      <p:nvGrpSpPr>
        <p:cNvPr id="1" name=""/>
        <p:cNvGrpSpPr/>
        <p:nvPr/>
      </p:nvGrpSpPr>
      <p:grpSpPr>
        <a:xfrm>
          <a:off x="0" y="0"/>
          <a:ext cx="0" cy="0"/>
          <a:chOff x="0" y="0"/>
          <a:chExt cx="0" cy="0"/>
        </a:xfrm>
      </p:grpSpPr>
      <p:sp>
        <p:nvSpPr>
          <p:cNvPr id="3" name="Текст 2"/>
          <p:cNvSpPr>
            <a:spLocks noGrp="1"/>
          </p:cNvSpPr>
          <p:nvPr>
            <p:ph type="body" idx="1" hasCustomPrompt="1"/>
          </p:nvPr>
        </p:nvSpPr>
        <p:spPr>
          <a:xfrm>
            <a:off x="1331640" y="1988840"/>
            <a:ext cx="7560840" cy="4104455"/>
          </a:xfrm>
        </p:spPr>
        <p:txBody>
          <a:bodyPr anchor="t"/>
          <a:lstStyle>
            <a:lvl1pPr marL="0" indent="0">
              <a:buNone/>
              <a:defRPr sz="2000">
                <a:solidFill>
                  <a:schemeClr val="tx1"/>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Text</a:t>
            </a:r>
            <a:endParaRPr lang="ru-RU" dirty="0"/>
          </a:p>
        </p:txBody>
      </p:sp>
      <p:sp>
        <p:nvSpPr>
          <p:cNvPr id="9" name="Номер слайда 8"/>
          <p:cNvSpPr>
            <a:spLocks noGrp="1"/>
          </p:cNvSpPr>
          <p:nvPr>
            <p:ph type="sldNum" sz="quarter" idx="12"/>
          </p:nvPr>
        </p:nvSpPr>
        <p:spPr>
          <a:xfrm>
            <a:off x="6804248" y="6237312"/>
            <a:ext cx="2133600" cy="365125"/>
          </a:xfrm>
        </p:spPr>
        <p:txBody>
          <a:bodyPr/>
          <a:lstStyle/>
          <a:p>
            <a:fld id="{B19B0651-EE4F-4900-A07F-96A6BFA9D0F0}" type="slidenum">
              <a:rPr lang="ru-RU" smtClean="0"/>
              <a:t>‹#›</a:t>
            </a:fld>
            <a:endParaRPr lang="ru-RU"/>
          </a:p>
        </p:txBody>
      </p:sp>
      <p:sp>
        <p:nvSpPr>
          <p:cNvPr id="10" name="Заголовок 1"/>
          <p:cNvSpPr txBox="1">
            <a:spLocks/>
          </p:cNvSpPr>
          <p:nvPr/>
        </p:nvSpPr>
        <p:spPr>
          <a:xfrm>
            <a:off x="3491880" y="274638"/>
            <a:ext cx="5328592" cy="634082"/>
          </a:xfrm>
          <a:prstGeom prst="rect">
            <a:avLst/>
          </a:prstGeom>
        </p:spPr>
        <p:txBody>
          <a:bodyPr vert="horz" lIns="91440" tIns="45720" rIns="91440" bIns="45720" rtlCol="0" anchor="ctr">
            <a:noAutofit/>
          </a:bodyPr>
          <a:lstStyle>
            <a:lvl1pPr algn="r" defTabSz="914400" rtl="0" eaLnBrk="1" latinLnBrk="0" hangingPunct="1">
              <a:spcBef>
                <a:spcPct val="0"/>
              </a:spcBef>
              <a:buNone/>
              <a:defRPr sz="2800" kern="1200">
                <a:solidFill>
                  <a:schemeClr val="accent2">
                    <a:lumMod val="75000"/>
                  </a:schemeClr>
                </a:solidFill>
                <a:latin typeface="Arial" panose="020B0604020202020204" pitchFamily="34" charset="0"/>
                <a:ea typeface="+mj-ea"/>
                <a:cs typeface="Arial" panose="020B0604020202020204" pitchFamily="34" charset="0"/>
              </a:defRPr>
            </a:lvl1pPr>
          </a:lstStyle>
          <a:p>
            <a:r>
              <a:rPr lang="en-US" dirty="0"/>
              <a:t>Text</a:t>
            </a:r>
            <a:endParaRPr lang="ru-RU" dirty="0"/>
          </a:p>
        </p:txBody>
      </p:sp>
      <p:sp>
        <p:nvSpPr>
          <p:cNvPr id="11" name="Текст 2"/>
          <p:cNvSpPr>
            <a:spLocks noGrp="1"/>
          </p:cNvSpPr>
          <p:nvPr>
            <p:ph type="body" idx="13" hasCustomPrompt="1"/>
          </p:nvPr>
        </p:nvSpPr>
        <p:spPr>
          <a:xfrm>
            <a:off x="1331640" y="1124745"/>
            <a:ext cx="6908304" cy="648072"/>
          </a:xfrm>
        </p:spPr>
        <p:txBody>
          <a:bodyPr anchor="t">
            <a:normAutofit/>
          </a:bodyPr>
          <a:lstStyle>
            <a:lvl1pPr marL="0" indent="0">
              <a:buNone/>
              <a:defRPr sz="3600" b="0">
                <a:solidFill>
                  <a:schemeClr val="accent2">
                    <a:lumMod val="75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Text</a:t>
            </a:r>
            <a:endParaRPr lang="ru-RU" dirty="0"/>
          </a:p>
        </p:txBody>
      </p:sp>
    </p:spTree>
    <p:extLst>
      <p:ext uri="{BB962C8B-B14F-4D97-AF65-F5344CB8AC3E}">
        <p14:creationId xmlns:p14="http://schemas.microsoft.com/office/powerpoint/2010/main" val="2693577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Слайд с фотографией">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a:xfrm>
            <a:off x="6804248" y="6237312"/>
            <a:ext cx="2133600" cy="365125"/>
          </a:xfrm>
        </p:spPr>
        <p:txBody>
          <a:bodyPr/>
          <a:lstStyle/>
          <a:p>
            <a:fld id="{B19B0651-EE4F-4900-A07F-96A6BFA9D0F0}" type="slidenum">
              <a:rPr lang="ru-RU" smtClean="0"/>
              <a:t>‹#›</a:t>
            </a:fld>
            <a:endParaRPr lang="ru-RU"/>
          </a:p>
        </p:txBody>
      </p:sp>
      <p:sp>
        <p:nvSpPr>
          <p:cNvPr id="10" name="Заголовок 1"/>
          <p:cNvSpPr txBox="1">
            <a:spLocks/>
          </p:cNvSpPr>
          <p:nvPr/>
        </p:nvSpPr>
        <p:spPr>
          <a:xfrm>
            <a:off x="3491880" y="274638"/>
            <a:ext cx="5328592" cy="634082"/>
          </a:xfrm>
          <a:prstGeom prst="rect">
            <a:avLst/>
          </a:prstGeom>
        </p:spPr>
        <p:txBody>
          <a:bodyPr vert="horz" lIns="91440" tIns="45720" rIns="91440" bIns="45720" rtlCol="0" anchor="ctr">
            <a:noAutofit/>
          </a:bodyPr>
          <a:lstStyle>
            <a:lvl1pPr algn="r" defTabSz="914400" rtl="0" eaLnBrk="1" latinLnBrk="0" hangingPunct="1">
              <a:spcBef>
                <a:spcPct val="0"/>
              </a:spcBef>
              <a:buNone/>
              <a:defRPr sz="2800" kern="1200">
                <a:solidFill>
                  <a:schemeClr val="accent2">
                    <a:lumMod val="75000"/>
                  </a:schemeClr>
                </a:solidFill>
                <a:latin typeface="Arial" panose="020B0604020202020204" pitchFamily="34" charset="0"/>
                <a:ea typeface="+mj-ea"/>
                <a:cs typeface="Arial" panose="020B0604020202020204" pitchFamily="34" charset="0"/>
              </a:defRPr>
            </a:lvl1pPr>
          </a:lstStyle>
          <a:p>
            <a:r>
              <a:rPr lang="en-US" dirty="0"/>
              <a:t>Text</a:t>
            </a:r>
            <a:endParaRPr lang="ru-RU" dirty="0"/>
          </a:p>
        </p:txBody>
      </p:sp>
      <p:sp>
        <p:nvSpPr>
          <p:cNvPr id="5" name="Рисунок 4"/>
          <p:cNvSpPr>
            <a:spLocks noGrp="1"/>
          </p:cNvSpPr>
          <p:nvPr>
            <p:ph type="pic" sz="quarter" idx="13" hasCustomPrompt="1"/>
          </p:nvPr>
        </p:nvSpPr>
        <p:spPr>
          <a:xfrm>
            <a:off x="179512" y="1124744"/>
            <a:ext cx="8352928" cy="5400600"/>
          </a:xfrm>
        </p:spPr>
        <p:txBody>
          <a:bodyPr/>
          <a:lstStyle>
            <a:lvl1pPr marL="0" indent="0">
              <a:buNone/>
              <a:defRPr/>
            </a:lvl1pPr>
          </a:lstStyle>
          <a:p>
            <a:r>
              <a:rPr lang="en-US" dirty="0" err="1"/>
              <a:t>foto</a:t>
            </a:r>
            <a:endParaRPr lang="ru-RU" dirty="0"/>
          </a:p>
        </p:txBody>
      </p:sp>
    </p:spTree>
    <p:extLst>
      <p:ext uri="{BB962C8B-B14F-4D97-AF65-F5344CB8AC3E}">
        <p14:creationId xmlns:p14="http://schemas.microsoft.com/office/powerpoint/2010/main" val="1751050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Закрывающи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p:cNvSpPr txBox="1"/>
          <p:nvPr/>
        </p:nvSpPr>
        <p:spPr>
          <a:xfrm>
            <a:off x="5900140" y="5517232"/>
            <a:ext cx="2682209" cy="707886"/>
          </a:xfrm>
          <a:prstGeom prst="rect">
            <a:avLst/>
          </a:prstGeom>
          <a:noFill/>
        </p:spPr>
        <p:txBody>
          <a:bodyPr wrap="none" rtlCol="0">
            <a:spAutoFit/>
          </a:bodyPr>
          <a:lstStyle/>
          <a:p>
            <a:pPr algn="r"/>
            <a:r>
              <a:rPr lang="en-US" sz="2000" b="0" dirty="0">
                <a:solidFill>
                  <a:schemeClr val="bg1"/>
                </a:solidFill>
              </a:rPr>
              <a:t>St</a:t>
            </a:r>
            <a:r>
              <a:rPr lang="en-US" sz="2000" b="0" baseline="0" dirty="0">
                <a:solidFill>
                  <a:schemeClr val="bg1"/>
                </a:solidFill>
              </a:rPr>
              <a:t> Petersburg University</a:t>
            </a:r>
          </a:p>
          <a:p>
            <a:pPr algn="r"/>
            <a:r>
              <a:rPr lang="en-US" sz="2000" b="1" baseline="0" dirty="0">
                <a:solidFill>
                  <a:schemeClr val="bg1"/>
                </a:solidFill>
              </a:rPr>
              <a:t>spbu.ru</a:t>
            </a:r>
            <a:endParaRPr lang="ru-RU" sz="2000" b="1" dirty="0">
              <a:solidFill>
                <a:schemeClr val="bg1"/>
              </a:solidFill>
            </a:endParaRPr>
          </a:p>
        </p:txBody>
      </p:sp>
    </p:spTree>
    <p:extLst>
      <p:ext uri="{BB962C8B-B14F-4D97-AF65-F5344CB8AC3E}">
        <p14:creationId xmlns:p14="http://schemas.microsoft.com/office/powerpoint/2010/main" val="634045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1_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t>26.06.2022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4109771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26.06.2022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656476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26.06.2022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extLst>
      <p:ext uri="{BB962C8B-B14F-4D97-AF65-F5344CB8AC3E}">
        <p14:creationId xmlns:p14="http://schemas.microsoft.com/office/powerpoint/2010/main" val="3744039429"/>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7.xml"/><Relationship Id="rId1" Type="http://schemas.openxmlformats.org/officeDocument/2006/relationships/themeOverride" Target="../theme/themeOverrid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1916832"/>
            <a:ext cx="8424936" cy="1008112"/>
          </a:xfrm>
        </p:spPr>
        <p:txBody>
          <a:bodyPr>
            <a:noAutofit/>
          </a:bodyPr>
          <a:lstStyle/>
          <a:p>
            <a:r>
              <a:rPr lang="en-US" sz="3200" b="1" dirty="0"/>
              <a:t>Cumulative distortions in usability testing: </a:t>
            </a:r>
            <a:br>
              <a:rPr lang="en-US" sz="2800" dirty="0"/>
            </a:br>
            <a:br>
              <a:rPr lang="en-US" sz="2800" dirty="0"/>
            </a:br>
            <a:endParaRPr lang="ru-RU" sz="2800" dirty="0"/>
          </a:p>
        </p:txBody>
      </p:sp>
      <p:sp>
        <p:nvSpPr>
          <p:cNvPr id="3" name="Подзаголовок 2"/>
          <p:cNvSpPr>
            <a:spLocks noGrp="1"/>
          </p:cNvSpPr>
          <p:nvPr>
            <p:ph type="subTitle" idx="1"/>
          </p:nvPr>
        </p:nvSpPr>
        <p:spPr>
          <a:xfrm>
            <a:off x="683568" y="2276872"/>
            <a:ext cx="7776864" cy="1152128"/>
          </a:xfrm>
        </p:spPr>
        <p:txBody>
          <a:bodyPr>
            <a:normAutofit/>
          </a:bodyPr>
          <a:lstStyle/>
          <a:p>
            <a:r>
              <a:rPr lang="en-US" sz="2800">
                <a:solidFill>
                  <a:srgbClr val="DE3C10"/>
                </a:solidFill>
              </a:rPr>
              <a:t>Combined impact of assessors’ traits and conditions </a:t>
            </a:r>
          </a:p>
          <a:p>
            <a:r>
              <a:rPr lang="en-US" sz="2800">
                <a:solidFill>
                  <a:srgbClr val="DE3C10"/>
                </a:solidFill>
              </a:rPr>
              <a:t>of experiment upon user states</a:t>
            </a:r>
            <a:endParaRPr lang="ru-RU" sz="2800" dirty="0">
              <a:solidFill>
                <a:srgbClr val="DE3C10"/>
              </a:solidFill>
            </a:endParaRPr>
          </a:p>
        </p:txBody>
      </p:sp>
      <p:sp>
        <p:nvSpPr>
          <p:cNvPr id="4" name="Подзаголовок 2">
            <a:extLst>
              <a:ext uri="{FF2B5EF4-FFF2-40B4-BE49-F238E27FC236}">
                <a16:creationId xmlns:a16="http://schemas.microsoft.com/office/drawing/2014/main" id="{5559476D-2B73-D6A5-2ECF-0CAD518C4168}"/>
              </a:ext>
            </a:extLst>
          </p:cNvPr>
          <p:cNvSpPr txBox="1">
            <a:spLocks/>
          </p:cNvSpPr>
          <p:nvPr/>
        </p:nvSpPr>
        <p:spPr>
          <a:xfrm>
            <a:off x="683568" y="4509120"/>
            <a:ext cx="7905261" cy="115212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r">
              <a:spcBef>
                <a:spcPts val="0"/>
              </a:spcBef>
            </a:pPr>
            <a:r>
              <a:rPr lang="en-US" sz="2200" dirty="0" err="1">
                <a:solidFill>
                  <a:srgbClr val="DE3C10"/>
                </a:solidFill>
              </a:rPr>
              <a:t>Alexandr</a:t>
            </a:r>
            <a:r>
              <a:rPr lang="en-US" sz="2200" dirty="0">
                <a:solidFill>
                  <a:srgbClr val="DE3C10"/>
                </a:solidFill>
              </a:rPr>
              <a:t> V. Yakunin</a:t>
            </a:r>
          </a:p>
          <a:p>
            <a:pPr algn="r">
              <a:spcBef>
                <a:spcPts val="0"/>
              </a:spcBef>
            </a:pPr>
            <a:r>
              <a:rPr lang="en-US" sz="2200" dirty="0">
                <a:solidFill>
                  <a:srgbClr val="DE3C10"/>
                </a:solidFill>
              </a:rPr>
              <a:t>Svetlana S. Bodrunova</a:t>
            </a:r>
          </a:p>
          <a:p>
            <a:pPr algn="r">
              <a:spcBef>
                <a:spcPts val="0"/>
              </a:spcBef>
            </a:pPr>
            <a:r>
              <a:rPr lang="en-US" sz="2200" dirty="0">
                <a:solidFill>
                  <a:schemeClr val="tx1"/>
                </a:solidFill>
              </a:rPr>
              <a:t>St.Petersburg State University</a:t>
            </a:r>
            <a:endParaRPr lang="ru-RU" sz="2200" dirty="0">
              <a:solidFill>
                <a:schemeClr val="tx1"/>
              </a:solidFill>
            </a:endParaRPr>
          </a:p>
        </p:txBody>
      </p:sp>
    </p:spTree>
    <p:extLst>
      <p:ext uri="{BB962C8B-B14F-4D97-AF65-F5344CB8AC3E}">
        <p14:creationId xmlns:p14="http://schemas.microsoft.com/office/powerpoint/2010/main" val="12851494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55576" y="2207240"/>
            <a:ext cx="7931224" cy="4281339"/>
          </a:xfrm>
        </p:spPr>
        <p:txBody>
          <a:bodyPr>
            <a:normAutofit/>
          </a:bodyPr>
          <a:lstStyle/>
          <a:p>
            <a:pPr marL="0" indent="0" algn="ctr">
              <a:buNone/>
            </a:pPr>
            <a:endParaRPr lang="en-US" dirty="0"/>
          </a:p>
          <a:p>
            <a:pPr marL="0" indent="0" algn="ctr">
              <a:buNone/>
            </a:pPr>
            <a:r>
              <a:rPr lang="en-US" sz="2800" dirty="0"/>
              <a:t>Four-factor ‘</a:t>
            </a:r>
            <a:r>
              <a:rPr lang="en-US" sz="2800" dirty="0">
                <a:solidFill>
                  <a:srgbClr val="FF0000"/>
                </a:solidFill>
              </a:rPr>
              <a:t>contextual fidelity</a:t>
            </a:r>
            <a:r>
              <a:rPr lang="en-US" sz="2800" dirty="0"/>
              <a:t>’ model</a:t>
            </a:r>
            <a:r>
              <a:rPr lang="ru-RU" sz="2800" dirty="0"/>
              <a:t>:</a:t>
            </a:r>
            <a:endParaRPr lang="en-US" sz="2800" dirty="0"/>
          </a:p>
          <a:p>
            <a:pPr marL="0" indent="0" algn="ctr">
              <a:buNone/>
            </a:pPr>
            <a:endParaRPr lang="ru-RU" sz="2800" dirty="0"/>
          </a:p>
          <a:p>
            <a:pPr marL="514350" indent="-514350">
              <a:buAutoNum type="arabicParenR"/>
            </a:pPr>
            <a:r>
              <a:rPr lang="en-US" sz="2800" dirty="0"/>
              <a:t>test conditions</a:t>
            </a:r>
            <a:endParaRPr lang="ru-RU" sz="2800" dirty="0"/>
          </a:p>
          <a:p>
            <a:pPr marL="514350" indent="-514350">
              <a:buAutoNum type="arabicParenR"/>
            </a:pPr>
            <a:r>
              <a:rPr lang="en-US" sz="2800" dirty="0"/>
              <a:t>participants’ traits </a:t>
            </a:r>
            <a:endParaRPr lang="ru-RU" sz="2800" dirty="0"/>
          </a:p>
          <a:p>
            <a:pPr marL="514350" indent="-514350">
              <a:buAutoNum type="arabicParenR"/>
            </a:pPr>
            <a:r>
              <a:rPr lang="en-US" sz="2800" dirty="0"/>
              <a:t>the properties of the tested product</a:t>
            </a:r>
            <a:endParaRPr lang="ru-RU" sz="2800" dirty="0"/>
          </a:p>
          <a:p>
            <a:pPr marL="514350" indent="-514350">
              <a:buAutoNum type="arabicParenR"/>
            </a:pPr>
            <a:r>
              <a:rPr lang="en-US" sz="2800" dirty="0"/>
              <a:t>task features</a:t>
            </a:r>
            <a:endParaRPr lang="ru-RU" sz="2800" dirty="0"/>
          </a:p>
        </p:txBody>
      </p:sp>
      <p:sp>
        <p:nvSpPr>
          <p:cNvPr id="4" name="Заголовок 1"/>
          <p:cNvSpPr txBox="1">
            <a:spLocks/>
          </p:cNvSpPr>
          <p:nvPr/>
        </p:nvSpPr>
        <p:spPr>
          <a:xfrm>
            <a:off x="0" y="1052736"/>
            <a:ext cx="9144000" cy="1152128"/>
          </a:xfrm>
          <a:prstGeom prst="rect">
            <a:avLst/>
          </a:prstGeom>
          <a:solidFill>
            <a:schemeClr val="bg1">
              <a:lumMod val="95000"/>
            </a:schemeClr>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t>The ‘contextual fidelity’ model</a:t>
            </a:r>
            <a:br>
              <a:rPr lang="ru-RU" sz="2800" b="1" dirty="0"/>
            </a:br>
            <a:r>
              <a:rPr lang="en-US" sz="2800" b="1" dirty="0">
                <a:solidFill>
                  <a:srgbClr val="FF0000"/>
                </a:solidFill>
              </a:rPr>
              <a:t>in usability testing</a:t>
            </a:r>
            <a:endParaRPr lang="ru-RU" sz="2800" b="1" dirty="0">
              <a:solidFill>
                <a:srgbClr val="FF0000"/>
              </a:solidFill>
            </a:endParaRPr>
          </a:p>
        </p:txBody>
      </p:sp>
    </p:spTree>
    <p:extLst>
      <p:ext uri="{BB962C8B-B14F-4D97-AF65-F5344CB8AC3E}">
        <p14:creationId xmlns:p14="http://schemas.microsoft.com/office/powerpoint/2010/main" val="3619784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348880"/>
            <a:ext cx="8229600" cy="3777283"/>
          </a:xfrm>
        </p:spPr>
        <p:txBody>
          <a:bodyPr>
            <a:normAutofit/>
          </a:bodyPr>
          <a:lstStyle/>
          <a:p>
            <a:pPr marL="0" indent="0">
              <a:buNone/>
            </a:pPr>
            <a:r>
              <a:rPr lang="en-US" sz="2800" dirty="0"/>
              <a:t>Most studies:</a:t>
            </a:r>
          </a:p>
          <a:p>
            <a:r>
              <a:rPr lang="en-US" sz="2800" dirty="0"/>
              <a:t>evaluate the impact of individual ‘contextual fidelity’ factors and </a:t>
            </a:r>
            <a:r>
              <a:rPr lang="en-US" sz="2800" b="1" dirty="0"/>
              <a:t>do not consider their cumulative impact</a:t>
            </a:r>
            <a:endParaRPr lang="ru-RU" sz="2800" b="1" dirty="0"/>
          </a:p>
          <a:p>
            <a:r>
              <a:rPr lang="en-US" sz="2800" dirty="0"/>
              <a:t>focus on a specific aspect of the testing environment, user experience, task, or product and </a:t>
            </a:r>
            <a:r>
              <a:rPr lang="en-US" sz="2800" b="1" dirty="0"/>
              <a:t>do not attempt to establish relationships between these factors</a:t>
            </a:r>
            <a:endParaRPr lang="ru-RU" sz="2800" b="1" dirty="0"/>
          </a:p>
        </p:txBody>
      </p:sp>
      <p:sp>
        <p:nvSpPr>
          <p:cNvPr id="4" name="Заголовок 1"/>
          <p:cNvSpPr txBox="1">
            <a:spLocks/>
          </p:cNvSpPr>
          <p:nvPr/>
        </p:nvSpPr>
        <p:spPr>
          <a:xfrm>
            <a:off x="0" y="1052736"/>
            <a:ext cx="9144000" cy="792088"/>
          </a:xfrm>
          <a:prstGeom prst="rect">
            <a:avLst/>
          </a:prstGeom>
          <a:solidFill>
            <a:schemeClr val="bg1">
              <a:lumMod val="95000"/>
            </a:schemeClr>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solidFill>
                  <a:srgbClr val="FF0000"/>
                </a:solidFill>
              </a:rPr>
              <a:t>Research gaps</a:t>
            </a:r>
            <a:endParaRPr lang="ru-RU" sz="2800" b="1" dirty="0">
              <a:solidFill>
                <a:srgbClr val="FF0000"/>
              </a:solidFill>
            </a:endParaRPr>
          </a:p>
        </p:txBody>
      </p:sp>
    </p:spTree>
    <p:extLst>
      <p:ext uri="{BB962C8B-B14F-4D97-AF65-F5344CB8AC3E}">
        <p14:creationId xmlns:p14="http://schemas.microsoft.com/office/powerpoint/2010/main" val="4256242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204864"/>
            <a:ext cx="8229600" cy="3921299"/>
          </a:xfrm>
        </p:spPr>
        <p:txBody>
          <a:bodyPr>
            <a:normAutofit/>
          </a:bodyPr>
          <a:lstStyle/>
          <a:p>
            <a:pPr marL="0" indent="0">
              <a:buNone/>
            </a:pPr>
            <a:r>
              <a:rPr lang="ru-RU" sz="2800" b="1" dirty="0"/>
              <a:t>1. </a:t>
            </a:r>
            <a:r>
              <a:rPr lang="en-US" sz="2800" b="1" dirty="0"/>
              <a:t>Test environment studies</a:t>
            </a:r>
            <a:endParaRPr lang="ru-RU" sz="2800" b="1" dirty="0">
              <a:solidFill>
                <a:srgbClr val="FF0000"/>
              </a:solidFill>
            </a:endParaRPr>
          </a:p>
          <a:p>
            <a:endParaRPr lang="en-US" sz="2800" dirty="0"/>
          </a:p>
          <a:p>
            <a:r>
              <a:rPr lang="en-US" sz="2800" dirty="0"/>
              <a:t>differences in the efficiency of field vs. laboratory testing </a:t>
            </a:r>
            <a:r>
              <a:rPr lang="ru-RU" sz="2800" dirty="0"/>
              <a:t>(</a:t>
            </a:r>
            <a:r>
              <a:rPr lang="en-US" sz="2800" dirty="0"/>
              <a:t>Sauer &amp; </a:t>
            </a:r>
            <a:r>
              <a:rPr lang="en-US" sz="2800" dirty="0" err="1"/>
              <a:t>Sonderegger</a:t>
            </a:r>
            <a:r>
              <a:rPr lang="ru-RU" sz="2800" dirty="0"/>
              <a:t>,</a:t>
            </a:r>
            <a:r>
              <a:rPr lang="en-US" sz="2800" dirty="0"/>
              <a:t> 2011) </a:t>
            </a:r>
            <a:endParaRPr lang="ru-RU" sz="2800" dirty="0"/>
          </a:p>
          <a:p>
            <a:r>
              <a:rPr lang="en-US" sz="2800" dirty="0"/>
              <a:t>the impact of remote testing on the overall user experience </a:t>
            </a:r>
            <a:r>
              <a:rPr lang="ru-RU" sz="2800" dirty="0"/>
              <a:t>(</a:t>
            </a:r>
            <a:r>
              <a:rPr lang="en-US" sz="2800" dirty="0" err="1"/>
              <a:t>Madathil</a:t>
            </a:r>
            <a:r>
              <a:rPr lang="en-US" sz="2800" dirty="0"/>
              <a:t> &amp; Greenstein</a:t>
            </a:r>
            <a:r>
              <a:rPr lang="ru-RU" sz="2800" dirty="0"/>
              <a:t>, </a:t>
            </a:r>
            <a:r>
              <a:rPr lang="en-US" sz="2800" dirty="0"/>
              <a:t>2011)</a:t>
            </a:r>
          </a:p>
        </p:txBody>
      </p:sp>
      <p:sp>
        <p:nvSpPr>
          <p:cNvPr id="4" name="Заголовок 1"/>
          <p:cNvSpPr txBox="1">
            <a:spLocks/>
          </p:cNvSpPr>
          <p:nvPr/>
        </p:nvSpPr>
        <p:spPr>
          <a:xfrm>
            <a:off x="0" y="1052736"/>
            <a:ext cx="9144000" cy="792088"/>
          </a:xfrm>
          <a:prstGeom prst="rect">
            <a:avLst/>
          </a:prstGeom>
          <a:solidFill>
            <a:schemeClr val="bg1">
              <a:lumMod val="95000"/>
            </a:schemeClr>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solidFill>
                  <a:srgbClr val="FF0000"/>
                </a:solidFill>
              </a:rPr>
              <a:t>Research premises</a:t>
            </a:r>
            <a:endParaRPr lang="ru-RU" sz="2800" b="1" dirty="0">
              <a:solidFill>
                <a:srgbClr val="FF0000"/>
              </a:solidFill>
            </a:endParaRPr>
          </a:p>
        </p:txBody>
      </p:sp>
    </p:spTree>
    <p:extLst>
      <p:ext uri="{BB962C8B-B14F-4D97-AF65-F5344CB8AC3E}">
        <p14:creationId xmlns:p14="http://schemas.microsoft.com/office/powerpoint/2010/main" val="10002054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1844824"/>
            <a:ext cx="8568952" cy="4281339"/>
          </a:xfrm>
        </p:spPr>
        <p:txBody>
          <a:bodyPr>
            <a:noAutofit/>
          </a:bodyPr>
          <a:lstStyle/>
          <a:p>
            <a:pPr marL="0" indent="0">
              <a:buNone/>
            </a:pPr>
            <a:r>
              <a:rPr lang="en-US" sz="2400" b="1" dirty="0"/>
              <a:t>2</a:t>
            </a:r>
            <a:r>
              <a:rPr lang="ru-RU" sz="2400" b="1" dirty="0"/>
              <a:t>. </a:t>
            </a:r>
            <a:r>
              <a:rPr lang="en-US" sz="2400" b="1" dirty="0"/>
              <a:t>Product-focused research </a:t>
            </a:r>
            <a:endParaRPr lang="ru-RU" sz="2400" b="1" dirty="0">
              <a:solidFill>
                <a:srgbClr val="FF0000"/>
              </a:solidFill>
            </a:endParaRPr>
          </a:p>
          <a:p>
            <a:pPr marL="0" indent="0">
              <a:buNone/>
            </a:pPr>
            <a:endParaRPr lang="en-US" sz="2400" dirty="0"/>
          </a:p>
          <a:p>
            <a:r>
              <a:rPr lang="en-US" sz="2400" dirty="0"/>
              <a:t>the impact of usability on user productivity  and perceived usability (</a:t>
            </a:r>
            <a:r>
              <a:rPr lang="en-US" sz="2400" dirty="0" err="1"/>
              <a:t>Sonderegger</a:t>
            </a:r>
            <a:r>
              <a:rPr lang="en-US" sz="2400" dirty="0"/>
              <a:t> et al., 2012)</a:t>
            </a:r>
            <a:endParaRPr lang="ru-RU" sz="2400" dirty="0"/>
          </a:p>
          <a:p>
            <a:r>
              <a:rPr lang="en-US" sz="2400" dirty="0"/>
              <a:t>the impact of usability on perceived aesthetics (</a:t>
            </a:r>
            <a:r>
              <a:rPr lang="en-US" sz="2400" dirty="0" err="1"/>
              <a:t>Tuch</a:t>
            </a:r>
            <a:r>
              <a:rPr lang="en-US" sz="2400" dirty="0"/>
              <a:t> et al.</a:t>
            </a:r>
            <a:r>
              <a:rPr lang="ru-RU" sz="2400" dirty="0"/>
              <a:t>,</a:t>
            </a:r>
            <a:r>
              <a:rPr lang="en-US" sz="2400" dirty="0"/>
              <a:t> 2012)</a:t>
            </a:r>
            <a:endParaRPr lang="ru-RU" sz="2400" dirty="0"/>
          </a:p>
          <a:p>
            <a:endParaRPr lang="ru-RU" sz="2400" dirty="0"/>
          </a:p>
          <a:p>
            <a:pPr marL="0" indent="0">
              <a:buNone/>
            </a:pPr>
            <a:r>
              <a:rPr lang="en-US" sz="2400" dirty="0">
                <a:solidFill>
                  <a:srgbClr val="FF0000"/>
                </a:solidFill>
                <a:highlight>
                  <a:srgbClr val="FFFF00"/>
                </a:highlight>
              </a:rPr>
              <a:t>Gaps:</a:t>
            </a:r>
            <a:r>
              <a:rPr lang="ru-RU" sz="2400" dirty="0">
                <a:solidFill>
                  <a:srgbClr val="FF0000"/>
                </a:solidFill>
                <a:highlight>
                  <a:srgbClr val="FFFF00"/>
                </a:highlight>
              </a:rPr>
              <a:t> </a:t>
            </a:r>
            <a:r>
              <a:rPr lang="en-US" sz="2400" dirty="0">
                <a:highlight>
                  <a:srgbClr val="FFFF00"/>
                </a:highlight>
              </a:rPr>
              <a:t>causal relationship between the two factors of usability testing (product properties and user state), which is unidirectional in nature - the relationship of product properties with the testing context and task features are not considered</a:t>
            </a:r>
            <a:endParaRPr lang="ru-RU" sz="2400" dirty="0">
              <a:highlight>
                <a:srgbClr val="FFFF00"/>
              </a:highlight>
            </a:endParaRPr>
          </a:p>
        </p:txBody>
      </p:sp>
      <p:sp>
        <p:nvSpPr>
          <p:cNvPr id="4" name="Заголовок 1"/>
          <p:cNvSpPr txBox="1">
            <a:spLocks/>
          </p:cNvSpPr>
          <p:nvPr/>
        </p:nvSpPr>
        <p:spPr>
          <a:xfrm>
            <a:off x="0" y="1052736"/>
            <a:ext cx="9144000" cy="792088"/>
          </a:xfrm>
          <a:prstGeom prst="rect">
            <a:avLst/>
          </a:prstGeom>
          <a:solidFill>
            <a:schemeClr val="bg1">
              <a:lumMod val="95000"/>
            </a:schemeClr>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solidFill>
                  <a:srgbClr val="FF0000"/>
                </a:solidFill>
              </a:rPr>
              <a:t>Research premises</a:t>
            </a:r>
            <a:endParaRPr lang="ru-RU" sz="2800" b="1" dirty="0">
              <a:solidFill>
                <a:srgbClr val="FF0000"/>
              </a:solidFill>
            </a:endParaRPr>
          </a:p>
        </p:txBody>
      </p:sp>
    </p:spTree>
    <p:extLst>
      <p:ext uri="{BB962C8B-B14F-4D97-AF65-F5344CB8AC3E}">
        <p14:creationId xmlns:p14="http://schemas.microsoft.com/office/powerpoint/2010/main" val="24009493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45232" y="2171997"/>
            <a:ext cx="7859216" cy="3993307"/>
          </a:xfrm>
        </p:spPr>
        <p:txBody>
          <a:bodyPr>
            <a:normAutofit lnSpcReduction="10000"/>
          </a:bodyPr>
          <a:lstStyle/>
          <a:p>
            <a:pPr marL="0" indent="0">
              <a:buNone/>
            </a:pPr>
            <a:r>
              <a:rPr lang="ru-RU" sz="2800" b="1" dirty="0"/>
              <a:t>3. </a:t>
            </a:r>
            <a:r>
              <a:rPr lang="en-US" sz="2800" b="1" dirty="0"/>
              <a:t>Studies of the features of the task</a:t>
            </a:r>
            <a:endParaRPr lang="ru-RU" sz="2800" b="1" dirty="0">
              <a:solidFill>
                <a:srgbClr val="FF0000"/>
              </a:solidFill>
            </a:endParaRPr>
          </a:p>
          <a:p>
            <a:pPr marL="0" indent="0">
              <a:buNone/>
            </a:pPr>
            <a:endParaRPr lang="en-US" sz="2800" dirty="0"/>
          </a:p>
          <a:p>
            <a:r>
              <a:rPr lang="en-US" sz="2800" dirty="0"/>
              <a:t>quantitative features of tasks</a:t>
            </a:r>
            <a:r>
              <a:rPr lang="ru-RU" sz="2800" dirty="0"/>
              <a:t>: </a:t>
            </a:r>
            <a:r>
              <a:rPr lang="en-US" sz="2800" dirty="0"/>
              <a:t>user performance when solving single and dual tasks is compared (Sauer &amp; </a:t>
            </a:r>
            <a:r>
              <a:rPr lang="en-US" sz="2800" dirty="0" err="1"/>
              <a:t>Sonderegger</a:t>
            </a:r>
            <a:r>
              <a:rPr lang="en-US" sz="2800" dirty="0"/>
              <a:t>, 2011)</a:t>
            </a:r>
            <a:endParaRPr lang="ru-RU" sz="2800" dirty="0"/>
          </a:p>
          <a:p>
            <a:endParaRPr lang="ru-RU" sz="2800" dirty="0"/>
          </a:p>
          <a:p>
            <a:pPr marL="0" indent="0">
              <a:buNone/>
            </a:pPr>
            <a:r>
              <a:rPr lang="en-US" sz="2800" dirty="0">
                <a:solidFill>
                  <a:srgbClr val="FF0000"/>
                </a:solidFill>
              </a:rPr>
              <a:t>Gap:</a:t>
            </a:r>
            <a:r>
              <a:rPr lang="ru-RU" sz="2800" dirty="0">
                <a:solidFill>
                  <a:srgbClr val="FF0000"/>
                </a:solidFill>
              </a:rPr>
              <a:t> </a:t>
            </a:r>
            <a:r>
              <a:rPr lang="en-US" sz="2800" dirty="0"/>
              <a:t>qualitative features of tasks and their relations with the testing environment are not specifically considered</a:t>
            </a:r>
            <a:endParaRPr lang="ru-RU" sz="2800" dirty="0"/>
          </a:p>
        </p:txBody>
      </p:sp>
      <p:sp>
        <p:nvSpPr>
          <p:cNvPr id="4" name="Заголовок 1"/>
          <p:cNvSpPr txBox="1">
            <a:spLocks/>
          </p:cNvSpPr>
          <p:nvPr/>
        </p:nvSpPr>
        <p:spPr>
          <a:xfrm>
            <a:off x="0" y="1052736"/>
            <a:ext cx="9144000" cy="792088"/>
          </a:xfrm>
          <a:prstGeom prst="rect">
            <a:avLst/>
          </a:prstGeom>
          <a:solidFill>
            <a:schemeClr val="bg1">
              <a:lumMod val="95000"/>
            </a:schemeClr>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solidFill>
                  <a:srgbClr val="FF0000"/>
                </a:solidFill>
              </a:rPr>
              <a:t>Research premises</a:t>
            </a:r>
            <a:endParaRPr lang="ru-RU" sz="2800" b="1" dirty="0">
              <a:solidFill>
                <a:srgbClr val="FF0000"/>
              </a:solidFill>
            </a:endParaRPr>
          </a:p>
        </p:txBody>
      </p:sp>
    </p:spTree>
    <p:extLst>
      <p:ext uri="{BB962C8B-B14F-4D97-AF65-F5344CB8AC3E}">
        <p14:creationId xmlns:p14="http://schemas.microsoft.com/office/powerpoint/2010/main" val="1006667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916833"/>
            <a:ext cx="8229600" cy="4464496"/>
          </a:xfrm>
        </p:spPr>
        <p:txBody>
          <a:bodyPr>
            <a:normAutofit/>
          </a:bodyPr>
          <a:lstStyle/>
          <a:p>
            <a:pPr marL="0" indent="0">
              <a:buNone/>
            </a:pPr>
            <a:r>
              <a:rPr lang="ru-RU" sz="2800" b="1" dirty="0"/>
              <a:t>4. </a:t>
            </a:r>
            <a:r>
              <a:rPr lang="en-US" sz="2800" b="1" dirty="0"/>
              <a:t>The research on user experience</a:t>
            </a:r>
            <a:endParaRPr lang="ru-RU" sz="2800" b="1" dirty="0">
              <a:solidFill>
                <a:srgbClr val="FF0000"/>
              </a:solidFill>
            </a:endParaRPr>
          </a:p>
          <a:p>
            <a:pPr marL="0" indent="0">
              <a:buNone/>
            </a:pPr>
            <a:endParaRPr lang="en-US" sz="2800" dirty="0"/>
          </a:p>
          <a:p>
            <a:r>
              <a:rPr lang="en-US" sz="2800" dirty="0"/>
              <a:t>particular characteristics of experience and their causal relationship with each other – e.g., the impact of user incompetence on user motivation and self-efficacy (Jones et al., 2005; </a:t>
            </a:r>
            <a:r>
              <a:rPr lang="en-US" sz="2800" dirty="0" err="1"/>
              <a:t>Partala</a:t>
            </a:r>
            <a:r>
              <a:rPr lang="en-US" sz="2800" dirty="0"/>
              <a:t> &amp; </a:t>
            </a:r>
            <a:r>
              <a:rPr lang="en-US" sz="2800" dirty="0" err="1"/>
              <a:t>Surakka</a:t>
            </a:r>
            <a:r>
              <a:rPr lang="en-US" sz="2800" dirty="0"/>
              <a:t>, 2004)</a:t>
            </a:r>
            <a:endParaRPr lang="ru-RU" sz="2800" dirty="0"/>
          </a:p>
          <a:p>
            <a:endParaRPr lang="ru-RU" sz="2800" dirty="0"/>
          </a:p>
          <a:p>
            <a:pPr marL="0" indent="0">
              <a:buNone/>
            </a:pPr>
            <a:r>
              <a:rPr lang="en-US" sz="2800" dirty="0">
                <a:solidFill>
                  <a:srgbClr val="FF0000"/>
                </a:solidFill>
              </a:rPr>
              <a:t>Gap: </a:t>
            </a:r>
            <a:r>
              <a:rPr lang="en-US" sz="2800" dirty="0"/>
              <a:t>the interaction of user experience with other testing factors is not considered</a:t>
            </a:r>
            <a:endParaRPr lang="ru-RU" sz="2800" dirty="0"/>
          </a:p>
        </p:txBody>
      </p:sp>
      <p:sp>
        <p:nvSpPr>
          <p:cNvPr id="4" name="Заголовок 1"/>
          <p:cNvSpPr txBox="1">
            <a:spLocks/>
          </p:cNvSpPr>
          <p:nvPr/>
        </p:nvSpPr>
        <p:spPr>
          <a:xfrm>
            <a:off x="0" y="1052736"/>
            <a:ext cx="9144000" cy="792088"/>
          </a:xfrm>
          <a:prstGeom prst="rect">
            <a:avLst/>
          </a:prstGeom>
          <a:solidFill>
            <a:schemeClr val="bg1">
              <a:lumMod val="95000"/>
            </a:schemeClr>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solidFill>
                  <a:srgbClr val="FF0000"/>
                </a:solidFill>
              </a:rPr>
              <a:t>Research premises</a:t>
            </a:r>
            <a:endParaRPr lang="ru-RU" sz="2800" b="1" dirty="0">
              <a:solidFill>
                <a:srgbClr val="FF0000"/>
              </a:solidFill>
            </a:endParaRPr>
          </a:p>
        </p:txBody>
      </p:sp>
    </p:spTree>
    <p:extLst>
      <p:ext uri="{BB962C8B-B14F-4D97-AF65-F5344CB8AC3E}">
        <p14:creationId xmlns:p14="http://schemas.microsoft.com/office/powerpoint/2010/main" val="1022898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988840"/>
            <a:ext cx="8229600" cy="4137323"/>
          </a:xfrm>
        </p:spPr>
        <p:txBody>
          <a:bodyPr>
            <a:normAutofit/>
          </a:bodyPr>
          <a:lstStyle/>
          <a:p>
            <a:pPr marL="0" indent="0">
              <a:buNone/>
            </a:pPr>
            <a:r>
              <a:rPr lang="ru-RU" sz="2400" b="1" dirty="0"/>
              <a:t>5. </a:t>
            </a:r>
            <a:r>
              <a:rPr lang="en-US" sz="2400" b="1" dirty="0"/>
              <a:t>Impact of product features upon the user</a:t>
            </a:r>
            <a:endParaRPr lang="ru-RU" sz="2400" b="1" dirty="0">
              <a:solidFill>
                <a:srgbClr val="FF0000"/>
              </a:solidFill>
            </a:endParaRPr>
          </a:p>
          <a:p>
            <a:pPr marL="0" indent="0">
              <a:buNone/>
            </a:pPr>
            <a:endParaRPr lang="en-US" sz="2400" dirty="0"/>
          </a:p>
          <a:p>
            <a:r>
              <a:rPr lang="en-US" sz="2400" dirty="0"/>
              <a:t>The focus is on the effects of the impact of the aesthetic quality of design on user experience when solving a problem</a:t>
            </a:r>
            <a:endParaRPr lang="ru-RU" sz="2400" dirty="0"/>
          </a:p>
          <a:p>
            <a:pPr lvl="1"/>
            <a:r>
              <a:rPr lang="en-US" sz="2400" dirty="0"/>
              <a:t>combined effects of product features (web aesthetics) and task features upon assessor performance and satisfaction</a:t>
            </a:r>
            <a:r>
              <a:rPr lang="ru-RU" sz="2400" dirty="0"/>
              <a:t> (</a:t>
            </a:r>
            <a:r>
              <a:rPr lang="fi-FI" sz="2400" dirty="0"/>
              <a:t>Bodrunova</a:t>
            </a:r>
            <a:r>
              <a:rPr lang="ru-RU" sz="2400" dirty="0"/>
              <a:t> </a:t>
            </a:r>
            <a:r>
              <a:rPr lang="en-US" sz="2400" dirty="0"/>
              <a:t>&amp;</a:t>
            </a:r>
            <a:r>
              <a:rPr lang="ru-RU" sz="2400" dirty="0"/>
              <a:t> </a:t>
            </a:r>
            <a:r>
              <a:rPr lang="fi-FI" sz="2400" dirty="0"/>
              <a:t>Yakunin</a:t>
            </a:r>
            <a:r>
              <a:rPr lang="ru-RU" sz="2400" dirty="0"/>
              <a:t>, </a:t>
            </a:r>
            <a:r>
              <a:rPr lang="fi-FI" sz="2400" dirty="0"/>
              <a:t>2021)</a:t>
            </a:r>
            <a:endParaRPr lang="en-US" sz="2400" dirty="0"/>
          </a:p>
          <a:p>
            <a:pPr marL="0" lvl="1" indent="0">
              <a:buNone/>
            </a:pPr>
            <a:endParaRPr lang="en-US" sz="2400" dirty="0">
              <a:solidFill>
                <a:srgbClr val="FF0000"/>
              </a:solidFill>
            </a:endParaRPr>
          </a:p>
          <a:p>
            <a:pPr marL="0" lvl="1" indent="0">
              <a:buNone/>
            </a:pPr>
            <a:r>
              <a:rPr lang="en-US" sz="2400" dirty="0">
                <a:solidFill>
                  <a:srgbClr val="FF0000"/>
                </a:solidFill>
              </a:rPr>
              <a:t>Gap:</a:t>
            </a:r>
            <a:r>
              <a:rPr lang="ru-RU" sz="2400" dirty="0">
                <a:solidFill>
                  <a:srgbClr val="FF0000"/>
                </a:solidFill>
              </a:rPr>
              <a:t> </a:t>
            </a:r>
            <a:r>
              <a:rPr lang="en-US" sz="2400" dirty="0"/>
              <a:t>the impact of social environment upon task fulfillment was not investigated</a:t>
            </a:r>
            <a:endParaRPr lang="ru-RU" sz="2400" dirty="0"/>
          </a:p>
        </p:txBody>
      </p:sp>
      <p:sp>
        <p:nvSpPr>
          <p:cNvPr id="4" name="Заголовок 1"/>
          <p:cNvSpPr txBox="1">
            <a:spLocks/>
          </p:cNvSpPr>
          <p:nvPr/>
        </p:nvSpPr>
        <p:spPr>
          <a:xfrm>
            <a:off x="0" y="1052736"/>
            <a:ext cx="9144000" cy="792088"/>
          </a:xfrm>
          <a:prstGeom prst="rect">
            <a:avLst/>
          </a:prstGeom>
          <a:solidFill>
            <a:schemeClr val="bg1">
              <a:lumMod val="95000"/>
            </a:schemeClr>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solidFill>
                  <a:srgbClr val="FF0000"/>
                </a:solidFill>
              </a:rPr>
              <a:t>Research premises</a:t>
            </a:r>
            <a:endParaRPr lang="ru-RU" sz="2800" b="1" dirty="0">
              <a:solidFill>
                <a:srgbClr val="FF0000"/>
              </a:solidFill>
            </a:endParaRPr>
          </a:p>
        </p:txBody>
      </p:sp>
    </p:spTree>
    <p:extLst>
      <p:ext uri="{BB962C8B-B14F-4D97-AF65-F5344CB8AC3E}">
        <p14:creationId xmlns:p14="http://schemas.microsoft.com/office/powerpoint/2010/main" val="1654738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492896"/>
            <a:ext cx="8229600" cy="3633267"/>
          </a:xfrm>
        </p:spPr>
        <p:txBody>
          <a:bodyPr>
            <a:normAutofit/>
          </a:bodyPr>
          <a:lstStyle/>
          <a:p>
            <a:r>
              <a:rPr lang="en-US" sz="2800" dirty="0"/>
              <a:t>combinational effects in the synchronous interaction of three testing factors</a:t>
            </a:r>
            <a:r>
              <a:rPr lang="ru-RU" sz="2800" dirty="0"/>
              <a:t> </a:t>
            </a:r>
            <a:r>
              <a:rPr lang="en-US" sz="2800" dirty="0"/>
              <a:t>upon functional user states</a:t>
            </a:r>
            <a:r>
              <a:rPr lang="ru-RU" sz="2800" dirty="0"/>
              <a:t>: </a:t>
            </a:r>
          </a:p>
          <a:p>
            <a:pPr marL="0" indent="0">
              <a:buNone/>
            </a:pPr>
            <a:r>
              <a:rPr lang="ru-RU" sz="2800" dirty="0"/>
              <a:t>	1) </a:t>
            </a:r>
            <a:r>
              <a:rPr lang="en-US" sz="2800" dirty="0"/>
              <a:t>test environment </a:t>
            </a:r>
            <a:endParaRPr lang="ru-RU" sz="2800" dirty="0"/>
          </a:p>
          <a:p>
            <a:pPr marL="0" indent="0">
              <a:buNone/>
            </a:pPr>
            <a:r>
              <a:rPr lang="ru-RU" sz="2800" dirty="0"/>
              <a:t>	2) </a:t>
            </a:r>
            <a:r>
              <a:rPr lang="en-US" sz="2800" dirty="0"/>
              <a:t>type of task </a:t>
            </a:r>
            <a:endParaRPr lang="ru-RU" sz="2800" dirty="0"/>
          </a:p>
          <a:p>
            <a:pPr marL="0" indent="0">
              <a:buNone/>
            </a:pPr>
            <a:r>
              <a:rPr lang="ru-RU" sz="2800" dirty="0"/>
              <a:t>	3) </a:t>
            </a:r>
            <a:r>
              <a:rPr lang="en-US" sz="2800" dirty="0"/>
              <a:t>product properties</a:t>
            </a:r>
            <a:endParaRPr lang="ru-RU" sz="2800" dirty="0"/>
          </a:p>
        </p:txBody>
      </p:sp>
      <p:sp>
        <p:nvSpPr>
          <p:cNvPr id="4" name="Заголовок 1"/>
          <p:cNvSpPr txBox="1">
            <a:spLocks/>
          </p:cNvSpPr>
          <p:nvPr/>
        </p:nvSpPr>
        <p:spPr>
          <a:xfrm>
            <a:off x="-5716" y="1115611"/>
            <a:ext cx="9144000" cy="792088"/>
          </a:xfrm>
          <a:prstGeom prst="rect">
            <a:avLst/>
          </a:prstGeom>
          <a:solidFill>
            <a:schemeClr val="bg1">
              <a:lumMod val="95000"/>
            </a:schemeClr>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t>The research design</a:t>
            </a:r>
            <a:r>
              <a:rPr lang="ru-RU" sz="2800" b="1" dirty="0"/>
              <a:t>:</a:t>
            </a:r>
            <a:r>
              <a:rPr lang="en-US" sz="2800" b="1" dirty="0"/>
              <a:t> </a:t>
            </a:r>
            <a:br>
              <a:rPr lang="ru-RU" sz="2800" b="1" dirty="0"/>
            </a:br>
            <a:r>
              <a:rPr lang="en-US" sz="2800" b="1" dirty="0">
                <a:solidFill>
                  <a:srgbClr val="FF0000"/>
                </a:solidFill>
              </a:rPr>
              <a:t>study objectives</a:t>
            </a:r>
            <a:endParaRPr lang="ru-RU" sz="2800" dirty="0">
              <a:solidFill>
                <a:srgbClr val="FF0000"/>
              </a:solidFill>
            </a:endParaRPr>
          </a:p>
        </p:txBody>
      </p:sp>
    </p:spTree>
    <p:extLst>
      <p:ext uri="{BB962C8B-B14F-4D97-AF65-F5344CB8AC3E}">
        <p14:creationId xmlns:p14="http://schemas.microsoft.com/office/powerpoint/2010/main" val="10469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052736"/>
            <a:ext cx="9144000" cy="792088"/>
          </a:xfrm>
          <a:solidFill>
            <a:schemeClr val="bg1">
              <a:lumMod val="95000"/>
            </a:schemeClr>
          </a:solidFill>
        </p:spPr>
        <p:txBody>
          <a:bodyPr>
            <a:noAutofit/>
          </a:bodyPr>
          <a:lstStyle/>
          <a:p>
            <a:r>
              <a:rPr lang="en-US" sz="2800" b="1" dirty="0"/>
              <a:t>The research design</a:t>
            </a:r>
            <a:r>
              <a:rPr lang="ru-RU" sz="2800" b="1" dirty="0"/>
              <a:t>:</a:t>
            </a:r>
            <a:r>
              <a:rPr lang="en-US" sz="2800" b="1" dirty="0"/>
              <a:t> </a:t>
            </a:r>
            <a:r>
              <a:rPr lang="en-US" sz="2800" b="1" dirty="0">
                <a:solidFill>
                  <a:srgbClr val="FF0000"/>
                </a:solidFill>
              </a:rPr>
              <a:t>user state change indicator</a:t>
            </a:r>
            <a:endParaRPr lang="ru-RU" sz="2800" dirty="0">
              <a:solidFill>
                <a:srgbClr val="FF0000"/>
              </a:solidFill>
            </a:endParaRPr>
          </a:p>
        </p:txBody>
      </p:sp>
      <p:sp>
        <p:nvSpPr>
          <p:cNvPr id="3" name="Объект 2"/>
          <p:cNvSpPr>
            <a:spLocks noGrp="1"/>
          </p:cNvSpPr>
          <p:nvPr>
            <p:ph idx="1"/>
          </p:nvPr>
        </p:nvSpPr>
        <p:spPr>
          <a:xfrm>
            <a:off x="251520" y="2132856"/>
            <a:ext cx="8892480" cy="4320480"/>
          </a:xfrm>
        </p:spPr>
        <p:txBody>
          <a:bodyPr/>
          <a:lstStyle/>
          <a:p>
            <a:r>
              <a:rPr lang="en-US" sz="2400" dirty="0">
                <a:solidFill>
                  <a:srgbClr val="FF0000"/>
                </a:solidFill>
              </a:rPr>
              <a:t>functional state</a:t>
            </a:r>
            <a:r>
              <a:rPr lang="en-US" sz="2400" dirty="0"/>
              <a:t> of a user as an integral complex of neurological features that determine the efficiency of problem solution</a:t>
            </a:r>
            <a:endParaRPr lang="ru-RU" sz="2400" dirty="0"/>
          </a:p>
          <a:p>
            <a:pPr marL="0" indent="0" algn="ctr">
              <a:buNone/>
            </a:pPr>
            <a:endParaRPr lang="en-US" sz="2400" dirty="0"/>
          </a:p>
          <a:p>
            <a:pPr marL="0" indent="0" algn="ctr">
              <a:buNone/>
            </a:pPr>
            <a:r>
              <a:rPr lang="en-US" sz="2400" dirty="0"/>
              <a:t>Two extreme manifestations of </a:t>
            </a:r>
            <a:r>
              <a:rPr lang="en-US" sz="2400" b="1" dirty="0"/>
              <a:t>dysfunction</a:t>
            </a:r>
            <a:r>
              <a:rPr lang="en-US" sz="2400" dirty="0"/>
              <a:t>:</a:t>
            </a:r>
            <a:endParaRPr lang="ru-RU" sz="2400" dirty="0"/>
          </a:p>
          <a:p>
            <a:pPr marL="0" indent="0" algn="ctr">
              <a:buNone/>
            </a:pPr>
            <a:endParaRPr lang="ru-RU" dirty="0"/>
          </a:p>
          <a:p>
            <a:pPr marL="0" indent="0" algn="ctr">
              <a:buNone/>
            </a:pPr>
            <a:endParaRPr lang="ru-RU" dirty="0"/>
          </a:p>
        </p:txBody>
      </p:sp>
      <p:sp>
        <p:nvSpPr>
          <p:cNvPr id="7" name="Стрелка влево 6"/>
          <p:cNvSpPr/>
          <p:nvPr/>
        </p:nvSpPr>
        <p:spPr>
          <a:xfrm>
            <a:off x="1838570" y="4509120"/>
            <a:ext cx="2661422" cy="1656184"/>
          </a:xfrm>
          <a:prstGeom prst="leftArrow">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800" dirty="0"/>
              <a:t>monotony</a:t>
            </a:r>
            <a:r>
              <a:rPr lang="en-US" sz="3200" dirty="0"/>
              <a:t> </a:t>
            </a:r>
            <a:endParaRPr lang="ru-RU" sz="3200" dirty="0"/>
          </a:p>
        </p:txBody>
      </p:sp>
      <p:sp>
        <p:nvSpPr>
          <p:cNvPr id="8" name="Стрелка вправо 7"/>
          <p:cNvSpPr/>
          <p:nvPr/>
        </p:nvSpPr>
        <p:spPr>
          <a:xfrm>
            <a:off x="4499992" y="4509120"/>
            <a:ext cx="2664296" cy="1656184"/>
          </a:xfrm>
          <a:prstGeom prst="rightArrow">
            <a:avLst/>
          </a:prstGeom>
          <a:solidFill>
            <a:srgbClr val="E03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800" dirty="0"/>
              <a:t>anxiety</a:t>
            </a:r>
            <a:endParaRPr lang="ru-RU" sz="2800" dirty="0"/>
          </a:p>
        </p:txBody>
      </p:sp>
    </p:spTree>
    <p:extLst>
      <p:ext uri="{BB962C8B-B14F-4D97-AF65-F5344CB8AC3E}">
        <p14:creationId xmlns:p14="http://schemas.microsoft.com/office/powerpoint/2010/main" val="1774094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916832"/>
            <a:ext cx="8712968" cy="4752528"/>
          </a:xfrm>
        </p:spPr>
        <p:txBody>
          <a:bodyPr>
            <a:normAutofit fontScale="55000" lnSpcReduction="20000"/>
          </a:bodyPr>
          <a:lstStyle/>
          <a:p>
            <a:pPr marL="0" indent="0">
              <a:buNone/>
            </a:pPr>
            <a:r>
              <a:rPr lang="en-US" b="1" dirty="0">
                <a:solidFill>
                  <a:srgbClr val="FF0000"/>
                </a:solidFill>
              </a:rPr>
              <a:t>Monotony</a:t>
            </a:r>
            <a:r>
              <a:rPr lang="en-US" dirty="0">
                <a:solidFill>
                  <a:srgbClr val="FF0000"/>
                </a:solidFill>
              </a:rPr>
              <a:t> </a:t>
            </a:r>
          </a:p>
          <a:p>
            <a:r>
              <a:rPr lang="en-US" dirty="0"/>
              <a:t>is created by monotonous tasks</a:t>
            </a:r>
          </a:p>
          <a:p>
            <a:pPr marL="0" indent="0">
              <a:buNone/>
            </a:pPr>
            <a:r>
              <a:rPr lang="en-US" dirty="0"/>
              <a:t>	</a:t>
            </a:r>
            <a:r>
              <a:rPr lang="en-US" u="sng" dirty="0"/>
              <a:t>manifests via</a:t>
            </a:r>
            <a:r>
              <a:rPr lang="ru-RU" u="sng" dirty="0"/>
              <a:t>:</a:t>
            </a:r>
            <a:endParaRPr lang="en-US" u="sng" dirty="0"/>
          </a:p>
          <a:p>
            <a:pPr lvl="1">
              <a:buFont typeface="Arial" pitchFamily="34" charset="0"/>
              <a:buChar char="•"/>
            </a:pPr>
            <a:r>
              <a:rPr lang="en-US" dirty="0"/>
              <a:t>apathy</a:t>
            </a:r>
          </a:p>
          <a:p>
            <a:pPr lvl="1">
              <a:buFont typeface="Arial" pitchFamily="34" charset="0"/>
              <a:buChar char="•"/>
            </a:pPr>
            <a:r>
              <a:rPr lang="en-US" dirty="0"/>
              <a:t>insignificant creativity</a:t>
            </a:r>
          </a:p>
          <a:p>
            <a:pPr lvl="1">
              <a:buFont typeface="Arial" pitchFamily="34" charset="0"/>
              <a:buChar char="•"/>
            </a:pPr>
            <a:r>
              <a:rPr lang="en-US" dirty="0"/>
              <a:t>drop of self-control </a:t>
            </a:r>
            <a:endParaRPr lang="ru-RU" dirty="0"/>
          </a:p>
          <a:p>
            <a:pPr lvl="1">
              <a:buFont typeface="Arial" pitchFamily="34" charset="0"/>
              <a:buChar char="•"/>
            </a:pPr>
            <a:r>
              <a:rPr lang="en-US" dirty="0"/>
              <a:t>boredom</a:t>
            </a:r>
          </a:p>
          <a:p>
            <a:pPr lvl="1">
              <a:buFont typeface="Arial" pitchFamily="34" charset="0"/>
              <a:buChar char="•"/>
            </a:pPr>
            <a:r>
              <a:rPr lang="en-US" dirty="0"/>
              <a:t>stereotyped action</a:t>
            </a:r>
          </a:p>
          <a:p>
            <a:pPr lvl="1">
              <a:buFont typeface="Arial" pitchFamily="34" charset="0"/>
              <a:buChar char="•"/>
            </a:pPr>
            <a:r>
              <a:rPr lang="en-US" dirty="0"/>
              <a:t>a large number of simple and monotonous movements</a:t>
            </a:r>
          </a:p>
          <a:p>
            <a:pPr lvl="1"/>
            <a:endParaRPr lang="en-US" dirty="0"/>
          </a:p>
          <a:p>
            <a:pPr marL="0" indent="0">
              <a:buNone/>
            </a:pPr>
            <a:r>
              <a:rPr lang="en-US" b="1" dirty="0">
                <a:solidFill>
                  <a:srgbClr val="FF0000"/>
                </a:solidFill>
              </a:rPr>
              <a:t>Anxiety</a:t>
            </a:r>
          </a:p>
          <a:p>
            <a:r>
              <a:rPr lang="en-US" dirty="0"/>
              <a:t>develops in</a:t>
            </a:r>
            <a:r>
              <a:rPr lang="ru-RU" dirty="0"/>
              <a:t>:</a:t>
            </a:r>
            <a:r>
              <a:rPr lang="en-US" dirty="0"/>
              <a:t> </a:t>
            </a:r>
          </a:p>
          <a:p>
            <a:pPr lvl="1"/>
            <a:r>
              <a:rPr lang="en-US" dirty="0"/>
              <a:t>conditions of a lack of time and information when solving a problem </a:t>
            </a:r>
          </a:p>
          <a:p>
            <a:pPr lvl="1"/>
            <a:r>
              <a:rPr lang="en-US" dirty="0"/>
              <a:t>due to sharp increase in task complexity or change in performance conditions</a:t>
            </a:r>
          </a:p>
          <a:p>
            <a:pPr marL="457200" lvl="1" indent="0">
              <a:buNone/>
            </a:pPr>
            <a:r>
              <a:rPr lang="en-US" sz="3200" dirty="0"/>
              <a:t>	</a:t>
            </a:r>
            <a:r>
              <a:rPr lang="en-US" sz="3200" u="sng" dirty="0"/>
              <a:t>manifests via</a:t>
            </a:r>
            <a:r>
              <a:rPr lang="ru-RU" sz="3200" u="sng" dirty="0"/>
              <a:t>:</a:t>
            </a:r>
            <a:endParaRPr lang="en-US" sz="3200" u="sng" dirty="0"/>
          </a:p>
          <a:p>
            <a:pPr lvl="1">
              <a:buFont typeface="Arial" pitchFamily="34" charset="0"/>
              <a:buChar char="•"/>
            </a:pPr>
            <a:r>
              <a:rPr lang="en-US" sz="2900" dirty="0"/>
              <a:t>hyper-reaction</a:t>
            </a:r>
          </a:p>
          <a:p>
            <a:pPr lvl="1">
              <a:buFont typeface="Arial" pitchFamily="34" charset="0"/>
              <a:buChar char="•"/>
            </a:pPr>
            <a:r>
              <a:rPr lang="en-US" sz="2900" dirty="0"/>
              <a:t>impaired concentration</a:t>
            </a:r>
          </a:p>
          <a:p>
            <a:pPr lvl="1">
              <a:buFont typeface="Arial" pitchFamily="34" charset="0"/>
              <a:buChar char="•"/>
            </a:pPr>
            <a:r>
              <a:rPr lang="en-US" sz="2900" dirty="0"/>
              <a:t>accelerating the pace of work with a simultaneous increase in errors</a:t>
            </a:r>
          </a:p>
          <a:p>
            <a:pPr lvl="1">
              <a:buFont typeface="Arial" pitchFamily="34" charset="0"/>
              <a:buChar char="•"/>
            </a:pPr>
            <a:r>
              <a:rPr lang="en-US" sz="2900" dirty="0"/>
              <a:t>stress</a:t>
            </a:r>
          </a:p>
          <a:p>
            <a:pPr marL="457200" lvl="1" indent="0">
              <a:buNone/>
            </a:pPr>
            <a:endParaRPr lang="en-US" dirty="0"/>
          </a:p>
          <a:p>
            <a:endParaRPr lang="ru-RU" dirty="0"/>
          </a:p>
        </p:txBody>
      </p:sp>
      <p:sp>
        <p:nvSpPr>
          <p:cNvPr id="4" name="Заголовок 1"/>
          <p:cNvSpPr>
            <a:spLocks noGrp="1"/>
          </p:cNvSpPr>
          <p:nvPr>
            <p:ph type="title"/>
          </p:nvPr>
        </p:nvSpPr>
        <p:spPr>
          <a:xfrm>
            <a:off x="0" y="1052736"/>
            <a:ext cx="9144000" cy="792088"/>
          </a:xfrm>
          <a:solidFill>
            <a:schemeClr val="bg1">
              <a:lumMod val="95000"/>
            </a:schemeClr>
          </a:solidFill>
        </p:spPr>
        <p:txBody>
          <a:bodyPr>
            <a:noAutofit/>
          </a:bodyPr>
          <a:lstStyle/>
          <a:p>
            <a:r>
              <a:rPr lang="ru-RU" sz="2800" b="1" dirty="0"/>
              <a:t>М</a:t>
            </a:r>
            <a:r>
              <a:rPr lang="en-US" sz="2800" b="1" dirty="0" err="1"/>
              <a:t>onotony</a:t>
            </a:r>
            <a:r>
              <a:rPr lang="en-US" sz="2800" b="1" dirty="0"/>
              <a:t> </a:t>
            </a:r>
            <a:r>
              <a:rPr lang="en-US" sz="2800" b="1" dirty="0">
                <a:solidFill>
                  <a:srgbClr val="FF0000"/>
                </a:solidFill>
              </a:rPr>
              <a:t>vs.</a:t>
            </a:r>
            <a:r>
              <a:rPr lang="en-US" sz="2800" b="1" dirty="0"/>
              <a:t> anxiety</a:t>
            </a:r>
            <a:endParaRPr lang="ru-RU" sz="2800" dirty="0">
              <a:solidFill>
                <a:srgbClr val="FF0000"/>
              </a:solidFill>
            </a:endParaRPr>
          </a:p>
        </p:txBody>
      </p:sp>
    </p:spTree>
    <p:extLst>
      <p:ext uri="{BB962C8B-B14F-4D97-AF65-F5344CB8AC3E}">
        <p14:creationId xmlns:p14="http://schemas.microsoft.com/office/powerpoint/2010/main" val="2760655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1916832"/>
            <a:ext cx="8820472" cy="4752528"/>
          </a:xfrm>
        </p:spPr>
        <p:txBody>
          <a:bodyPr>
            <a:normAutofit/>
          </a:bodyPr>
          <a:lstStyle/>
          <a:p>
            <a:pPr marL="0" indent="0">
              <a:buNone/>
            </a:pPr>
            <a:r>
              <a:rPr lang="en-US" sz="2400" dirty="0">
                <a:solidFill>
                  <a:srgbClr val="FF0000"/>
                </a:solidFill>
              </a:rPr>
              <a:t>Monotonous task </a:t>
            </a:r>
          </a:p>
          <a:p>
            <a:r>
              <a:rPr lang="en-US" sz="2400" dirty="0"/>
              <a:t>contributes to the formation of a state of </a:t>
            </a:r>
            <a:r>
              <a:rPr lang="en-US" sz="2400" b="1" dirty="0"/>
              <a:t>fatigue</a:t>
            </a:r>
            <a:r>
              <a:rPr lang="en-US" sz="2400" dirty="0"/>
              <a:t> </a:t>
            </a:r>
            <a:endParaRPr lang="ru-RU" sz="2400" dirty="0"/>
          </a:p>
          <a:p>
            <a:r>
              <a:rPr lang="en-US" sz="2400" dirty="0"/>
              <a:t>based on a sense of the </a:t>
            </a:r>
            <a:r>
              <a:rPr lang="en-US" sz="2400" b="1" dirty="0"/>
              <a:t>uncertainty of time</a:t>
            </a:r>
            <a:endParaRPr lang="ru-RU" sz="2400" b="1" dirty="0"/>
          </a:p>
          <a:p>
            <a:r>
              <a:rPr lang="en-US" sz="2400" dirty="0"/>
              <a:t>contains a significant number of </a:t>
            </a:r>
            <a:r>
              <a:rPr lang="en-US" sz="2400" b="1" dirty="0"/>
              <a:t>repetitive</a:t>
            </a:r>
            <a:r>
              <a:rPr lang="en-US" sz="2400" dirty="0"/>
              <a:t> operations</a:t>
            </a:r>
          </a:p>
          <a:p>
            <a:pPr marL="0" indent="0">
              <a:buNone/>
            </a:pPr>
            <a:endParaRPr lang="en-US" sz="2400" dirty="0">
              <a:solidFill>
                <a:srgbClr val="FF0000"/>
              </a:solidFill>
            </a:endParaRPr>
          </a:p>
          <a:p>
            <a:pPr marL="0" indent="0">
              <a:buNone/>
            </a:pPr>
            <a:r>
              <a:rPr lang="en-US" sz="2400" dirty="0">
                <a:solidFill>
                  <a:srgbClr val="FF0000"/>
                </a:solidFill>
              </a:rPr>
              <a:t>Forced task </a:t>
            </a:r>
          </a:p>
          <a:p>
            <a:r>
              <a:rPr lang="en-US" sz="2400" dirty="0"/>
              <a:t>creates the state of </a:t>
            </a:r>
            <a:r>
              <a:rPr lang="en-US" sz="2400" b="1" dirty="0"/>
              <a:t>anxiety</a:t>
            </a:r>
            <a:r>
              <a:rPr lang="en-US" sz="2400" dirty="0"/>
              <a:t> </a:t>
            </a:r>
          </a:p>
          <a:p>
            <a:r>
              <a:rPr lang="en-US" sz="2400" dirty="0"/>
              <a:t>forms a </a:t>
            </a:r>
            <a:r>
              <a:rPr lang="en-US" sz="2400" b="1" dirty="0"/>
              <a:t>time deficit </a:t>
            </a:r>
            <a:r>
              <a:rPr lang="en-US" sz="2400" dirty="0"/>
              <a:t>induced by an unforeseen change in timing</a:t>
            </a:r>
          </a:p>
          <a:p>
            <a:r>
              <a:rPr lang="en-US" sz="2400" dirty="0">
                <a:highlight>
                  <a:srgbClr val="00FF00"/>
                </a:highlight>
              </a:rPr>
              <a:t>implies </a:t>
            </a:r>
            <a:r>
              <a:rPr lang="en-US" sz="2400" b="1" dirty="0">
                <a:highlight>
                  <a:srgbClr val="00FF00"/>
                </a:highlight>
              </a:rPr>
              <a:t>rapid growth of task complexity </a:t>
            </a:r>
            <a:r>
              <a:rPr lang="en-US" sz="2400" dirty="0">
                <a:highlight>
                  <a:srgbClr val="00FF00"/>
                </a:highlight>
              </a:rPr>
              <a:t>combined with growing time pressure </a:t>
            </a:r>
          </a:p>
          <a:p>
            <a:pPr marL="0" indent="0">
              <a:buNone/>
            </a:pPr>
            <a:endParaRPr lang="en-US" sz="2400" dirty="0"/>
          </a:p>
          <a:p>
            <a:endParaRPr lang="ru-RU" dirty="0"/>
          </a:p>
        </p:txBody>
      </p:sp>
      <p:sp>
        <p:nvSpPr>
          <p:cNvPr id="4" name="Заголовок 1"/>
          <p:cNvSpPr>
            <a:spLocks noGrp="1"/>
          </p:cNvSpPr>
          <p:nvPr>
            <p:ph type="title"/>
          </p:nvPr>
        </p:nvSpPr>
        <p:spPr>
          <a:xfrm>
            <a:off x="0" y="1052736"/>
            <a:ext cx="9144000" cy="792088"/>
          </a:xfrm>
          <a:solidFill>
            <a:schemeClr val="bg1">
              <a:lumMod val="95000"/>
            </a:schemeClr>
          </a:solidFill>
        </p:spPr>
        <p:txBody>
          <a:bodyPr>
            <a:noAutofit/>
          </a:bodyPr>
          <a:lstStyle/>
          <a:p>
            <a:r>
              <a:rPr lang="en-US" sz="2800" b="1" dirty="0"/>
              <a:t>The research design</a:t>
            </a:r>
            <a:r>
              <a:rPr lang="ru-RU" sz="2800" b="1" dirty="0"/>
              <a:t>: </a:t>
            </a:r>
            <a:r>
              <a:rPr lang="en-US" sz="2800" b="1" dirty="0">
                <a:solidFill>
                  <a:srgbClr val="FF0000"/>
                </a:solidFill>
              </a:rPr>
              <a:t>two types of test</a:t>
            </a:r>
            <a:r>
              <a:rPr lang="ru-RU" sz="2800" b="1" dirty="0">
                <a:solidFill>
                  <a:srgbClr val="FF0000"/>
                </a:solidFill>
              </a:rPr>
              <a:t> </a:t>
            </a:r>
            <a:r>
              <a:rPr lang="en-US" sz="2800" b="1" dirty="0">
                <a:solidFill>
                  <a:srgbClr val="FF0000"/>
                </a:solidFill>
              </a:rPr>
              <a:t>tasks</a:t>
            </a:r>
            <a:endParaRPr lang="ru-RU" sz="2800" dirty="0">
              <a:solidFill>
                <a:srgbClr val="FF0000"/>
              </a:solidFill>
            </a:endParaRPr>
          </a:p>
        </p:txBody>
      </p:sp>
    </p:spTree>
    <p:extLst>
      <p:ext uri="{BB962C8B-B14F-4D97-AF65-F5344CB8AC3E}">
        <p14:creationId xmlns:p14="http://schemas.microsoft.com/office/powerpoint/2010/main" val="2440473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916832"/>
            <a:ext cx="8640960" cy="4608512"/>
          </a:xfrm>
        </p:spPr>
        <p:txBody>
          <a:bodyPr>
            <a:normAutofit/>
          </a:bodyPr>
          <a:lstStyle/>
          <a:p>
            <a:pPr>
              <a:spcAft>
                <a:spcPts val="600"/>
              </a:spcAft>
            </a:pPr>
            <a:r>
              <a:rPr lang="en-US" sz="2400" dirty="0"/>
              <a:t>The aesthetic quality of web design was assessed via an integral website usability index - </a:t>
            </a:r>
            <a:r>
              <a:rPr lang="en-US" sz="2400" dirty="0">
                <a:solidFill>
                  <a:srgbClr val="FF0000"/>
                </a:solidFill>
              </a:rPr>
              <a:t>U-index</a:t>
            </a:r>
            <a:r>
              <a:rPr lang="ru-RU" sz="2400" dirty="0">
                <a:solidFill>
                  <a:srgbClr val="FF0000"/>
                </a:solidFill>
              </a:rPr>
              <a:t> </a:t>
            </a:r>
            <a:r>
              <a:rPr lang="ru-RU" sz="2400" dirty="0"/>
              <a:t>(</a:t>
            </a:r>
            <a:r>
              <a:rPr lang="fi-FI" sz="2400" dirty="0"/>
              <a:t>Bodrunova</a:t>
            </a:r>
            <a:r>
              <a:rPr lang="ru-RU" sz="2400" dirty="0"/>
              <a:t> </a:t>
            </a:r>
            <a:r>
              <a:rPr lang="fi-FI" sz="2400" dirty="0"/>
              <a:t>&amp; Yakunin,</a:t>
            </a:r>
            <a:r>
              <a:rPr lang="ru-RU" sz="2400" dirty="0"/>
              <a:t> </a:t>
            </a:r>
            <a:r>
              <a:rPr lang="fi-FI" sz="2400" dirty="0"/>
              <a:t>2017</a:t>
            </a:r>
            <a:r>
              <a:rPr lang="ru-RU" sz="2400" dirty="0"/>
              <a:t>)</a:t>
            </a:r>
          </a:p>
          <a:p>
            <a:r>
              <a:rPr lang="en-US" sz="2400" dirty="0"/>
              <a:t>Websites of two universities with different levels of aesthetic perfection – high</a:t>
            </a:r>
            <a:r>
              <a:rPr lang="ru-RU" sz="2400" dirty="0"/>
              <a:t> (</a:t>
            </a:r>
            <a:r>
              <a:rPr lang="en-US" sz="2400" dirty="0" err="1"/>
              <a:t>Umax</a:t>
            </a:r>
            <a:r>
              <a:rPr lang="ru-RU" sz="2400" dirty="0"/>
              <a:t>)</a:t>
            </a:r>
            <a:r>
              <a:rPr lang="en-US" sz="2400" dirty="0"/>
              <a:t> and low</a:t>
            </a:r>
            <a:r>
              <a:rPr lang="ru-RU" sz="2400" dirty="0"/>
              <a:t> (</a:t>
            </a:r>
            <a:r>
              <a:rPr lang="en-US" sz="2400" dirty="0" err="1"/>
              <a:t>Umin</a:t>
            </a:r>
            <a:r>
              <a:rPr lang="ru-RU" sz="2400" dirty="0"/>
              <a:t>)</a:t>
            </a:r>
            <a:r>
              <a:rPr lang="en-US" sz="2400" dirty="0"/>
              <a:t> – were employed</a:t>
            </a:r>
            <a:endParaRPr lang="ru-RU" sz="2400" dirty="0"/>
          </a:p>
        </p:txBody>
      </p:sp>
      <p:sp>
        <p:nvSpPr>
          <p:cNvPr id="4" name="Заголовок 1"/>
          <p:cNvSpPr>
            <a:spLocks noGrp="1"/>
          </p:cNvSpPr>
          <p:nvPr>
            <p:ph type="title"/>
          </p:nvPr>
        </p:nvSpPr>
        <p:spPr>
          <a:xfrm>
            <a:off x="0" y="1052736"/>
            <a:ext cx="9144000" cy="792088"/>
          </a:xfrm>
          <a:solidFill>
            <a:schemeClr val="bg1">
              <a:lumMod val="95000"/>
            </a:schemeClr>
          </a:solidFill>
        </p:spPr>
        <p:txBody>
          <a:bodyPr>
            <a:noAutofit/>
          </a:bodyPr>
          <a:lstStyle/>
          <a:p>
            <a:r>
              <a:rPr lang="en-US" sz="2800" b="1" dirty="0">
                <a:highlight>
                  <a:srgbClr val="00FF00"/>
                </a:highlight>
              </a:rPr>
              <a:t>Measuring product properties</a:t>
            </a:r>
            <a:endParaRPr lang="ru-RU" sz="2800" b="1" dirty="0">
              <a:highlight>
                <a:srgbClr val="00FF00"/>
              </a:highlight>
            </a:endParaRPr>
          </a:p>
        </p:txBody>
      </p:sp>
      <p:pic>
        <p:nvPicPr>
          <p:cNvPr id="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9048" r="1164" b="6250"/>
          <a:stretch/>
        </p:blipFill>
        <p:spPr bwMode="auto">
          <a:xfrm>
            <a:off x="395536" y="3933056"/>
            <a:ext cx="4425507" cy="1880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5940152" y="5961784"/>
            <a:ext cx="2232248"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Umin</a:t>
            </a:r>
            <a:endParaRPr lang="ru-RU" sz="2400" dirty="0">
              <a:solidFill>
                <a:schemeClr val="tx1"/>
              </a:solidFill>
            </a:endParaRPr>
          </a:p>
        </p:txBody>
      </p:sp>
      <p:sp>
        <p:nvSpPr>
          <p:cNvPr id="6" name="Прямоугольник 5"/>
          <p:cNvSpPr/>
          <p:nvPr/>
        </p:nvSpPr>
        <p:spPr>
          <a:xfrm>
            <a:off x="1349428" y="5961784"/>
            <a:ext cx="2232248"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Umax</a:t>
            </a:r>
            <a:endParaRPr lang="ru-RU" sz="2400" dirty="0">
              <a:solidFill>
                <a:schemeClr val="tx1"/>
              </a:solidFill>
            </a:endParaRPr>
          </a:p>
        </p:txBody>
      </p:sp>
      <p:pic>
        <p:nvPicPr>
          <p:cNvPr id="7"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801" t="13293" r="9977" b="6250"/>
          <a:stretch/>
        </p:blipFill>
        <p:spPr bwMode="auto">
          <a:xfrm>
            <a:off x="5143424" y="3933056"/>
            <a:ext cx="3533032" cy="1897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52766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916832"/>
            <a:ext cx="8640960" cy="4608512"/>
          </a:xfrm>
        </p:spPr>
        <p:txBody>
          <a:bodyPr>
            <a:normAutofit/>
          </a:bodyPr>
          <a:lstStyle/>
          <a:p>
            <a:pPr marL="0" indent="0">
              <a:buNone/>
            </a:pPr>
            <a:endParaRPr lang="en-US" sz="2800" dirty="0">
              <a:solidFill>
                <a:srgbClr val="FF0000"/>
              </a:solidFill>
            </a:endParaRPr>
          </a:p>
          <a:p>
            <a:r>
              <a:rPr lang="en-US" sz="2800" dirty="0">
                <a:solidFill>
                  <a:srgbClr val="FF0000"/>
                </a:solidFill>
              </a:rPr>
              <a:t>intellectual lability</a:t>
            </a:r>
            <a:r>
              <a:rPr lang="en-US" sz="2800" dirty="0"/>
              <a:t> as a metric of the productivity of cognitive operations</a:t>
            </a:r>
            <a:endParaRPr lang="ru-RU" sz="2800" dirty="0"/>
          </a:p>
          <a:p>
            <a:r>
              <a:rPr lang="en-US" sz="2800" dirty="0">
                <a:solidFill>
                  <a:srgbClr val="FF0000"/>
                </a:solidFill>
              </a:rPr>
              <a:t>the level of emotional stress </a:t>
            </a:r>
            <a:r>
              <a:rPr lang="en-US" sz="2800" dirty="0"/>
              <a:t>before and after the task (</a:t>
            </a:r>
            <a:r>
              <a:rPr lang="en-US" sz="2800" dirty="0" err="1"/>
              <a:t>Wessman</a:t>
            </a:r>
            <a:r>
              <a:rPr lang="en-US" sz="2800" dirty="0"/>
              <a:t> &amp; Ricks</a:t>
            </a:r>
            <a:r>
              <a:rPr lang="ru-RU" sz="2800" dirty="0"/>
              <a:t>, </a:t>
            </a:r>
            <a:r>
              <a:rPr lang="en-US" sz="2800" dirty="0"/>
              <a:t>1966)</a:t>
            </a:r>
          </a:p>
          <a:p>
            <a:endParaRPr lang="ru-RU" sz="2800" dirty="0"/>
          </a:p>
          <a:p>
            <a:r>
              <a:rPr lang="en-US" sz="2800" dirty="0"/>
              <a:t>two </a:t>
            </a:r>
            <a:r>
              <a:rPr lang="en-US" sz="2800" dirty="0">
                <a:solidFill>
                  <a:srgbClr val="FF0000"/>
                </a:solidFill>
              </a:rPr>
              <a:t>test environment formats</a:t>
            </a:r>
            <a:r>
              <a:rPr lang="en-US" sz="2800" dirty="0"/>
              <a:t> - individual and group</a:t>
            </a:r>
            <a:endParaRPr lang="ru-RU" sz="2800" dirty="0"/>
          </a:p>
        </p:txBody>
      </p:sp>
      <p:sp>
        <p:nvSpPr>
          <p:cNvPr id="4" name="Заголовок 1"/>
          <p:cNvSpPr>
            <a:spLocks noGrp="1"/>
          </p:cNvSpPr>
          <p:nvPr>
            <p:ph type="title"/>
          </p:nvPr>
        </p:nvSpPr>
        <p:spPr>
          <a:xfrm>
            <a:off x="0" y="1052736"/>
            <a:ext cx="9144000" cy="792088"/>
          </a:xfrm>
          <a:solidFill>
            <a:schemeClr val="bg1">
              <a:lumMod val="95000"/>
            </a:schemeClr>
          </a:solidFill>
        </p:spPr>
        <p:txBody>
          <a:bodyPr>
            <a:noAutofit/>
          </a:bodyPr>
          <a:lstStyle/>
          <a:p>
            <a:r>
              <a:rPr lang="en-US" sz="2800" b="1" dirty="0">
                <a:highlight>
                  <a:srgbClr val="00FF00"/>
                </a:highlight>
              </a:rPr>
              <a:t>Measuring user state</a:t>
            </a:r>
            <a:endParaRPr lang="ru-RU" sz="2800" b="1" dirty="0">
              <a:solidFill>
                <a:srgbClr val="FF0000"/>
              </a:solidFill>
              <a:highlight>
                <a:srgbClr val="00FF00"/>
              </a:highlight>
            </a:endParaRPr>
          </a:p>
        </p:txBody>
      </p:sp>
    </p:spTree>
    <p:extLst>
      <p:ext uri="{BB962C8B-B14F-4D97-AF65-F5344CB8AC3E}">
        <p14:creationId xmlns:p14="http://schemas.microsoft.com/office/powerpoint/2010/main" val="6020740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916832"/>
            <a:ext cx="8640960" cy="5112568"/>
          </a:xfrm>
        </p:spPr>
        <p:txBody>
          <a:bodyPr>
            <a:normAutofit fontScale="70000" lnSpcReduction="20000"/>
          </a:bodyPr>
          <a:lstStyle/>
          <a:p>
            <a:pPr>
              <a:spcBef>
                <a:spcPts val="0"/>
              </a:spcBef>
              <a:spcAft>
                <a:spcPts val="1200"/>
              </a:spcAft>
            </a:pPr>
            <a:r>
              <a:rPr lang="en-US" sz="3100" b="1" dirty="0">
                <a:highlight>
                  <a:srgbClr val="FFFF00"/>
                </a:highlight>
              </a:rPr>
              <a:t>H</a:t>
            </a:r>
            <a:r>
              <a:rPr lang="ru-RU" sz="3100" b="1" dirty="0">
                <a:highlight>
                  <a:srgbClr val="FFFF00"/>
                </a:highlight>
              </a:rPr>
              <a:t>1:</a:t>
            </a:r>
            <a:r>
              <a:rPr lang="en-US" sz="3100" b="1" dirty="0">
                <a:highlight>
                  <a:srgbClr val="FFFF00"/>
                </a:highlight>
              </a:rPr>
              <a:t> </a:t>
            </a:r>
            <a:r>
              <a:rPr lang="en-US" sz="3100" dirty="0">
                <a:highlight>
                  <a:srgbClr val="FFFF00"/>
                </a:highlight>
              </a:rPr>
              <a:t>in the conditions of group problem solving, the effects due to the simultaneous influence of the aesthetics of the website and the characteristics of the task on the user's state will be cumulative, i.e. will intensify – WHY ONLY IN GROUPS? MAYBE WE NEED H1A AND H1B FOR GROUP AND INDIVIDUAL EFFECTS?</a:t>
            </a:r>
          </a:p>
          <a:p>
            <a:pPr hangingPunct="0">
              <a:spcBef>
                <a:spcPts val="0"/>
              </a:spcBef>
              <a:spcAft>
                <a:spcPts val="1200"/>
              </a:spcAft>
            </a:pPr>
            <a:r>
              <a:rPr lang="ru-RU" sz="3100" b="1" dirty="0">
                <a:highlight>
                  <a:srgbClr val="FFFF00"/>
                </a:highlight>
              </a:rPr>
              <a:t>Н</a:t>
            </a:r>
            <a:r>
              <a:rPr lang="en-US" sz="3100" b="1" dirty="0">
                <a:highlight>
                  <a:srgbClr val="FFFF00"/>
                </a:highlight>
              </a:rPr>
              <a:t>2: </a:t>
            </a:r>
            <a:r>
              <a:rPr lang="en-US" sz="3100" dirty="0">
                <a:highlight>
                  <a:srgbClr val="FFFF00"/>
                </a:highlight>
              </a:rPr>
              <a:t>the interaction of the high aesthetic quality of the product and tasks of both types in the conditions of group testing leads to a decrease in cognitive efficiency and an increase in emotional stress (anxiety) WHY ONLY IN GROUPS?</a:t>
            </a:r>
            <a:endParaRPr lang="ru-RU" sz="3100" dirty="0">
              <a:highlight>
                <a:srgbClr val="FFFF00"/>
              </a:highlight>
            </a:endParaRPr>
          </a:p>
          <a:p>
            <a:pPr hangingPunct="0">
              <a:spcBef>
                <a:spcPts val="0"/>
              </a:spcBef>
              <a:spcAft>
                <a:spcPts val="1200"/>
              </a:spcAft>
            </a:pPr>
            <a:r>
              <a:rPr lang="en-US" sz="3100" b="1" dirty="0">
                <a:highlight>
                  <a:srgbClr val="FFFF00"/>
                </a:highlight>
              </a:rPr>
              <a:t>H3:  </a:t>
            </a:r>
            <a:r>
              <a:rPr lang="en-US" sz="3100" dirty="0">
                <a:highlight>
                  <a:srgbClr val="FFFF00"/>
                </a:highlight>
              </a:rPr>
              <a:t>the interaction of the low aesthetic quality of the product and tasks of both types under conditions of group testing leads to unfavorable emotional states corresponding to the nature of the tasks (an increase in anxiety for a forced task and fatigue for a monotonous one), while cognitive efficiency decreases in both cases – WHY ONLY IN GROUP? MAYBE THE EFFECT IS JUST MORE EVIDENT IN GROUPS BUT IS PRESENT IN BOTH GROUP AND INDIVIDUAL TESTING? </a:t>
            </a:r>
            <a:endParaRPr lang="ru-RU" dirty="0"/>
          </a:p>
        </p:txBody>
      </p:sp>
      <p:sp>
        <p:nvSpPr>
          <p:cNvPr id="4" name="Заголовок 1"/>
          <p:cNvSpPr>
            <a:spLocks noGrp="1"/>
          </p:cNvSpPr>
          <p:nvPr>
            <p:ph type="title"/>
          </p:nvPr>
        </p:nvSpPr>
        <p:spPr>
          <a:xfrm>
            <a:off x="0" y="1052736"/>
            <a:ext cx="9144000" cy="792088"/>
          </a:xfrm>
          <a:solidFill>
            <a:schemeClr val="bg1">
              <a:lumMod val="95000"/>
            </a:schemeClr>
          </a:solidFill>
        </p:spPr>
        <p:txBody>
          <a:bodyPr>
            <a:noAutofit/>
          </a:bodyPr>
          <a:lstStyle/>
          <a:p>
            <a:r>
              <a:rPr lang="en-US" sz="2800" b="1" dirty="0"/>
              <a:t>The Research Hypotheses</a:t>
            </a:r>
            <a:endParaRPr lang="ru-RU" sz="2800" dirty="0">
              <a:solidFill>
                <a:srgbClr val="FF0000"/>
              </a:solidFill>
            </a:endParaRPr>
          </a:p>
        </p:txBody>
      </p:sp>
    </p:spTree>
    <p:extLst>
      <p:ext uri="{BB962C8B-B14F-4D97-AF65-F5344CB8AC3E}">
        <p14:creationId xmlns:p14="http://schemas.microsoft.com/office/powerpoint/2010/main" val="9350760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0" y="1052736"/>
            <a:ext cx="9144000" cy="792088"/>
          </a:xfrm>
          <a:solidFill>
            <a:schemeClr val="bg1">
              <a:lumMod val="95000"/>
            </a:schemeClr>
          </a:solidFill>
        </p:spPr>
        <p:txBody>
          <a:bodyPr>
            <a:noAutofit/>
          </a:bodyPr>
          <a:lstStyle/>
          <a:p>
            <a:pPr lvl="1" algn="ctr" hangingPunct="0"/>
            <a:r>
              <a:rPr lang="en-US" sz="2800" b="1" dirty="0">
                <a:latin typeface="+mn-lt"/>
              </a:rPr>
              <a:t>Experimental Design and Procedures</a:t>
            </a:r>
            <a:endParaRPr lang="ru-RU" sz="2800" b="1" dirty="0">
              <a:latin typeface="+mn-lt"/>
            </a:endParaRPr>
          </a:p>
        </p:txBody>
      </p:sp>
      <p:sp>
        <p:nvSpPr>
          <p:cNvPr id="3" name="Объект 2"/>
          <p:cNvSpPr>
            <a:spLocks noGrp="1"/>
          </p:cNvSpPr>
          <p:nvPr>
            <p:ph idx="1"/>
          </p:nvPr>
        </p:nvSpPr>
        <p:spPr>
          <a:xfrm>
            <a:off x="251520" y="1916832"/>
            <a:ext cx="8640960" cy="4608512"/>
          </a:xfrm>
        </p:spPr>
        <p:txBody>
          <a:bodyPr>
            <a:normAutofit/>
          </a:bodyPr>
          <a:lstStyle/>
          <a:p>
            <a:pPr hangingPunct="0"/>
            <a:r>
              <a:rPr lang="en-US" sz="2400" dirty="0"/>
              <a:t>Test tasks were performed in two groups, one of which performed the task under conditions of joint activity and the other comprised individual remote testing. </a:t>
            </a:r>
          </a:p>
          <a:p>
            <a:pPr hangingPunct="0"/>
            <a:endParaRPr lang="en-US" sz="2400" dirty="0"/>
          </a:p>
          <a:p>
            <a:pPr hangingPunct="0"/>
            <a:r>
              <a:rPr lang="en-US" sz="2400" dirty="0"/>
              <a:t>Within each group, sub-groups were assigned either anxiety-inducing or fatigue-inducing tasks. For each task, subgroups worked with webpages of either high (U-index &gt; 17) or low               (U-index &lt; 8) aesthetic quality.</a:t>
            </a:r>
          </a:p>
          <a:p>
            <a:pPr hangingPunct="0"/>
            <a:endParaRPr lang="en-US" sz="2400" dirty="0"/>
          </a:p>
          <a:p>
            <a:pPr hangingPunct="0"/>
            <a:r>
              <a:rPr lang="en-US" sz="2400" dirty="0">
                <a:highlight>
                  <a:srgbClr val="FFFF00"/>
                </a:highlight>
              </a:rPr>
              <a:t>HOW MANY ASSESSORS WERE THERE?</a:t>
            </a:r>
            <a:endParaRPr lang="ru-RU" sz="2400" dirty="0">
              <a:highlight>
                <a:srgbClr val="FFFF00"/>
              </a:highlight>
            </a:endParaRPr>
          </a:p>
          <a:p>
            <a:endParaRPr lang="ru-RU" sz="2400" dirty="0"/>
          </a:p>
        </p:txBody>
      </p:sp>
    </p:spTree>
    <p:extLst>
      <p:ext uri="{BB962C8B-B14F-4D97-AF65-F5344CB8AC3E}">
        <p14:creationId xmlns:p14="http://schemas.microsoft.com/office/powerpoint/2010/main" val="935076035"/>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0" y="1052736"/>
            <a:ext cx="9144000" cy="792088"/>
          </a:xfrm>
          <a:solidFill>
            <a:schemeClr val="bg1">
              <a:lumMod val="95000"/>
            </a:schemeClr>
          </a:solidFill>
        </p:spPr>
        <p:txBody>
          <a:bodyPr>
            <a:noAutofit/>
          </a:bodyPr>
          <a:lstStyle/>
          <a:p>
            <a:pPr lvl="1" algn="ctr" hangingPunct="0"/>
            <a:r>
              <a:rPr lang="en-US" sz="2800" b="1" dirty="0">
                <a:latin typeface="+mn-lt"/>
              </a:rPr>
              <a:t>RESULTS: AN OVERVIEW</a:t>
            </a:r>
            <a:endParaRPr lang="ru-RU" sz="2800" b="1" dirty="0">
              <a:latin typeface="+mn-lt"/>
            </a:endParaRPr>
          </a:p>
        </p:txBody>
      </p:sp>
      <p:sp>
        <p:nvSpPr>
          <p:cNvPr id="3" name="Объект 2"/>
          <p:cNvSpPr>
            <a:spLocks noGrp="1"/>
          </p:cNvSpPr>
          <p:nvPr>
            <p:ph idx="1"/>
          </p:nvPr>
        </p:nvSpPr>
        <p:spPr>
          <a:xfrm>
            <a:off x="251520" y="1916832"/>
            <a:ext cx="8640960" cy="4608512"/>
          </a:xfrm>
        </p:spPr>
        <p:txBody>
          <a:bodyPr>
            <a:normAutofit/>
          </a:bodyPr>
          <a:lstStyle/>
          <a:p>
            <a:pPr hangingPunct="0"/>
            <a:r>
              <a:rPr lang="ru-RU" sz="2400" dirty="0">
                <a:highlight>
                  <a:srgbClr val="FFFF00"/>
                </a:highlight>
              </a:rPr>
              <a:t>ПОМЕСТИТЬ СЮДА ТАБЛИЧКУ ИЗ СТАТЬИ, В КОТОРОЙ ПОКАЗАНЫ ВСЕ РЕЗУЛЬТАТЫ, И ВЫДЕЛИТЬ СТРЕЛКАМИ ВВЕРХ/ВНИЗ (НАПРИМЕР, ЗЕЛЕНЫМИ/КРАСНЫМИ, КАК Я ДЕЛАЛА РАНЬШЕ) ТЕ РЕЗУЛЬТАТЫ, КОТОРЫЕ ОТКЛОНЯЮТСЯ В ТУ ИЛИ ИНУЮ СТОРОНУ</a:t>
            </a:r>
          </a:p>
          <a:p>
            <a:endParaRPr lang="ru-RU" sz="2400" dirty="0"/>
          </a:p>
        </p:txBody>
      </p:sp>
    </p:spTree>
    <p:extLst>
      <p:ext uri="{BB962C8B-B14F-4D97-AF65-F5344CB8AC3E}">
        <p14:creationId xmlns:p14="http://schemas.microsoft.com/office/powerpoint/2010/main" val="1845376768"/>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916832"/>
            <a:ext cx="8640960" cy="4608512"/>
          </a:xfrm>
        </p:spPr>
        <p:txBody>
          <a:bodyPr>
            <a:normAutofit fontScale="92500" lnSpcReduction="10000"/>
          </a:bodyPr>
          <a:lstStyle/>
          <a:p>
            <a:r>
              <a:rPr lang="en-US" sz="2400" b="1" u="sng" dirty="0"/>
              <a:t>H1</a:t>
            </a:r>
            <a:r>
              <a:rPr lang="ru-RU" sz="2400" u="sng" dirty="0"/>
              <a:t>: </a:t>
            </a:r>
            <a:r>
              <a:rPr lang="en-US" sz="2400" u="sng" dirty="0"/>
              <a:t>partially confirmed</a:t>
            </a:r>
          </a:p>
          <a:p>
            <a:pPr lvl="1"/>
            <a:r>
              <a:rPr lang="en-US" sz="2000" dirty="0"/>
              <a:t>the group format does not always enhance the effects of both website aesthetics and task features on user states.</a:t>
            </a:r>
            <a:r>
              <a:rPr lang="ru-RU" sz="2000" dirty="0"/>
              <a:t> </a:t>
            </a:r>
            <a:r>
              <a:rPr lang="en-US" sz="2000" dirty="0"/>
              <a:t>However, it shows up thanks to a combination of factors ‘</a:t>
            </a:r>
            <a:r>
              <a:rPr lang="en-US" sz="2000" b="1" dirty="0"/>
              <a:t>low quality usability</a:t>
            </a:r>
            <a:r>
              <a:rPr lang="en-US" sz="2000" dirty="0"/>
              <a:t> </a:t>
            </a:r>
            <a:r>
              <a:rPr lang="ru-RU" sz="2000" dirty="0"/>
              <a:t>+ </a:t>
            </a:r>
            <a:r>
              <a:rPr lang="en-US" sz="2000" b="1" dirty="0"/>
              <a:t>tasks of both types</a:t>
            </a:r>
            <a:r>
              <a:rPr lang="ru-RU" sz="2000" b="1" dirty="0"/>
              <a:t> +</a:t>
            </a:r>
            <a:r>
              <a:rPr lang="en-US" sz="2000" dirty="0"/>
              <a:t> </a:t>
            </a:r>
            <a:r>
              <a:rPr lang="en-US" sz="2000" b="1" dirty="0"/>
              <a:t>group testing environment’</a:t>
            </a:r>
            <a:r>
              <a:rPr lang="ru-RU" sz="2000" dirty="0"/>
              <a:t> = </a:t>
            </a:r>
            <a:r>
              <a:rPr lang="en-US" sz="2000" dirty="0"/>
              <a:t> </a:t>
            </a:r>
            <a:r>
              <a:rPr lang="en-US" sz="2000" b="1" dirty="0">
                <a:solidFill>
                  <a:srgbClr val="FF0000"/>
                </a:solidFill>
              </a:rPr>
              <a:t>cumulative effect</a:t>
            </a:r>
            <a:endParaRPr lang="ru-RU" sz="2000" b="1" dirty="0">
              <a:solidFill>
                <a:srgbClr val="FF0000"/>
              </a:solidFill>
            </a:endParaRPr>
          </a:p>
          <a:p>
            <a:pPr lvl="1"/>
            <a:r>
              <a:rPr lang="en-US" sz="2000" dirty="0"/>
              <a:t>however, the combination ‘</a:t>
            </a:r>
            <a:r>
              <a:rPr lang="en-US" sz="2000" b="1" dirty="0"/>
              <a:t>high usability + group environment + monotonous task</a:t>
            </a:r>
            <a:r>
              <a:rPr lang="en-US" sz="2000" dirty="0"/>
              <a:t>’ provides for an </a:t>
            </a:r>
            <a:r>
              <a:rPr lang="en-US" sz="2000" b="1" dirty="0">
                <a:solidFill>
                  <a:srgbClr val="FF0000"/>
                </a:solidFill>
              </a:rPr>
              <a:t>antagonistic effect</a:t>
            </a:r>
            <a:r>
              <a:rPr lang="en-US" sz="2000" dirty="0"/>
              <a:t>:</a:t>
            </a:r>
            <a:endParaRPr lang="ru-RU" sz="2000" dirty="0"/>
          </a:p>
          <a:p>
            <a:pPr lvl="2"/>
            <a:r>
              <a:rPr lang="en-US" sz="1800" dirty="0"/>
              <a:t>the decrease in cognitive efficiency in the individual test (187/183) is compensated in the group test (187/185)</a:t>
            </a:r>
            <a:endParaRPr lang="ru-RU" sz="1800" dirty="0"/>
          </a:p>
          <a:p>
            <a:pPr lvl="2"/>
            <a:r>
              <a:rPr lang="en-US" sz="1800" dirty="0"/>
              <a:t>the level of emotional stress in the conditions of the group test also decreases</a:t>
            </a:r>
          </a:p>
          <a:p>
            <a:r>
              <a:rPr lang="en-US" sz="2200" b="1" dirty="0"/>
              <a:t>Conclusion</a:t>
            </a:r>
            <a:r>
              <a:rPr lang="en-US" sz="2200" dirty="0"/>
              <a:t>: the aesthetic quality of the product in group environments when solving monotonous tasks has a </a:t>
            </a:r>
            <a:r>
              <a:rPr lang="en-US" sz="2200" b="1" dirty="0"/>
              <a:t>compensatory effect</a:t>
            </a:r>
            <a:r>
              <a:rPr lang="en-US" sz="2200" dirty="0"/>
              <a:t>. It slows down the development of stressful conditions and supports cognitive efficiency</a:t>
            </a:r>
            <a:r>
              <a:rPr lang="ru-RU" sz="2200" dirty="0"/>
              <a:t>.</a:t>
            </a:r>
          </a:p>
          <a:p>
            <a:r>
              <a:rPr lang="en-US" sz="2200" dirty="0"/>
              <a:t>This also indicates a </a:t>
            </a:r>
            <a:r>
              <a:rPr lang="en-US" sz="2200" u="sng" dirty="0"/>
              <a:t>partial confirmation of</a:t>
            </a:r>
            <a:r>
              <a:rPr lang="ru-RU" sz="2200" u="sng" dirty="0"/>
              <a:t> </a:t>
            </a:r>
            <a:r>
              <a:rPr lang="en-US" sz="2200" b="1" u="sng" dirty="0"/>
              <a:t>H2 </a:t>
            </a:r>
            <a:r>
              <a:rPr lang="ru-RU" sz="2200" b="1" u="sng" dirty="0">
                <a:highlight>
                  <a:srgbClr val="FFFF00"/>
                </a:highlight>
              </a:rPr>
              <a:t>НА ОТД. СЛАЙД – ЧТО ИМЕННО ПОДТВЕРДИЛОСЬ!</a:t>
            </a:r>
          </a:p>
        </p:txBody>
      </p:sp>
      <p:sp>
        <p:nvSpPr>
          <p:cNvPr id="4" name="Заголовок 1"/>
          <p:cNvSpPr>
            <a:spLocks noGrp="1"/>
          </p:cNvSpPr>
          <p:nvPr>
            <p:ph type="title"/>
          </p:nvPr>
        </p:nvSpPr>
        <p:spPr>
          <a:xfrm>
            <a:off x="0" y="1052736"/>
            <a:ext cx="9144000" cy="792088"/>
          </a:xfrm>
          <a:solidFill>
            <a:schemeClr val="bg1">
              <a:lumMod val="95000"/>
            </a:schemeClr>
          </a:solidFill>
        </p:spPr>
        <p:txBody>
          <a:bodyPr>
            <a:noAutofit/>
          </a:bodyPr>
          <a:lstStyle/>
          <a:p>
            <a:r>
              <a:rPr lang="en-US" sz="2800" b="1" dirty="0"/>
              <a:t>Results</a:t>
            </a:r>
            <a:r>
              <a:rPr lang="ru-RU" sz="2800" b="1" dirty="0"/>
              <a:t>: </a:t>
            </a:r>
            <a:r>
              <a:rPr lang="en-US" sz="2800" b="1" dirty="0">
                <a:solidFill>
                  <a:srgbClr val="FF0000"/>
                </a:solidFill>
              </a:rPr>
              <a:t>H1 &amp; H2</a:t>
            </a:r>
            <a:endParaRPr lang="ru-RU" sz="2800" dirty="0">
              <a:solidFill>
                <a:srgbClr val="FF0000"/>
              </a:solidFill>
            </a:endParaRPr>
          </a:p>
        </p:txBody>
      </p:sp>
    </p:spTree>
    <p:extLst>
      <p:ext uri="{BB962C8B-B14F-4D97-AF65-F5344CB8AC3E}">
        <p14:creationId xmlns:p14="http://schemas.microsoft.com/office/powerpoint/2010/main" val="9350760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916832"/>
            <a:ext cx="8640960" cy="4608512"/>
          </a:xfrm>
        </p:spPr>
        <p:txBody>
          <a:bodyPr>
            <a:normAutofit/>
          </a:bodyPr>
          <a:lstStyle/>
          <a:p>
            <a:r>
              <a:rPr lang="en-US" sz="2400" u="sng" dirty="0"/>
              <a:t>fully confirmed</a:t>
            </a:r>
            <a:endParaRPr lang="ru-RU" sz="2400" dirty="0"/>
          </a:p>
          <a:p>
            <a:r>
              <a:rPr lang="en-US" sz="2400" dirty="0"/>
              <a:t>the combination ‘</a:t>
            </a:r>
            <a:r>
              <a:rPr lang="en-US" sz="2400" b="1" dirty="0"/>
              <a:t>low aesthetic quality of the product + tasks of both types + group testing’</a:t>
            </a:r>
            <a:r>
              <a:rPr lang="en-US" sz="2400" dirty="0"/>
              <a:t> leads to unfavorable emotional states corresponding to the nature of the tasks (an increase in anxiety for a forced task and fatigue for a monotonous one), </a:t>
            </a:r>
            <a:r>
              <a:rPr lang="en-US" sz="2400" dirty="0">
                <a:highlight>
                  <a:srgbClr val="FFFF00"/>
                </a:highlight>
              </a:rPr>
              <a:t>while cognitive efficiency decreases in both cases </a:t>
            </a:r>
            <a:r>
              <a:rPr lang="ru-RU" sz="2400" dirty="0">
                <a:highlight>
                  <a:srgbClr val="FFFF00"/>
                </a:highlight>
              </a:rPr>
              <a:t>НЕПОНЯТНО, В КАКИХ ИМЕННО ДВУХ СЛУЧАЯХ</a:t>
            </a:r>
          </a:p>
        </p:txBody>
      </p:sp>
      <p:sp>
        <p:nvSpPr>
          <p:cNvPr id="4" name="Заголовок 1"/>
          <p:cNvSpPr>
            <a:spLocks noGrp="1"/>
          </p:cNvSpPr>
          <p:nvPr>
            <p:ph type="title"/>
          </p:nvPr>
        </p:nvSpPr>
        <p:spPr>
          <a:xfrm>
            <a:off x="0" y="1052736"/>
            <a:ext cx="9144000" cy="792088"/>
          </a:xfrm>
          <a:solidFill>
            <a:schemeClr val="bg1">
              <a:lumMod val="95000"/>
            </a:schemeClr>
          </a:solidFill>
        </p:spPr>
        <p:txBody>
          <a:bodyPr>
            <a:noAutofit/>
          </a:bodyPr>
          <a:lstStyle/>
          <a:p>
            <a:r>
              <a:rPr lang="en-US" sz="2800" b="1" dirty="0"/>
              <a:t>Results</a:t>
            </a:r>
            <a:r>
              <a:rPr lang="ru-RU" sz="2800" b="1" dirty="0"/>
              <a:t>: </a:t>
            </a:r>
            <a:r>
              <a:rPr lang="en-US" sz="2800" b="1" dirty="0">
                <a:solidFill>
                  <a:srgbClr val="FF0000"/>
                </a:solidFill>
              </a:rPr>
              <a:t>H3</a:t>
            </a:r>
            <a:endParaRPr lang="ru-RU" sz="2800" dirty="0">
              <a:solidFill>
                <a:srgbClr val="FF0000"/>
              </a:solidFill>
            </a:endParaRPr>
          </a:p>
        </p:txBody>
      </p:sp>
    </p:spTree>
    <p:extLst>
      <p:ext uri="{BB962C8B-B14F-4D97-AF65-F5344CB8AC3E}">
        <p14:creationId xmlns:p14="http://schemas.microsoft.com/office/powerpoint/2010/main" val="9350760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916832"/>
            <a:ext cx="8640960" cy="4608512"/>
          </a:xfrm>
        </p:spPr>
        <p:txBody>
          <a:bodyPr>
            <a:normAutofit/>
          </a:bodyPr>
          <a:lstStyle/>
          <a:p>
            <a:pPr marL="0" indent="0">
              <a:buNone/>
            </a:pPr>
            <a:r>
              <a:rPr lang="en-US" sz="2400" dirty="0"/>
              <a:t>Which of the factors, along with the group testing environment, contributes most to the development of cumulative testing effects and the unfavorable functional states caused by them?</a:t>
            </a:r>
            <a:r>
              <a:rPr lang="ru-RU" sz="2400" dirty="0"/>
              <a:t> </a:t>
            </a:r>
            <a:endParaRPr lang="en-US" sz="2400" dirty="0"/>
          </a:p>
          <a:p>
            <a:pPr marL="0" indent="0">
              <a:spcBef>
                <a:spcPts val="0"/>
              </a:spcBef>
              <a:buNone/>
            </a:pPr>
            <a:endParaRPr lang="ru-RU" sz="1200" dirty="0"/>
          </a:p>
          <a:p>
            <a:pPr marL="0" indent="0" algn="ctr">
              <a:buNone/>
            </a:pPr>
            <a:r>
              <a:rPr lang="ru-RU" sz="2400" dirty="0">
                <a:solidFill>
                  <a:srgbClr val="FF0000"/>
                </a:solidFill>
              </a:rPr>
              <a:t>     </a:t>
            </a:r>
            <a:r>
              <a:rPr lang="en-US" sz="2400" dirty="0">
                <a:solidFill>
                  <a:srgbClr val="FF0000"/>
                </a:solidFill>
              </a:rPr>
              <a:t>  </a:t>
            </a:r>
            <a:r>
              <a:rPr lang="ru-RU" sz="2400" dirty="0">
                <a:solidFill>
                  <a:srgbClr val="FF0000"/>
                </a:solidFill>
              </a:rPr>
              <a:t> </a:t>
            </a:r>
            <a:r>
              <a:rPr lang="en-US" sz="2400" dirty="0">
                <a:solidFill>
                  <a:srgbClr val="FF0000"/>
                </a:solidFill>
              </a:rPr>
              <a:t>task type</a:t>
            </a:r>
            <a:r>
              <a:rPr lang="ru-RU" sz="2400" dirty="0"/>
              <a:t>: </a:t>
            </a:r>
            <a:r>
              <a:rPr lang="en-US" sz="2400" dirty="0"/>
              <a:t>when solving a forced task, the cumulative effect </a:t>
            </a:r>
            <a:r>
              <a:rPr lang="ru-RU" sz="2400" dirty="0"/>
              <a:t>	</a:t>
            </a:r>
          </a:p>
          <a:p>
            <a:pPr marL="0" indent="0" algn="ctr">
              <a:buNone/>
            </a:pPr>
            <a:r>
              <a:rPr lang="ru-RU" sz="2400" dirty="0"/>
              <a:t>          </a:t>
            </a:r>
            <a:r>
              <a:rPr lang="en-US" sz="2400" dirty="0"/>
              <a:t>is observed regardless of the product usability</a:t>
            </a:r>
            <a:endParaRPr lang="ru-RU" sz="2400" dirty="0"/>
          </a:p>
        </p:txBody>
      </p:sp>
      <p:sp>
        <p:nvSpPr>
          <p:cNvPr id="4" name="Заголовок 1"/>
          <p:cNvSpPr>
            <a:spLocks noGrp="1"/>
          </p:cNvSpPr>
          <p:nvPr>
            <p:ph type="title"/>
          </p:nvPr>
        </p:nvSpPr>
        <p:spPr>
          <a:xfrm>
            <a:off x="0" y="1052736"/>
            <a:ext cx="9144000" cy="792088"/>
          </a:xfrm>
          <a:solidFill>
            <a:schemeClr val="bg1">
              <a:lumMod val="95000"/>
            </a:schemeClr>
          </a:solidFill>
        </p:spPr>
        <p:txBody>
          <a:bodyPr>
            <a:noAutofit/>
          </a:bodyPr>
          <a:lstStyle/>
          <a:p>
            <a:r>
              <a:rPr lang="en-US" sz="2800" b="1" dirty="0"/>
              <a:t>Conclusion</a:t>
            </a:r>
            <a:endParaRPr lang="ru-RU" sz="2800" b="1" dirty="0">
              <a:solidFill>
                <a:srgbClr val="FF0000"/>
              </a:solidFill>
            </a:endParaRPr>
          </a:p>
        </p:txBody>
      </p:sp>
      <p:graphicFrame>
        <p:nvGraphicFramePr>
          <p:cNvPr id="5" name="Схема 4"/>
          <p:cNvGraphicFramePr/>
          <p:nvPr>
            <p:extLst>
              <p:ext uri="{D42A27DB-BD31-4B8C-83A1-F6EECF244321}">
                <p14:modId xmlns:p14="http://schemas.microsoft.com/office/powerpoint/2010/main" val="974209495"/>
              </p:ext>
            </p:extLst>
          </p:nvPr>
        </p:nvGraphicFramePr>
        <p:xfrm>
          <a:off x="251520" y="4293096"/>
          <a:ext cx="8712968" cy="18722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750657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916832"/>
            <a:ext cx="8784976" cy="4608512"/>
          </a:xfrm>
        </p:spPr>
        <p:txBody>
          <a:bodyPr>
            <a:normAutofit/>
          </a:bodyPr>
          <a:lstStyle/>
          <a:p>
            <a:pPr marL="0" indent="0">
              <a:buNone/>
            </a:pPr>
            <a:r>
              <a:rPr lang="en-US" sz="2400" dirty="0"/>
              <a:t>What could be the reason for the difference in the rate of decline in intellectual lability for a monotonous task?</a:t>
            </a:r>
            <a:r>
              <a:rPr lang="en-US" sz="2400" b="1" dirty="0"/>
              <a:t> </a:t>
            </a:r>
          </a:p>
          <a:p>
            <a:pPr marL="0" indent="0">
              <a:buNone/>
            </a:pPr>
            <a:r>
              <a:rPr lang="en-US" sz="2400" b="1" dirty="0"/>
              <a:t> </a:t>
            </a:r>
            <a:endParaRPr lang="ru-RU" sz="2400" b="1" dirty="0"/>
          </a:p>
          <a:p>
            <a:pPr lvl="1"/>
            <a:r>
              <a:rPr lang="en-US" sz="2400" dirty="0"/>
              <a:t>the </a:t>
            </a:r>
            <a:r>
              <a:rPr lang="en-US" sz="2400" b="1" dirty="0">
                <a:solidFill>
                  <a:srgbClr val="FF0000"/>
                </a:solidFill>
              </a:rPr>
              <a:t>higher the product usability</a:t>
            </a:r>
            <a:r>
              <a:rPr lang="en-US" sz="2400" dirty="0"/>
              <a:t>, the stronger the compensatory effect of design on the developing state of monotony</a:t>
            </a:r>
          </a:p>
          <a:p>
            <a:pPr marL="457200" lvl="1" indent="0">
              <a:buNone/>
            </a:pPr>
            <a:endParaRPr lang="ru-RU" sz="2400" dirty="0"/>
          </a:p>
          <a:p>
            <a:pPr lvl="1"/>
            <a:r>
              <a:rPr lang="en-US" sz="2400" b="1" dirty="0">
                <a:solidFill>
                  <a:srgbClr val="FF0000"/>
                </a:solidFill>
              </a:rPr>
              <a:t>low quality design </a:t>
            </a:r>
            <a:r>
              <a:rPr lang="en-US" sz="2400" dirty="0"/>
              <a:t>increases sensitivity to distractions in a group environment and contributes to drops in cognitive performance</a:t>
            </a:r>
          </a:p>
          <a:p>
            <a:endParaRPr lang="en-US" sz="2400" b="1" dirty="0"/>
          </a:p>
          <a:p>
            <a:endParaRPr lang="ru-RU" sz="2400" b="1" dirty="0"/>
          </a:p>
        </p:txBody>
      </p:sp>
      <p:sp>
        <p:nvSpPr>
          <p:cNvPr id="4" name="Заголовок 1"/>
          <p:cNvSpPr>
            <a:spLocks noGrp="1"/>
          </p:cNvSpPr>
          <p:nvPr>
            <p:ph type="title"/>
          </p:nvPr>
        </p:nvSpPr>
        <p:spPr>
          <a:xfrm>
            <a:off x="0" y="1052736"/>
            <a:ext cx="9144000" cy="792088"/>
          </a:xfrm>
          <a:solidFill>
            <a:schemeClr val="bg1">
              <a:lumMod val="95000"/>
            </a:schemeClr>
          </a:solidFill>
        </p:spPr>
        <p:txBody>
          <a:bodyPr>
            <a:noAutofit/>
          </a:bodyPr>
          <a:lstStyle/>
          <a:p>
            <a:r>
              <a:rPr lang="en-US" sz="2800" b="1" dirty="0"/>
              <a:t>Conclusion</a:t>
            </a:r>
            <a:endParaRPr lang="ru-RU" sz="2800" dirty="0">
              <a:solidFill>
                <a:srgbClr val="FF0000"/>
              </a:solidFill>
            </a:endParaRPr>
          </a:p>
        </p:txBody>
      </p:sp>
    </p:spTree>
    <p:extLst>
      <p:ext uri="{BB962C8B-B14F-4D97-AF65-F5344CB8AC3E}">
        <p14:creationId xmlns:p14="http://schemas.microsoft.com/office/powerpoint/2010/main" val="13813671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C0700F67-8CA6-1348-9AE5-131228C9876F}"/>
              </a:ext>
            </a:extLst>
          </p:cNvPr>
          <p:cNvSpPr/>
          <p:nvPr/>
        </p:nvSpPr>
        <p:spPr>
          <a:xfrm>
            <a:off x="2627313" y="115888"/>
            <a:ext cx="4572000" cy="436562"/>
          </a:xfrm>
          <a:prstGeom prst="rect">
            <a:avLst/>
          </a:prstGeom>
        </p:spPr>
        <p:txBody>
          <a:bodyPr>
            <a:spAutoFit/>
          </a:bodyPr>
          <a:lstStyle/>
          <a:p>
            <a:pPr algn="r" eaLnBrk="1">
              <a:lnSpc>
                <a:spcPct val="93000"/>
              </a:lnSpc>
              <a:buClr>
                <a:srgbClr val="000000"/>
              </a:buClr>
              <a:buSzPct val="100000"/>
              <a:buFont typeface="Times New Roman" pitchFamily="16" charset="0"/>
              <a:buNone/>
              <a:defRPr/>
            </a:pPr>
            <a:r>
              <a:rPr lang="en-US" sz="1200" dirty="0">
                <a:solidFill>
                  <a:srgbClr val="C00000"/>
                </a:solidFill>
                <a:latin typeface="Arial Rounded MT Bold" pitchFamily="34" charset="0"/>
                <a:ea typeface="+mn-ea"/>
              </a:rPr>
              <a:t>Saint Petersburg</a:t>
            </a:r>
            <a:br>
              <a:rPr lang="en-US" sz="1200" dirty="0">
                <a:solidFill>
                  <a:srgbClr val="C00000"/>
                </a:solidFill>
                <a:latin typeface="Arial Rounded MT Bold" pitchFamily="34" charset="0"/>
                <a:ea typeface="+mn-ea"/>
              </a:rPr>
            </a:br>
            <a:r>
              <a:rPr lang="en-US" sz="1200" dirty="0">
                <a:solidFill>
                  <a:srgbClr val="C00000"/>
                </a:solidFill>
                <a:latin typeface="Arial Rounded MT Bold" pitchFamily="34" charset="0"/>
                <a:ea typeface="+mn-ea"/>
              </a:rPr>
              <a:t>State University</a:t>
            </a:r>
            <a:endParaRPr lang="ru-RU" sz="1200" dirty="0">
              <a:solidFill>
                <a:srgbClr val="C00000"/>
              </a:solidFill>
              <a:latin typeface="+mn-lt"/>
              <a:ea typeface="+mn-ea"/>
            </a:endParaRPr>
          </a:p>
        </p:txBody>
      </p:sp>
      <p:sp>
        <p:nvSpPr>
          <p:cNvPr id="31747" name="TextBox 3">
            <a:extLst>
              <a:ext uri="{FF2B5EF4-FFF2-40B4-BE49-F238E27FC236}">
                <a16:creationId xmlns:a16="http://schemas.microsoft.com/office/drawing/2014/main" id="{0221DDD5-522E-2743-C25E-DB93FF799ACD}"/>
              </a:ext>
            </a:extLst>
          </p:cNvPr>
          <p:cNvSpPr txBox="1">
            <a:spLocks noChangeArrowheads="1"/>
          </p:cNvSpPr>
          <p:nvPr/>
        </p:nvSpPr>
        <p:spPr bwMode="auto">
          <a:xfrm>
            <a:off x="755650" y="1484784"/>
            <a:ext cx="7848600" cy="474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ru-RU" sz="3800" dirty="0"/>
              <a:t>Thank you</a:t>
            </a:r>
            <a:r>
              <a:rPr lang="ru-RU" altLang="ru-RU" sz="3800" dirty="0"/>
              <a:t>!</a:t>
            </a:r>
            <a:r>
              <a:rPr lang="en-US" altLang="ru-RU" sz="3800" dirty="0"/>
              <a:t> Be safe</a:t>
            </a:r>
            <a:r>
              <a:rPr lang="ru-RU" altLang="ru-RU" sz="3800" dirty="0"/>
              <a:t>!</a:t>
            </a:r>
            <a:endParaRPr lang="en-US" altLang="ru-RU" sz="3800" dirty="0">
              <a:sym typeface="Wingdings" panose="05000000000000000000" pitchFamily="2" charset="2"/>
            </a:endParaRPr>
          </a:p>
          <a:p>
            <a:endParaRPr lang="en-US" altLang="ru-RU" sz="2400" b="1" dirty="0">
              <a:sym typeface="Wingdings" panose="05000000000000000000" pitchFamily="2" charset="2"/>
            </a:endParaRPr>
          </a:p>
          <a:p>
            <a:endParaRPr lang="en-US" altLang="ru-RU" sz="2400" b="1" dirty="0">
              <a:sym typeface="Wingdings" panose="05000000000000000000" pitchFamily="2" charset="2"/>
            </a:endParaRPr>
          </a:p>
          <a:p>
            <a:endParaRPr lang="en-US" altLang="ru-RU" sz="2400" b="1" dirty="0">
              <a:sym typeface="Wingdings" panose="05000000000000000000" pitchFamily="2" charset="2"/>
            </a:endParaRPr>
          </a:p>
          <a:p>
            <a:endParaRPr lang="en-US" altLang="ru-RU" sz="2400" b="1" dirty="0">
              <a:sym typeface="Wingdings" panose="05000000000000000000" pitchFamily="2" charset="2"/>
            </a:endParaRPr>
          </a:p>
          <a:p>
            <a:endParaRPr lang="en-US" altLang="ru-RU" sz="2400" b="1" dirty="0">
              <a:sym typeface="Wingdings" panose="05000000000000000000" pitchFamily="2" charset="2"/>
            </a:endParaRPr>
          </a:p>
          <a:p>
            <a:endParaRPr lang="en-US" altLang="ru-RU" sz="2400" b="1" dirty="0">
              <a:sym typeface="Wingdings" panose="05000000000000000000" pitchFamily="2" charset="2"/>
            </a:endParaRPr>
          </a:p>
          <a:p>
            <a:endParaRPr lang="en-US" altLang="ru-RU" sz="2400" b="1" dirty="0">
              <a:sym typeface="Wingdings" panose="05000000000000000000" pitchFamily="2" charset="2"/>
            </a:endParaRPr>
          </a:p>
          <a:p>
            <a:r>
              <a:rPr lang="en-US" altLang="ru-RU" sz="2400" dirty="0">
                <a:sym typeface="Wingdings" panose="05000000000000000000" pitchFamily="2" charset="2"/>
              </a:rPr>
              <a:t>                        a.yakunin@spbu.ru</a:t>
            </a:r>
          </a:p>
          <a:p>
            <a:endParaRPr lang="en-US" altLang="ru-RU" sz="2400" b="1" dirty="0">
              <a:sym typeface="Wingdings" panose="05000000000000000000" pitchFamily="2" charset="2"/>
            </a:endParaRPr>
          </a:p>
          <a:p>
            <a:endParaRPr lang="en-US" altLang="ru-RU" sz="2400" b="1" dirty="0">
              <a:sym typeface="Wingdings" panose="05000000000000000000" pitchFamily="2" charset="2"/>
            </a:endParaRPr>
          </a:p>
          <a:p>
            <a:r>
              <a:rPr lang="en-US" altLang="ru-RU" sz="2400" dirty="0">
                <a:sym typeface="Wingdings" panose="05000000000000000000" pitchFamily="2" charset="2"/>
              </a:rPr>
              <a:t>                                             s.bodrunova@spbu.ru </a:t>
            </a:r>
            <a:endParaRPr lang="ru-RU" altLang="ru-RU" sz="2400" dirty="0"/>
          </a:p>
        </p:txBody>
      </p:sp>
      <p:pic>
        <p:nvPicPr>
          <p:cNvPr id="31748" name="Рисунок 2">
            <a:extLst>
              <a:ext uri="{FF2B5EF4-FFF2-40B4-BE49-F238E27FC236}">
                <a16:creationId xmlns:a16="http://schemas.microsoft.com/office/drawing/2014/main" id="{EC512E67-7A1C-59FE-082C-2CEB95EFAE3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84988" y="3788246"/>
            <a:ext cx="1574800" cy="229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Рисунок 2">
            <a:extLst>
              <a:ext uri="{FF2B5EF4-FFF2-40B4-BE49-F238E27FC236}">
                <a16:creationId xmlns:a16="http://schemas.microsoft.com/office/drawing/2014/main" id="{E8377CB1-B3EF-F5DD-7810-6F0D2EE40F7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19667" t="10101" r="22002" b="53149"/>
          <a:stretch>
            <a:fillRect/>
          </a:stretch>
        </p:blipFill>
        <p:spPr bwMode="auto">
          <a:xfrm>
            <a:off x="539750" y="2492846"/>
            <a:ext cx="1800225"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2016_01_SPbU_template_4x3_en_ШАБЛОН">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331</TotalTime>
  <Words>1426</Words>
  <Application>Microsoft Office PowerPoint</Application>
  <PresentationFormat>Экран (4:3)</PresentationFormat>
  <Paragraphs>156</Paragraphs>
  <Slides>22</Slides>
  <Notes>2</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22</vt:i4>
      </vt:variant>
    </vt:vector>
  </HeadingPairs>
  <TitlesOfParts>
    <vt:vector size="27" baseType="lpstr">
      <vt:lpstr>Arial</vt:lpstr>
      <vt:lpstr>Arial Rounded MT Bold</vt:lpstr>
      <vt:lpstr>Calibri</vt:lpstr>
      <vt:lpstr>Times New Roman</vt:lpstr>
      <vt:lpstr>2016_01_SPbU_template_4x3_en_ШАБЛОН</vt:lpstr>
      <vt:lpstr>Cumulative distortions in usability testing: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The research design: user state change indicator</vt:lpstr>
      <vt:lpstr>Мonotony vs. anxiety</vt:lpstr>
      <vt:lpstr>The research design: two types of test tasks</vt:lpstr>
      <vt:lpstr>Measuring product properties</vt:lpstr>
      <vt:lpstr>Measuring user state</vt:lpstr>
      <vt:lpstr>The Research Hypotheses</vt:lpstr>
      <vt:lpstr>Experimental Design and Procedures</vt:lpstr>
      <vt:lpstr>RESULTS: AN OVERVIEW</vt:lpstr>
      <vt:lpstr>Results: H1 &amp; H2</vt:lpstr>
      <vt:lpstr>Results: H3</vt:lpstr>
      <vt:lpstr>Conclusion</vt:lpstr>
      <vt:lpstr>Conclusion</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Admin</dc:creator>
  <cp:lastModifiedBy>Svetlana Bodrunova</cp:lastModifiedBy>
  <cp:revision>51</cp:revision>
  <dcterms:created xsi:type="dcterms:W3CDTF">2022-06-25T02:48:10Z</dcterms:created>
  <dcterms:modified xsi:type="dcterms:W3CDTF">2022-06-26T08:24:39Z</dcterms:modified>
</cp:coreProperties>
</file>